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170"/>
  </p:notesMasterIdLst>
  <p:handoutMasterIdLst>
    <p:handoutMasterId r:id="rId171"/>
  </p:handoutMasterIdLst>
  <p:sldIdLst>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82" r:id="rId70"/>
    <p:sldId id="383" r:id="rId71"/>
    <p:sldId id="384" r:id="rId72"/>
    <p:sldId id="385" r:id="rId73"/>
    <p:sldId id="386" r:id="rId74"/>
    <p:sldId id="387" r:id="rId75"/>
    <p:sldId id="388" r:id="rId76"/>
    <p:sldId id="389" r:id="rId77"/>
    <p:sldId id="390" r:id="rId78"/>
    <p:sldId id="391" r:id="rId79"/>
    <p:sldId id="392" r:id="rId80"/>
    <p:sldId id="393" r:id="rId81"/>
    <p:sldId id="394" r:id="rId82"/>
    <p:sldId id="395" r:id="rId83"/>
    <p:sldId id="396" r:id="rId84"/>
    <p:sldId id="397" r:id="rId85"/>
    <p:sldId id="398" r:id="rId86"/>
    <p:sldId id="399" r:id="rId87"/>
    <p:sldId id="400" r:id="rId88"/>
    <p:sldId id="401" r:id="rId89"/>
    <p:sldId id="402" r:id="rId90"/>
    <p:sldId id="403" r:id="rId91"/>
    <p:sldId id="404" r:id="rId92"/>
    <p:sldId id="405" r:id="rId93"/>
    <p:sldId id="406" r:id="rId94"/>
    <p:sldId id="407" r:id="rId95"/>
    <p:sldId id="408" r:id="rId96"/>
    <p:sldId id="409" r:id="rId97"/>
    <p:sldId id="410" r:id="rId98"/>
    <p:sldId id="411" r:id="rId99"/>
    <p:sldId id="412" r:id="rId100"/>
    <p:sldId id="413" r:id="rId101"/>
    <p:sldId id="414" r:id="rId102"/>
    <p:sldId id="415" r:id="rId103"/>
    <p:sldId id="416" r:id="rId104"/>
    <p:sldId id="417" r:id="rId105"/>
    <p:sldId id="418" r:id="rId106"/>
    <p:sldId id="419" r:id="rId107"/>
    <p:sldId id="420" r:id="rId108"/>
    <p:sldId id="421" r:id="rId109"/>
    <p:sldId id="422" r:id="rId110"/>
    <p:sldId id="423" r:id="rId111"/>
    <p:sldId id="424" r:id="rId112"/>
    <p:sldId id="425" r:id="rId113"/>
    <p:sldId id="426" r:id="rId114"/>
    <p:sldId id="427" r:id="rId115"/>
    <p:sldId id="428" r:id="rId116"/>
    <p:sldId id="429" r:id="rId117"/>
    <p:sldId id="430" r:id="rId118"/>
    <p:sldId id="431" r:id="rId119"/>
    <p:sldId id="432" r:id="rId120"/>
    <p:sldId id="433" r:id="rId121"/>
    <p:sldId id="434" r:id="rId122"/>
    <p:sldId id="435" r:id="rId123"/>
    <p:sldId id="436" r:id="rId124"/>
    <p:sldId id="437" r:id="rId125"/>
    <p:sldId id="438" r:id="rId126"/>
    <p:sldId id="439" r:id="rId127"/>
    <p:sldId id="440" r:id="rId128"/>
    <p:sldId id="441" r:id="rId129"/>
    <p:sldId id="442" r:id="rId130"/>
    <p:sldId id="443" r:id="rId131"/>
    <p:sldId id="444" r:id="rId132"/>
    <p:sldId id="445" r:id="rId133"/>
    <p:sldId id="446" r:id="rId134"/>
    <p:sldId id="447" r:id="rId135"/>
    <p:sldId id="448" r:id="rId136"/>
    <p:sldId id="449" r:id="rId137"/>
    <p:sldId id="450" r:id="rId138"/>
    <p:sldId id="451" r:id="rId139"/>
    <p:sldId id="452" r:id="rId140"/>
    <p:sldId id="453" r:id="rId141"/>
    <p:sldId id="454" r:id="rId142"/>
    <p:sldId id="455" r:id="rId143"/>
    <p:sldId id="456" r:id="rId144"/>
    <p:sldId id="457" r:id="rId145"/>
    <p:sldId id="458" r:id="rId146"/>
    <p:sldId id="459" r:id="rId147"/>
    <p:sldId id="460" r:id="rId148"/>
    <p:sldId id="461" r:id="rId149"/>
    <p:sldId id="462" r:id="rId150"/>
    <p:sldId id="463" r:id="rId151"/>
    <p:sldId id="464" r:id="rId152"/>
    <p:sldId id="465" r:id="rId153"/>
    <p:sldId id="466" r:id="rId154"/>
    <p:sldId id="467" r:id="rId155"/>
    <p:sldId id="468" r:id="rId156"/>
    <p:sldId id="469" r:id="rId157"/>
    <p:sldId id="470" r:id="rId158"/>
    <p:sldId id="471" r:id="rId159"/>
    <p:sldId id="472" r:id="rId160"/>
    <p:sldId id="473" r:id="rId161"/>
    <p:sldId id="474" r:id="rId162"/>
    <p:sldId id="475" r:id="rId163"/>
    <p:sldId id="476" r:id="rId164"/>
    <p:sldId id="477" r:id="rId165"/>
    <p:sldId id="478" r:id="rId166"/>
    <p:sldId id="479" r:id="rId167"/>
    <p:sldId id="480" r:id="rId168"/>
    <p:sldId id="269" r:id="rId1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1" autoAdjust="0"/>
    <p:restoredTop sz="94660"/>
  </p:normalViewPr>
  <p:slideViewPr>
    <p:cSldViewPr snapToGrid="0">
      <p:cViewPr varScale="1">
        <p:scale>
          <a:sx n="44" d="100"/>
          <a:sy n="44" d="100"/>
        </p:scale>
        <p:origin x="597" y="48"/>
      </p:cViewPr>
      <p:guideLst>
        <p:guide orient="horz" pos="2160"/>
        <p:guide pos="3840"/>
      </p:guideLst>
    </p:cSldViewPr>
  </p:slideViewPr>
  <p:notesTextViewPr>
    <p:cViewPr>
      <p:scale>
        <a:sx n="1" d="1"/>
        <a:sy n="1" d="1"/>
      </p:scale>
      <p:origin x="0" y="0"/>
    </p:cViewPr>
  </p:notesTextViewPr>
  <p:sorterViewPr>
    <p:cViewPr>
      <p:scale>
        <a:sx n="40" d="100"/>
        <a:sy n="40"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ableStyles" Target="tableStyles.xml"/><Relationship Id="rId170"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handoutMaster" Target="handoutMasters/handoutMaster1.xml"/><Relationship Id="rId176" Type="http://schemas.microsoft.com/office/2015/10/relationships/revisionInfo" Target="revisionInfo.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172"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1.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emf"/><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37.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 Id="rId5" Type="http://schemas.openxmlformats.org/officeDocument/2006/relationships/image" Target="../media/image75.emf"/><Relationship Id="rId4" Type="http://schemas.openxmlformats.org/officeDocument/2006/relationships/image" Target="../media/image7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 Id="rId4" Type="http://schemas.openxmlformats.org/officeDocument/2006/relationships/image" Target="../media/image8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image" Target="../media/image9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9.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20.emf"/><Relationship Id="rId1" Type="http://schemas.openxmlformats.org/officeDocument/2006/relationships/image" Target="../media/image119.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20.emf"/><Relationship Id="rId1" Type="http://schemas.openxmlformats.org/officeDocument/2006/relationships/image" Target="../media/image119.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19.e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19.e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17.e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image" Target="../media/image12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5/11/2017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09.586"/>
    </inkml:context>
    <inkml:brush xml:id="br0">
      <inkml:brushProperty name="width" value="0.06667" units="cm"/>
      <inkml:brushProperty name="height" value="0.06667" units="cm"/>
      <inkml:brushProperty name="color" value="#FFFFFF"/>
      <inkml:brushProperty name="ignorePressure" value="1"/>
    </inkml:brush>
  </inkml:definitions>
  <inkml:trace contextRef="#ctx0" brushRef="#br0">1 0</inkml:trace>
  <inkml:trace contextRef="#ctx0" brushRef="#br0" timeOffset="1138">1 0,'-4'-14,"-2"-7,0-8,0-1,3-2,-4 3,-5 2,0 14,-3 12,-1 11,5 8,-1 6,1 4,3 0,1 2,4-9,2-15,0-10,1-11,1-7,-1-3,-4 5,-6 12,-2 12,2 13,-2 10,-1 4,0 1,0 1,4-2,1-1,4-11,2-12,6-13,2-9,6-12,0-5,-3-7,3-1,0 2,-4 2,-6 3,-5 12,-5 10,-4 10,-1 11,-1 8,4 5,-4 4,3 1,2 1,4-8,1-15,7-10,3-12,0-5,3-4,2-4,-1 1,-4-2,-7 6,-3 10,-6 13,-2 12,-1 2,0 5,2 5,-1 0,0 3,8-9,5-10,7-16,1-13,4-9,0-6,-3 0,-2 1,-2 12,-4 14,-5 13,-4 11,1 8,1 4,1 3,6-4,3-9,4-14,3-12,3-8,-2 4,-3 8,-2 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19.292"/>
    </inkml:context>
    <inkml:brush xml:id="br0">
      <inkml:brushProperty name="width" value="0.26667" units="cm"/>
      <inkml:brushProperty name="height" value="0.53333" units="cm"/>
      <inkml:brushProperty name="color" value="#FFFFFF"/>
      <inkml:brushProperty name="tip" value="rectangle"/>
      <inkml:brushProperty name="rasterOp" value="maskPen"/>
      <inkml:brushProperty name="ignorePressure" value="1"/>
    </inkml:brush>
  </inkml:definitions>
  <inkml:trace contextRef="#ctx0" brushRef="#br0">533 368,'0'-5,"-5"-7,-1-4,1-4,-5-5,1-2,1-1,-3 0,-5 5,-2 5,-5 7,-6 10,-5 8,0 9,-4 11,0 10,-2 7,-1 6,-1-1,2 1,6-5,6-9,11-19,14-23,16-20,12-18,10-16,4-7,0-2,-3 3,-1 7,-8 9,-7 9,-9 16,-10 21,-9 16,-8 15,-8 12,-2 9,1 1,2 1,0-4,3-3,10-16,12-16,9-19,9-17,4-15,3-8,4-6,-3-3,-2 3,-13 12,-12 17,-7 16,-6 17,-6 10,-5 11,-3 10,-3 4,1-1,4-6,2 0,9-9,11-12,11-20,13-16,8-16,2-3,3-7,-3 0,-4 6,-5 8,-3 15,-8 13,-4 20,-9 10,-5 10,0 3,-4 7,-1-3,2-1,2-5,7-7,9-10,7-13,6-10,-2-10,2-7,0-6,2 3,-3 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42.271"/>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159 757,'-5'0,"-5"-5,-7-1,-4-4,1-6,4-3,5-5,9 2,4 2,2-1,5-3,1 0,4-2,-1 0,2 0,-6 2,-5 13,-7 6,-4 9,-4 9,-1 6,-4 10,-2 4,1 0,-2 1,4-2,8-6,5-12,8-13,7-12,8-13,2-10,3-10,3-2,-1-2,-3 4,-3 2,-4 15,-10 11,-7 13,-3 16,-6 11,-2 5,-3 8,0 2,2-3,4 0,7-13,8-14,7-14,6-13,5-11,1-3,2-2,-5 1,0 2,-11 9,-12 15,-9 7,-6 9,-3 8,-4 4,-3 5,-2 1,4 1,4-8,11-9,6-10,9-9,7-5,1-2,2-6,3 2,-2 8,-4 12,-10 9,-5 8,-3 6,-5 1,-2 5,1-3,-3 3,2-2,6-4,8-7,4-11,11-10,5-15,4-8,2-8,0-4,-5 1,-1 3,-6 1,-1 8,-8 12,-6 13,-2 13,-7 6,-3 6,-3 5,-1-1,-2 2,1-2,-1 2,1-3,-1 2,2-2,8-9,9-13,8-11,8-14,4-13,4-9,0-4,2 3,-6 5,-11 11,-13 21,-10 15,-8 17,-7 11,-2 9,-3 3,1 0,-1-3,2-3,3-8,4-1,8-10,8-12,8-12,9-17,6-7,6-13,-2-1,0 4,-3 4,-10 11,-7 14,-8 12,-7 10,-7 10,1 6,-2 7,-2 1,4-4,0 0,2-5,11-11,9-14,9-12,9-15,3-13,4-7,0-3,-2-5,-4 0,-4 6,0 8,-4 7,-4 11,-4 14,-7 12,-4 8,-1 6,1 3,1 2,-4 5,1 2,-1-2,3-1,2-1,6-7,6-14,9-10,7-11,7-13,5-17,8-11,-1-5,-2-2,-5-1,-3 5,-8 7,-3 13,-6 14,-11 22,-10 15,-5 12,-5 12,-6 7,2 5,-2 3,3-3,0-4,-2-3,2-5,4-6,9-13,10-15,9-18,10-21,7-18,1-10,1-9,-2-1,-1 7,-6 8,-2 14,-10 16,-8 14,-8 20,-4 15,-6 12,-6 5,-3 8,1 3,1-3,3 0,-1-3,3-7,5-3,-1-5,6-16,8-15,8-17,8-14,5-18,2-7,3-4,-1 3,2 8,-2 11,-8 16,-9 18,-6 13,-9 16,-2 6,-8 8,2 6,-4 2,2-1,2-2,0-4,1-4,8-9,8-13,8-18,8-18,3-13,8-17,2-6,1-4,4 0,-6 2,-3 6,-11 11,-10 24,-10 18,-10 20,-7 15,-6 11,1 7,0 4,0-4,4 0,-1-6,4-4,5-6,4-5,8-13,3-11,7-15,9-12,8-14,6-13,4-9,-1-4,-2 0,-2-2,-7 9,-2 11,-7 8,-10 17,-6 13,-4 17,-5 11,-7 12,-1 7,-1 2,-3 2,2-3,3-3,1-4,2-6,4 0,7-8,8-13,8-16,6-15,10-15,3-15,4-7,2-3,-1-1,-9 6,-3 8,-7 17,-12 17,-7 18,-3 15,-6 14,-7 6,-1 7,-1 3,1-2,-1 2,2-6,4-3,4-4,8-14,8-15,7-21,6-20,8-15,4-15,5-9,1-2,-2 2,-3 6,-2 9,-8 9,-2 14,-11 16,-6 17,-10 19,-8 14,-3 11,-3 8,-3 6,-2 0,-3 1,-1 0,-1-1,5 0,5-5,3-9,7-8,10-22,9-20,9-19,8-18,10-19,8-15,-1-9,3-2,-3 8,-3 7,-7 12,-6 23,-11 19,-11 26,-8 20,-7 13,-8 13,-6 4,-3 7,2 4,0-3,1-1,2-7,1-8,4-9,9-8,9-20,10-17,6-21,11-18,3-11,7-10,1-6,-3-1,-3 2,-6 11,-10 9,-2 16,-9 11,-7 16,-2 19,-6 17,-7 12,-4 13,-6 10,2 4,1 2,-2 3,0-2,-3-2,5-10,1-5,2-6,11-10,10-22,10-22,7-18,5-24,7-16,3-17,5-7,1-1,-4-1,-1 13,-3 14,-8 14,-8 19,-5 21,-7 16,-8 18,-4 12,0 15,-3 8,-6 7,1 2,-3 0,-1 1,1-6,4-5,0-6,3-8,7-12,4-21,7-14,12-22,7-20,8-16,4-10,0-9,1 3,1 3,-8 11,-4 12,-6 19,-13 20,-7 21,-9 18,-9 14,-4 10,-4 10,0 4,2 4,-2 0,5-1,0-5,3-7,5-10,9-15,9-23,9-21,5-23,8-19,6-13,4-8,1-5,-2-3,-2 8,-9 10,-6 10,-5 14,-4 22,-8 12,-6 18,-6 15,-2 14,-6 10,-2 9,-3 9,-5 3,5 4,0-2,-2-4,5-5,4-6,0-10,7-14,10-18,9-23,11-19,6-22,9-17,1-14,-1-10,3-1,-1 2,-4 5,-6 14,-5 14,-6 20,-7 28,-9 18,-10 18,-5 17,-4 11,-4 6,2 5,-3 1,0-2,3-3,3-3,1-6,3-8,7-17,5-21,11-23,9-19,4-20,9-19,6-14,3-7,2 1,-1 5,-10 14,-4 11,-8 21,-8 21,-11 25,-10 20,-8 16,-7 14,-1 14,2 7,-3 5,-1 0,0-2,-2-3,5-10,0-9,5-7,5-15,10-20,8-21,10-23,10-24,5-16,4-15,2-6,2-2,-1 2,-9 11,-3 17,-6 12,-8 22,-9 20,-10 19,-4 19,-5 17,-4 17,-4 9,-2 8,-1 3,0-2,-2-2,6-4,1-11,5-12,5-8,9-18,10-21,13-27,8-21,7-22,4-18,5-9,-3-7,-1 1,-4 6,-4 17,-5 15,-10 22,-6 29,-11 22,-9 22,-7 15,-8 12,-2 7,-3 6,5 0,2-3,-2-6,5-3,1-8,6-15,8-15,12-24,11-25,5-20,9-20,3-9,5-7,0-4,-8 8,-3 14,-8 11,-7 20,-11 24,-6 24,-9 18,-4 11,-6 12,-5 6,4 6,0 0,-1-2,4-4,-1-6,5-12,4-6,9-10,4-20,11-20,10-18,7-21,10-17,3-15,-3-7,3-3,-7 6,-5 13,-7 14,-8 12,-7 19,-5 19,-8 20,-2 18,-6 16,-6 11,-3 9,2 8,-3 4,1 0,2-1,0-4,3-10,1-6,6-7,6-17,2-19,7-21,11-23,7-18,10-26,3-17,4-16,1-8,3 1,-3 8,-8 11,-5 19,-8 18,-8 22,-9 24,-7 21,-6 19,-3 21,-3 13,-4 12,-4 6,-2 8,3 4,1-5,-1-4,2-6,2-6,2-12,10-16,5-18,8-23,12-27,8-19,8-24,2-17,0-8,4 0,-2 0,-2 11,-7 17,-10 15,-7 20,-11 25,-11 21,-7 24,-7 18,-3 13,-8 12,-1 7,4-3,4-1,0-12,7-9,10-15,12-20,9-25,13-27,12-22,4-23,4-13,0-7,-3 3,-3 7,-6 11,-5 12,-10 23,-6 18,-10 23,-10 17,-4 20,-4 14,-3 11,-3 9,-4-2,1-1,-3-3,6-5,1-10,4-11,11-14,10-15,14-27,10-24,9-21,6-20,8-12,-2-4,-3-1,-6 6,-4 7,-3 13,-8 22,-12 26,-13 26,-6 26,-7 18,-6 16,-3 4,-3 4,-2 1,0-2,4-6,2-6,5-5,3-7,11-19,10-23,9-22,5-24,5-20,6-13,4-11,-1-3,-1 2,-7 5,-7 11,-3 12,-9 19,-6 26,-8 20,-2 20,-5 16,-6 15,-3 10,-2 5,1 5,2 0,-2-5,5-6,4-10,5-13,9-15,4-16,5-22,12-20,6-23,8-23,7-17,7-13,-2-9,2 2,-5 4,-8 12,-6 14,-8 17,-13 28,-7 23,-10 22,-6 23,-8 19,-2 13,-4 4,-1 3,4 4,3-4,0-6,2-4,7-10,9-15,5-21,12-31,9-26,9-24,9-22,7-12,1-12,-1-3,-1 1,-5 12,-10 17,-8 31,-10 34,-12 27,-5 26,-7 20,-7 15,-3 8,-4 4,-3 1,0-4,3-8,8-7,10-19,11-28,14-29,10-29,3-21,2-18,4-10,1-4,-6-1,-5 7,-5 13,-8 14,-6 13,-4 17,-7 15,-4 18,-4 19,-7 16,2 17,-7 12,0 9,-4 8,2 4,0-4,0-4,0-6,5-11,3-12,8-11,8-17,9-17,9-20,9-20,6-24,6-22,3-14,2-10,-2-7,-2 2,-3 6,-9 15,-2 13,-13 23,-6 25,-10 27,-4 25,-4 19,-7 14,-3 11,-4 7,4 4,1 1,-2 2,4-6,1-7,2-10,5-13,9-12,9-24,7-22,8-24,3-19,8-21,1-14,6-7,0-7,-1 6,-9 10,-5 10,-4 13,-8 21,-11 24,-4 22,-8 25,-6 20,-6 16,-2 16,-4 6,0 8,-1 1,5-8,3-4,2-9,7-10,9-23,10-23,8-29,12-25,4-22,8-20,2-15,-3-5,-2 3,-3 10,-7 9,-4 17,-4 14,-11 19,-6 17,-8 16,-3 15,-5 12,-4 15,-3 11,-3 9,-1 7,2 3,2 2,0-5,3 0,5-10,6-12,3-11,7-17,8-23,8-26,9-23,5-23,6-17,7-14,-2-8,3-4,-1-3,-10 11,-6 12,-6 11,-5 17,-4 23,-9 21,-6 24,-7 25,-7 21,-6 14,-3 16,-2 6,-3 8,1 0,3-2,3-3,-1-8,5-9,5-13,4-12,9-22,9-27,7-22,6-24,4-25,6-17,3-18,5-7,0-4,-2 3,-3 14,-8 14,-7 16,-4 17,-4 21,-8 26,-6 22,-6 19,-7 16,-6 18,-3 15,-3 8,-1 7,-1-1,5-3,2-8,4-10,6-14,0-12,7-16,3-18,8-16,7-22,6-22,10-20,2-21,8-11,6-9,-1-6,-3 3,-4 6,-7 10,-10 17,-4 16,-8 28,-7 21,-7 29,-7 18,-6 21,-6 16,-1 12,-3 5,1 2,-2-3,2-3,4-2,7-11,6-10,5-11,4-19,6-19,12-29,9-19,8-23,4-15,4-16,0-10,4-2,-3 0,-4 4,-2 9,-10 15,-6 14,-4 15,-9 23,-6 15,-7 20,-7 14,-6 17,-6 14,-1 10,-3 10,-4 7,-2 0,4 0,5-7,5-13,6-8,12-19,9-27,15-28,6-28,10-23,7-20,6-9,-2-8,1 2,-4 1,-4 9,-10 12,-4 17,-9 15,-6 20,-5 18,-9 16,-4 19,-5 14,-6 19,-5 17,-2 9,-8 9,-1 4,-2 1,-2-4,3-4,4-9,7-15,8-14,10-20,11-27,14-26,13-27,4-22,7-18,5-14,-2-2,1 1,-5 3,-2 11,-10 14,-5 15,-8 22,-9 22,-14 21,-4 20,-6 17,-4 16,-5 11,-2 12,-2 4,0 3,4-2,2-6,5-9,4-12,5-11,9-19,3-26,12-21,7-28,9-24,7-19,8-18,5-9,2-5,-3 1,0 6,-5 13,-11 17,-5 24,-9 17,-8 19,-6 18,-8 19,-10 16,-2 16,-8 18,-6 11,-2 12,-2 4,-3 4,-2 0,0-2,8-7,2-5,8-10,5-12,10-20,10-29,13-22,9-26,6-24,9-20,6-14,3-12,2-3,-3 1,-7 6,-6 11,-9 12,-11 15,-7 23,-7 22,-8 25,-9 20,-1 19,-4 16,-9 15,-3 10,-3 2,5 6,2-5,1-3,4-12,6-10,5-9,9-21,9-20,7-21,7-23,7-16,4-20,1-10,3-2,1-2,-8 4,-2 6,-9 9,0 16,-11 20,-5 19,-9 19,-3 17,-6 17,-3 19,-5 11,-3 13,3 3,1-1,-2-1,4-7,5-13,4-15,10-17,4-18,11-24,7-24,10-26,8-22,2-17,4-11,-2-5,0 0,-6 6,-5 5,-9 16,-4 13,-8 21,-8 23,-9 26,-9 22,-5 20,-4 16,-5 12,0 7,-1 5,0-4,0-2,6-3,5-12,7-11,5-19,8-20,9-23,7-20,9-20,5-21,2-16,0-6,-3-7,1 0,-3 4,-5 9,-7 15,-7 15,-9 20,-9 28,-9 28,-5 20,-4 22,-2 14,-1 8,0 8,-1 4,2-8,0-7,0-14,5-13,2-11,4-18,5-21,10-21,4-21,2-18,7-12,-1-8,3-7,0 6,2 3,-1 11,-3 12,-4 11,-3 15,-2 18,-1 19,-1 14,-1 8,1 7,-1 4,-4 0,-2-5,1-2,6-9,3-12,5-15,6-17,11-13,5-13,7-12,2-6,-7-2,-3 4,-7 9,-7 7,-10 16,-7 17,-7 18,-7 18,-1 13,-2 9,-2 5,2-2,4 0,6-4,-2-8,7-9,4-10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47.712"/>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421 475,'-5'-5,"-1"-5,1-7,5-4,11-4,14-1,12-2,9 0,10-1,4 1,8-1,8 2,8-1,5 1,7 5,2 1,2 5,-2 4,-5 4,-7 4,-10 3,-13 1,-14 5,-18 8,-20 4,-21 1,-22 1,-19-3,-16 1,-15-3,-12 2,-7-3,-6 2,-7-3,1 3,6-2,8-4,16-2,13 1,23-5,28-2,32-7,26-2,22-5,19-3,13-6,10 2,6 0,-2-1,-4 2,-9 5,-8 1,-15 1,-11 4,-20 3,-25 2,-26 6,-24 3,-20 0,-19 4,-10 0,-11 3,-2-1,2 2,3-1,8-2,13-4,24-3,28-2,28-6,26-2,24-5,22-1,15-2,10 1,6-2,-4 2,0 2,-7 4,-9-1,-17-1,-16 3,-22 0,-24 3,-21 2,-24 0,-20-3,-22 3,-18 1,-13 2,-12 0,-14 4,-8 2,-2 3,-2 5,7-1,12-2,13-4,19-3,20-3,28-2,32-5,31-3,28-4,26 0,22 1,21-2,14 1,9-3,6 3,4 1,-7-1,-2 1,-13 2,-14 2,-11 2,-21 3,-17 0,-21 6,-22 3,-19-2,-23 4,-23-1,-17 4,-16-1,-16 3,-8-2,-5 2,-5-2,0 1,3-1,7 1,13-1,9-3,16 1,22-1,27-2,26-3,25-1,23-8,21-1,15-1,10-4,1 0,0 1,-6 3,-8 2,-6 2,-16 5,-8 3,-12 1,-19-2,-22-1,-26-2,-20 0,-20 3,-19 1,-13 4,-12 1,-7 3,-9-1,2 2,3-2,5 2,13-2,15 2,32-2,33-8,32-4,27-3,24-1,13 0,7 1,3 0,-2 1,-2 1,-7-1,-9 1,-6 0,-12 1,-13 3,-19 2,-23 0,-21 4,-21 0,-16 1,-13 6,-11-2,-13 3,-7-3,1 1,-3-1,3-5,5 2,11-2,14-3,15-2,11-2,19-2,18 0,16-1,20-1,19 1,14-1,13 1,10 0,10-5,4-1,3 0,-4 2,-5 1,-8 1,-7-4,-13-1,-13 6,-10 3,-16 0,-18 1,-19 0,-21 3,-19 1,-19 0,-15 2,-13 1,-12-2,-5-3,-2 4,2-1,1-2,6 4,12 0,16-3,14-1,16-3,10-1,14 3,14 0,15 1,18-2,16-1,19-1,17-1,9-1,12 5,6 2,5-2,5-1,-3 4,-7 0,-6-1,-3-2,-10-1,-9-3,-11 0,-11 0,-20-2,-18 1,-16 0,-21-1,-15-4,-15-1,-15 0,-12 1,-8 2,-11 1,-8 1,-4 5,-1 2,2 0,5 4,8-1,6 0,10 2,12-1,6-2,12-2,14 2,19-1,22 1,19-4,18-1,14-1,17-1,15-1,8-1,7 1,3 0,5-1,1-3,-3 2,0 2,-6 1,-11 1,-9-1,-10 0,-11 0,-14-1,-15 0,-19 0,-20-4,-19-3,-15 1,-17 1,-16 2,-12 1,-11-4,-5 0,0 0,0 1,4 2,5 1,5 1,9 6,10 1,11 5,13 0,8-2,13 3,13-1,16-2,17 1,17 0,17-3,20-1,12-2,14-3,7 0,8-1,3-1,1 1,-2 0,-2-1,-5-4,-11-2,-9 2,-13 0,-14 2,-12 1,-20 1,-20 0,-15 6,-13 1,-12 4,-10 2,-1-3,-6 3,2-2,3-2,7-1,1 1,4 0,6-7,12-2,13-6,11-4,13-1,10-5,10 1,1-3,3 3,-4 5,-5-2,-2 2,-15 7,-15 5,-18 8,-11 5,-13 5,-9 5,-6 2,-5-4,4 1,3-1,7 3,6-5,12-6,15-4,18-9,17-9,10-8,11-10,9-7,6-1,-5-3,-3-2,-1-3,-7 3,-5-4,-10-3,-7 3,-9-1,-5 1,-6 4,-8 10,-3 12,-8 10,2 12,-4 13,1 8,-3 6,-1 4,2 3,-3-1,4-5,0 0,2-3,-3 0,4-12,7-13,5-16,6-15,8-14,6-8,3-10,4-9,5-3,3 2,-2 7,-4 11,-8 7,-3 12,-5 16,-9 15,-5 12,-6 14,-9 11,-4 9,-9 6,-3 2,-7 3,0 0,-3 0,0-5,5-8,1-6,9-13,13-12,13-13,12-15,13-11,11-8,6-9,4-6,3-4,4-3,1 4,-4 7,-4 6,-7 9,-9 15,-13 14,-11 12,-10 9,-10 11,-10 4,-11-1,-3 2,-5-3,-4-2,1-6,5-2,5-7,12-9,16-6,14-13,16-8,11-7,13-6,1-4,2 1,-1 6,-10 4,-11 11,-15 7,-13 11,-10 9,-10 7,-4 4,-3 3,4 4,1-6,6 0,9-11,11-6,11-10,5-4,3-5,0-2,-7 3,-10 8,-17 3,-13 7,-5 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56.055"/>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160 464,'5'-4,"5"-12,7-8,5-4,3-3,-2 9,-11 14,-11 12,-6 15,-12 14,-7 6,-4 7,-3 4,0 4,1 2,-1-3,2-7,5-6,12-13,12-18,10-19,10-19,9-13,6-7,1-8,-2 2,-1 1,-1 9,-7 8,-7 15,-12 16,-11 13,-5 16,-5 15,-5 3,-5 6,-1 3,-1 4,-2-2,6-6,10-16,13-16,14-21,11-20,10-15,8-13,3-9,1-1,-2 0,-3 6,-6 8,-7 10,-11 13,-6 19,-10 15,-8 10,-4 14,-7 6,-5 6,-3 7,-3-3,-1 4,5 1,1 0,1-1,4-5,4-16,10-17,10-19,14-21,11-18,12-16,7-6,-1-3,1 2,-3 8,-5 9,-9 9,-7 12,-12 15,-7 16,-12 13,-7 13,-8 13,-5 3,-2 5,-1 4,-3 3,3-2,3-2,3-5,4-2,6-16,14-22,11-22,14-15,10-18,9-12,6-2,-2-2,2 3,-5 5,-11 8,-6 13,-8 18,-7 17,-12 12,-11 12,-9 9,-1 11,-7 1,-4 9,-6 6,-3 1,2 1,1 0,3-6,1-6,6-7,13-16,12-17,11-19,14-22,6-15,13-13,7-14,6 1,-5 0,1 5,-5 4,-6 8,-5 8,-4 14,-8 16,-14 18,-7 12,-10 11,-3 5,-6 8,-5 8,-2 5,-4 6,-1 2,-1 1,0-3,-2-2,3-7,3-2,7-7,7-13,8-16,15-18,9-21,16-21,11-16,5-5,3-4,3 2,-2 1,-3 12,-9 12,-7 8,-10 16,-14 18,-15 16,-7 16,-7 8,-7 10,-7 7,-5 0,0 1,-7 3,2 6,2 3,-3-4,0-2,3-6,7-5,10-17,11-21,17-23,15-21,15-19,13-15,9-4,1-5,1 4,-1 8,-6 13,-14 10,-9 13,-13 16,-12 17,-11 19,-10 9,-8 10,-4 8,-8 1,-2 3,-1 3,-3 1,1 0,0 2,4-4,3-6,11-16,13-18,18-20,16-23,12-22,11-14,9-9,4-3,1 3,-6 2,-2 10,-8 12,-7 14,-10 18,-15 18,-14 13,-14 15,-8 9,-6 5,-7 9,-8 8,-8 5,-2 1,1 0,0-2,5-1,0-6,6-7,8-7,7-15,13-18,13-17,16-18,13-15,18-12,7-9,9-1,3-4,-1 3,-2 5,-8 7,-8 8,-9 8,-11 4,-5 8,-12 15,-12 13,-11 11,-9 12,-4 8,-9 8,-8 11,-1 6,-3 3,-4 5,-1 3,-3 1,-2 0,5-1,5-10,5-9,16-17,16-26,18-21,16-25,20-19,14-14,13-9,6-7,4 4,-2 0,-1 7,-5 10,-9 12,-15 11,-8 7,-6 10,-17 16,-15 13,-17 17,-12 14,-17 11,-9 9,-6 8,-3 10,-5 5,-2 5,2 0,3-1,5-6,9-7,7-13,11-10,9-16,14-20,17-19,16-18,19-19,8-15,16-17,8-8,7-4,1-1,-3 6,-8 8,-5 12,-12 13,-11 13,-12 14,-17 19,-17 16,-18 15,-10 14,-16 10,-9 12,-4 5,-9 6,0 1,0 3,2-1,7-5,4-8,11-9,12-18,21-26,16-22,19-24,17-14,13-13,12-9,4-3,3 4,-4 5,-6 8,-12 10,-9 9,-18 17,-17 22,-22 16,-15 15,-15 18,-13 11,-7 9,-2 4,-4 5,4-3,5-1,6-10,13-9,19-19,16-21,19-20,17-25,11-15,14-15,5-5,8-7,1 2,-1 5,-10 13,-9 9,-8 7,-16 17,-13 15,-13 15,-15 14,-11 10,-10 8,-4 8,-3 3,0 5,-2-3,2-1,8-6,16-12,15-21,17-19,16-19,13-15,8-11,9-10,6-6,-5 1,-3 5,-8 9,-5 8,-11 7,-8 11,-12 12,-12 15,-11 12,-9 13,-11 8,-4 6,-7 13,-5 5,-4 3,-2 5,2 3,0-3,4-7,10-9,7-8,13-16,14-18,11-18,13-18,14-14,14-10,7-9,9-6,2 1,-1 1,-7 7,-10 8,-7 9,-8 5,-4 9,-13 15,-13 14,-13 11,-14 12,-13 13,-10 9,-6 6,-4 9,-2 3,-1 0,0 3,1-4,6-5,10-6,18-16,16-27,21-23,15-19,15-13,11-14,7-8,6 0,1 1,5 2,-4 2,-2 8,-10 6,-8 9,-9 4,-17 9,-16 15,-14 12,-11 17,-12 13,-12 13,-9 8,-9 9,-3 5,0 4,1 1,2 3,2-7,5-5,7-8,11-8,17-18,15-23,17-20,16-25,16-18,16-14,9-9,7-6,5 3,1 5,-5 8,-9 5,-10 9,-8 11,-16 17,-16 13,-18 19,-15 15,-12 13,-14 11,-8 7,-7 7,-7 2,-4 5,0 4,6-3,4-5,7-9,9-8,19-16,20-18,19-18,22-22,16-17,8-13,7-12,5-1,-1 1,-5 5,-5 4,-9 7,-10 10,-8 12,-17 18,-15 16,-15 13,-14 16,-10 11,-8 9,-7 12,-5 5,-4 6,-1 1,0-2,3-3,8-9,7-7,8-11,10-13,13-18,18-19,15-23,14-15,13-13,8-5,1-3,2 3,-3 7,-6 9,-7 9,-9 6,-5 9,-9 6,-8 9,-13 13,-5 11,-13 6,-9 13,-4 9,-8 7,-7 6,-6 3,1 2,-1 1,2-1,6-4,4-7,9-8,11-13,16-23,18-15,12-16,12-18,8-10,10-5,3-2,2 0,-3 6,-6 3,-7 6,-9 11,-6 6,-14 15,-13 14,-15 12,-13 14,-15 13,-3 9,-7 7,-3 4,-3 2,1 1,7-6,5-1,4-7,4-9,7-7,12-14,14-14,15-16,9-17,11-12,6-7,11-11,7-6,0 1,1 2,-2 6,-1 4,-6 6,-3 7,-10 5,-6 9,-15 13,-10 15,-16 16,-11 10,-13 10,-10 14,-1 8,-5 2,-4 1,4 0,-1-1,4-6,9-8,5-12,14-11,13-16,12-17,14-19,12-13,10-8,11-7,5-3,3-1,-2 0,-6 5,-7 7,-8 8,-7 5,-4 9,-11 8,-9 13,-12 11,-9 10,-8 7,-11 9,-3 10,-6 6,-8 0,2 1,0 3,1-4,3 1,6-4,2-5,8-4,12-14,18-19,14-15,11-15,15-14,11-12,3-9,6-2,2 0,-2 1,-6 6,-9 8,-9 8,-5 11,-11 5,-13 12,-13 13,-12 16,-11 11,-14 10,-3 8,-5 5,-3 6,-3 1,3-3,4-2,1 1,5-6,2 1,8-3,13-22,20-14,14-24,12-15,16-13,8-10,7-5,-5-2,-2 4,-4 7,-8 8,-5 9,-8 7,-7 6,-10 12,-12 17,-15 11,-11 7,-9 9,-8 7,-7 5,-9 10,-2 5,-2 0,1-2,7 0,7-2,9-6,4-13,10-7,12-16,14-15,17-13,8-9,11-12,6-9,13-8,4-1,-3-1,-2 2,-5 6,-6 9,-7 6,-5 6,-11 13,-16 8,-12 7,-10 9,-6 10,-10 8,-3 4,-1 3,2 4,3-3,0-1,12-8,13-21,13-16,10-12,13-13,3-13,8-1,2 0,-3 2,-2 10,-9 4,-8 11,-12 14,-12 12,-6 9,-6 6,-4 8,-4 4,-3 5,-1-1,4 4,2-6,5-6,8-7,13-9,8-17,8-13,10-9,4-11,6-9,1-3,-3 4,-1 6,-9 6,-13 11,-9 15,-10 7,-10 9,-6 9,-9 8,-6 4,-1 5,8-1,1 2,2-5,4-2,6-11,7-14,3-15,3-10,-2-6,-6 0,-5-1,-11 4,-4 5,-8 5,-5 5,-10 3,-6 1,-2 2,1 4,0 8,2 5,1 5,1 3,0-3,5 0,8 0,0-3,3 0,14-4,16-4,18-5,17-8,15-4,9-6,5-6,9-9,2-6,0-1,1-7,-4 2,-3 0,-8 1,-7 10,-8 3,-13 9,-16 14,-18 6,-12 9,-11-1,-11 4,-5-2,0-1,-1-1,1-1,3 1,3-2,7 0,4 0,3 0,6 1,13 5,16-1,13-8,4-6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3:10.419"/>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319 930,'-5'0,"-5"0,-7 0,-5 0,3-4,-2-2,3-5,1 0,2-3,4-5,4-2,4-3,1-6,2-13,0-8,6-9,0-5,6 1,0 6,-3 8,-2 7,-7 18,-4 16,-5 14,-2 16,2 10,-4 8,-3 7,1 5,-2 3,-3 2,3 0,-1 5,2-3,0-3,3-4,3-3,8-11,4-14,7-21,6-21,5-19,5-19,1-15,3-6,-5-5,-1 0,-5 13,-1 12,-4 11,-6 15,-7 14,-4 18,-4 19,-1 8,1 11,-3 7,0 5,3 4,1 3,3 0,2-5,1-6,6-16,7-18,0-24,4-26,2-18,5-19,6-17,4-5,-5 1,-1 4,-2 11,-3 15,-8 20,-9 31,-6 25,-8 26,-1 16,-6 12,-2 11,0 6,-1 2,3 2,0 1,2-1,-2-6,3-6,4-6,2-11,8-15,3-18,6-18,6-25,5-20,3-24,8-20,1-14,2-8,-1-2,-2 5,-2 9,-6 18,-2 16,-10 23,-6 23,-9 22,-10 21,-6 18,-4 15,-5 11,0 12,-2 5,6 3,1-3,0-1,5-2,4-6,5-14,5-11,6-22,4-25,5-23,6-29,4-25,9-19,2-15,3-8,-3 2,1 3,-4 12,-4 17,-8 14,-6 26,-10 22,-9 23,-8 23,-6 21,-5 15,-1 16,-1 5,0 4,-2 4,8-1,5-3,2-8,4-7,8-19,5-25,7-24,11-31,8-30,8-29,4-20,3-15,4-8,-1-1,-4 10,-7 17,-12 18,-8 29,-7 28,-10 25,-7 27,-8 23,-6 16,-3 10,-1 10,-1 5,5-1,1-1,1-7,2-10,7-12,9-20,10-24,9-29,6-27,9-29,4-23,6-15,0-8,3 1,0 4,-9 13,-5 16,-8 27,-11 27,-8 26,-9 22,-8 22,-5 17,-1 6,0 6,-1 5,-4 1,1-2,2-3,2-7,5-12,8-15,12-25,13-28,8-28,11-28,9-24,-1-13,2-9,-1 1,1 6,-8 17,-6 17,-7 28,-14 28,-8 29,-9 19,-10 19,-5 15,-4 10,2 7,1 1,-2-1,5-8,5-7,5-9,3-11,9-14,2-17,11-20,6-25,10-20,3-23,5-15,7-17,3-7,-2-1,-6 7,-3 14,-4 16,-10 16,-12 23,-9 22,-9 23,-9 18,-6 20,-6 14,-5 16,-5 13,2 6,-5 4,0 4,4-2,4-9,11-11,7-16,11-28,10-30,13-30,14-35,7-26,8-25,5-14,-3-9,-1 8,-4 7,-11 21,-5 20,-10 28,-8 30,-9 30,-13 18,-3 17,-4 11,-4 10,-4 9,-2 3,2 1,2-1,1-4,1-5,7-4,0-10,6-17,10-17,8-24,7-26,6-22,3-24,3-10,-2-8,2-3,-2 6,1 9,-6 10,-6 24,-7 23,-9 19,-9 19,-8 22,-6 17,-4 12,-2 9,-2 6,6 2,0 5,1 1,5-6,4-8,5-13,9-21,8-29,14-34,11-34,11-25,5-24,5-18,2-5,1 2,-4 10,-7 17,-12 23,-5 22,-14 25,-9 26,-10 19,-9 18,-8 13,2 7,-2 9,-3 7,0 4,1-1,3 1,3-5,6-8,2-11,10-15,9-23,6-23,10-29,8-23,5-18,4-16,2-7,1 3,-1 2,-6 11,-7 19,-11 13,-7 23,-7 19,-10 21,-9 19,-1 13,-4 9,-4 10,-3 9,3 6,0 3,-1 4,4-3,3-7,2-5,6-11,10-24,8-26,13-30,5-27,9-27,6-16,1-13,1-6,-1 6,-5 7,-4 17,-8 17,-14 23,-9 29,-10 26,-8 22,-9 16,-7 14,-5 11,0 10,-1 6,3 0,1 3,6-5,2-3,6-13,6-14,8-17,11-20,7-24,6-26,11-26,3-23,3-23,7-12,0-7,-3 4,-5 8,-2 14,-9 22,-8 25,-7 26,-11 25,-9 20,-8 16,-1 10,-3 10,-2 9,-1 6,2 3,2 3,-2 2,3-7,6-4,4-7,4-10,8-25,7-26,12-28,6-29,9-29,5-21,8-14,-2-9,1 5,-8 7,-7 14,-3 20,-9 26,-12 27,-11 28,-7 22,-6 22,-5 15,-5 12,-2 7,-2 5,4 0,1 2,1 1,3-2,0-8,5-8,8-11,10-26,8-28,13-27,6-31,7-23,2-25,3-12,4-11,-1 2,-4 7,-10 18,-4 22,-9 26,-11 28,-7 26,-8 21,-3 16,-5 13,0 8,-1 6,-3 7,1 1,0 4,-2-3,2-2,4-4,0-4,3-11,3-11,7-16,4-20,6-20,6-23,11-24,5-21,1-18,5-13,1-9,-1 2,-3 6,-2 17,-7 21,-12 29,-13 29,-11 30,-3 21,-5 18,-3 13,-3 9,-2 7,0 5,-1 4,0 2,0-1,5-5,5-11,8-9,3-9,10-24,7-20,8-23,5-24,3-23,1-18,7-13,2-10,-2-4,0 2,-4 7,1 14,-6 16,-9 13,-4 17,-11 21,-5 15,-8 17,1 12,-5 10,-3 11,-4 10,-1 8,-3 4,0 3,3 3,2-6,5-6,5-11,3-10,10-15,9-23,7-23,5-25,4-24,1-21,7-21,6-12,2-5,2-2,-2 10,-3 16,-8 15,-5 26,-6 22,-8 28,-9 23,-11 17,-3 11,-6 13,2 3,-2 5,-4 6,4 3,-2 1,4 3,-1 0,2-4,4-7,4-10,7-16,8-21,11-24,9-25,6-32,9-32,5-22,8-21,5-11,-1-6,0 10,-1 12,-7 26,-6 22,-8 27,-11 25,-9 27,-8 22,-10 17,-12 16,-6 12,-6 9,-5 4,5 5,-1-2,0-4,0 0,3-7,6-10,5-11,9-18,5-21,6-26,10-26,8-19,3-18,6-11,0-10,4 0,0 4,-3 16,-8 15,-8 27,-14 25,-12 28,-11 20,-6 22,-5 15,-3 10,0 6,-1 5,1-1,4 0,3-3,4-7,7-11,2-13,11-24,8-26,12-28,6-32,9-25,2-23,3-15,4-10,0 1,-3 7,-6 15,-8 16,-9 21,-9 29,-10 25,-5 24,-7 21,-6 19,-1 10,0 14,-3 4,-3 4,2 0,2-5,3-3,1-6,2-10,9-17,9-20,9-30,6-23,7-25,1-23,8-14,-1-9,2-3,-2 1,-3 10,-1 14,-2 15,-4 23,-8 22,-10 23,-7 19,-7 15,-3 10,-4 5,1 6,-2 6,2 3,-3 2,4-4,3-3,3-7,7-25,9-27,7-34,11-31,4-24,7-22,3-13,1-3,1 2,-4 9,-9 18,-3 17,-8 30,-7 23,-10 26,-4 22,-8 14,-6 16,0 5,-4 7,0 5,0 5,1 1,4-3,3 0,-1-5,3-6,2-7,8-17,8-19,8-23,5-25,8-23,5-23,1-13,-2-10,-1 0,-2 8,-3 6,-6 15,-8 19,-8 19,-4 20,-7 20,-2 17,-5 13,0 6,-3 12,2 8,-2 5,3 5,-3-1,3-2,3-4,4-5,2-8,6-13,4-16,4-24,6-22,6-27,6-25,6-20,-1-18,5-10,1 0,-4 6,0 11,-9 20,-6 26,-9 27,-10 27,-4 23,-8 15,-1 16,-4 14,2 1,-2 4,2 4,-3 2,4-4,3 0,3-5,4-9,1-12,1-18,6-19,6-23,6-27,6-26,6-22,5-19,4-17,3-5,-3 4,-3 8,-2 21,-8 18,-2 24,-6 24,-10 22,-7 15,-7 17,-3 11,0 14,-3 7,-3 7,1 8,-2-3,1 3,5 2,-1-2,1-2,3-2,2-9,7-15,10-20,5-24,5-27,5-28,1-23,7-22,0-15,1-5,0 3,-4 11,-6 18,-7 20,-7 24,-5 25,-9 19,-3 19,-5 15,-6 15,0 12,-2 11,-2 5,2 3,1 2,2 1,-1-6,4-7,3-5,4-12,6-13,5-21,5-22,6-20,5-26,3-24,4-18,-1-13,2-4,-1 3,-4 10,-2 13,-10 28,-6 26,-9 22,-4 20,-1 17,-4 12,0 7,3 10,-2 3,0 3,3 6,-2 2,-1-1,4-6,2-4,6-14,3-19,6-27,6-27,9-28,6-25,0-19,2-16,3-5,1 0,-6 9,-3 13,-2 18,-11 21,-7 25,-6 26,-6 22,-4 19,-4 11,-2 4,3 11,-1 6,1 5,1-1,3 1,4 2,-4-4,5-10,3-9,5-20,7-26,6-27,4-27,3-21,1-25,2-15,-1-3,1 3,-6 8,0 19,-6 17,-5 23,-5 24,-8 19,-4 17,-5 17,-2 8,1 12,3 5,-1 7,-1-1,3 2,2-1,-3-2,1-6,-1-2,4-8,5-11,4-18,5-23,5-21,5-24,5-24,1-19,2-13,-4-3,-2 3,1 7,-5 17,-4 16,-10 22,-6 29,-6 19,-2 20,0 15,-2 12,0 10,3 5,2 1,-1 3,0-1,0 2,3-5,2-4,2-3,0-10,6-17,7-25,0-23,3-25,5-24,7-21,4-15,1-11,1 1,-7 9,-2 8,-5 19,-2 14,-8 22,-5 22,-4 21,-1 20,-7 13,0 14,-5 11,2 9,-4 4,1 9,-1 3,2-7,3-3,3-4,2-13,3-12,1-10,7-18,5-17,2-24,2-24,5-23,7-19,4-21,2-9,0-6,-3 4,-4 11,-3 20,-6 19,-4 15,-1 16,-7 18,-4 17,-3 13,0 9,0 7,0 11,1 10,-5 6,-2 8,-2 6,-1-1,2 4,-2-3,0-5,2-8,4-10,1-7,3-18,0-16,6-19,1-17,6-19,3-18,1-18,1-13,4-5,1 2,-1 8,-6 10,0 14,-3 13,-3 22,-3 20,-3 16,-6 19,-4 13,1 10,0 11,2 6,1 5,2 3,0-4,1-4,0-6,1-10,-1-17,5-23,1-21,5-24,0-19,3-13,0-3,1 0,-1 3,-4 9,-3 11,-3 9,3 10,0 16,-6 16,-3 12,-1 9,-1 8,2 10,0 7,0 10,2 5,-1 0,1-1,0-1,0-6,1-8,3-12,3-15,-1-17,-2-14,0-7,-2-7,-1-3,-1-2,1 0,-2 2,1-1,0 2,5-1,1 2,4 3,5 4,0 8,-7 11,-9 6,-10 6,-7 2,-5 3,-9 0,-7-5,-7-3,-5 2,-7-6,-8-3,-8-2,-4 3,-8 2,-3 6,-6 4,1 5,-3 4,-1 3,6 7,-3 1,1 1,0-3,0 0,3-2,2-1,3-1,6-5,3-2,6 0,6-2,3-7,4 1,1-2,4-8,3-4,3-2,-1-1,-2 1,-1 1,3 0,2 1,-3 1,4 0,-1 0,-2 0,4 0,-1 0,-2 0,3 0,-1 0,2 0,4 0,5 0,2-4,3-2,6-5,3 0,3-8,6-5,5-4,3-5,6-3,3-4,5 1,2 1,2 3,3 7,0 4,0 6,1 6,4 5,-3 9,-1 3,-2 6,-5 6,0-1,-1 2,-3 8,-3 4,-3 2,0-2,-7 1,-1-2,4 1,3-12,6-7,2-15,4-12,-1-13,3-5,-2-2,-1-4,-1 5,0 2,1 9,0 12,-3 13,2 11,-1 7,2 7,0 3,2 1,-1-1,1 1,-1-1,2-5,2-7,-1-11,2-10,3-11,0-6,4-5,-4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Ladislaus_Bortkiewicz"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9659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10</a:t>
            </a:fld>
            <a:endParaRPr lang="en-US" dirty="0"/>
          </a:p>
        </p:txBody>
      </p:sp>
    </p:spTree>
    <p:extLst>
      <p:ext uri="{BB962C8B-B14F-4D97-AF65-F5344CB8AC3E}">
        <p14:creationId xmlns:p14="http://schemas.microsoft.com/office/powerpoint/2010/main" val="34493193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Range</a:t>
            </a:r>
          </a:p>
        </p:txBody>
      </p:sp>
      <p:sp>
        <p:nvSpPr>
          <p:cNvPr id="4" name="Slide Number Placeholder 3"/>
          <p:cNvSpPr>
            <a:spLocks noGrp="1"/>
          </p:cNvSpPr>
          <p:nvPr>
            <p:ph type="sldNum" sz="quarter" idx="10"/>
          </p:nvPr>
        </p:nvSpPr>
        <p:spPr/>
        <p:txBody>
          <a:bodyPr/>
          <a:lstStyle/>
          <a:p>
            <a:fld id="{14DE9731-3F85-6B46-B6AB-8AB457AC24AF}" type="slidenum">
              <a:rPr lang="en-US" smtClean="0"/>
              <a:t>112</a:t>
            </a:fld>
            <a:endParaRPr lang="en-US"/>
          </a:p>
        </p:txBody>
      </p:sp>
    </p:spTree>
    <p:extLst>
      <p:ext uri="{BB962C8B-B14F-4D97-AF65-F5344CB8AC3E}">
        <p14:creationId xmlns:p14="http://schemas.microsoft.com/office/powerpoint/2010/main" val="24875609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called</a:t>
            </a:r>
            <a:r>
              <a:rPr lang="en-US" baseline="0" dirty="0"/>
              <a:t> the 5 number summary.</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113</a:t>
            </a:fld>
            <a:endParaRPr lang="en-US"/>
          </a:p>
        </p:txBody>
      </p:sp>
    </p:spTree>
    <p:extLst>
      <p:ext uri="{BB962C8B-B14F-4D97-AF65-F5344CB8AC3E}">
        <p14:creationId xmlns:p14="http://schemas.microsoft.com/office/powerpoint/2010/main" val="19874269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a:t>
            </a:r>
            <a:r>
              <a:rPr lang="en-US" baseline="0" dirty="0"/>
              <a:t> I’m ok with summarizing a distribution like this, then I can get away with plotting many distributions succinctly on the same page. Visually it’s easier for humans to understand. But how to get from the distribution to the boxplot is a little weird. Let me tell you about it.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115</a:t>
            </a:fld>
            <a:endParaRPr lang="en-US"/>
          </a:p>
        </p:txBody>
      </p:sp>
    </p:spTree>
    <p:extLst>
      <p:ext uri="{BB962C8B-B14F-4D97-AF65-F5344CB8AC3E}">
        <p14:creationId xmlns:p14="http://schemas.microsoft.com/office/powerpoint/2010/main" val="4191278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median, the middle</a:t>
            </a:r>
            <a:r>
              <a:rPr lang="en-US" baseline="0" dirty="0"/>
              <a:t> number is in the middle. It’s not the mean, it’s the median. Strangely enough, the mean doesn’t usually get marked on a box plot, I’m not sure why not. Sometimes people mark it on there, which I think is a good idea. But just because I think it’s a good idea means that people who write visualization software think it’s a good idea.</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116</a:t>
            </a:fld>
            <a:endParaRPr lang="en-US"/>
          </a:p>
        </p:txBody>
      </p:sp>
    </p:spTree>
    <p:extLst>
      <p:ext uri="{BB962C8B-B14F-4D97-AF65-F5344CB8AC3E}">
        <p14:creationId xmlns:p14="http://schemas.microsoft.com/office/powerpoint/2010/main" val="37011169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the main box there just</a:t>
            </a:r>
            <a:r>
              <a:rPr lang="en-US" baseline="0" dirty="0"/>
              <a:t> tells you where the quartiles are.</a:t>
            </a:r>
            <a:endParaRPr lang="en-US" dirty="0"/>
          </a:p>
          <a:p>
            <a:r>
              <a:rPr lang="en-US" dirty="0"/>
              <a:t>BTW</a:t>
            </a:r>
            <a:r>
              <a:rPr lang="en-US" baseline="0" dirty="0"/>
              <a:t> don</a:t>
            </a:r>
            <a:r>
              <a:rPr lang="uk-UA" baseline="0" dirty="0"/>
              <a:t>’</a:t>
            </a:r>
            <a:r>
              <a:rPr lang="en-US" baseline="0" dirty="0"/>
              <a:t>t the word quartile messed up with the word </a:t>
            </a:r>
            <a:r>
              <a:rPr lang="en-US" baseline="0" dirty="0" err="1"/>
              <a:t>quantile</a:t>
            </a:r>
            <a:r>
              <a:rPr lang="en-US" baseline="0" dirty="0"/>
              <a:t>. Quartile sounds like quarter. There are only 4 quartiles, but an arbitrary number of </a:t>
            </a:r>
            <a:r>
              <a:rPr lang="en-US" baseline="0" dirty="0" err="1"/>
              <a:t>quantiles</a:t>
            </a:r>
            <a:r>
              <a:rPr lang="en-US" baseline="0" dirty="0"/>
              <a: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117</a:t>
            </a:fld>
            <a:endParaRPr lang="en-US"/>
          </a:p>
        </p:txBody>
      </p:sp>
    </p:spTree>
    <p:extLst>
      <p:ext uri="{BB962C8B-B14F-4D97-AF65-F5344CB8AC3E}">
        <p14:creationId xmlns:p14="http://schemas.microsoft.com/office/powerpoint/2010/main" val="18205385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whiskers</a:t>
            </a:r>
            <a:r>
              <a:rPr lang="en-US" baseline="0" dirty="0"/>
              <a:t> are more complicated.</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118</a:t>
            </a:fld>
            <a:endParaRPr lang="en-US"/>
          </a:p>
        </p:txBody>
      </p:sp>
    </p:spTree>
    <p:extLst>
      <p:ext uri="{BB962C8B-B14F-4D97-AF65-F5344CB8AC3E}">
        <p14:creationId xmlns:p14="http://schemas.microsoft.com/office/powerpoint/2010/main" val="19192492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And then any other</a:t>
            </a:r>
            <a:r>
              <a:rPr lang="en-US" baseline="0" dirty="0"/>
              <a:t> point outside the whiskers gets marked with a plus. So the 5 number summary is there, you’ve got the min and max marked, and also the first second and third quartiles. The nice thing about these box plots is that you can visually understand the distribution very quickly. You don’t need all the little wiggles in the histogram to understand what’s going on, and yet you can still pack several boxplots into a figure to have many of them on the same screen because they are so compact.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119</a:t>
            </a:fld>
            <a:endParaRPr lang="en-US"/>
          </a:p>
        </p:txBody>
      </p:sp>
    </p:spTree>
    <p:extLst>
      <p:ext uri="{BB962C8B-B14F-4D97-AF65-F5344CB8AC3E}">
        <p14:creationId xmlns:p14="http://schemas.microsoft.com/office/powerpoint/2010/main" val="19074654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120</a:t>
            </a:fld>
            <a:endParaRPr lang="en-US" dirty="0"/>
          </a:p>
        </p:txBody>
      </p:sp>
      <p:sp>
        <p:nvSpPr>
          <p:cNvPr id="3" name="Notes Placeholder 2"/>
          <p:cNvSpPr>
            <a:spLocks noGrp="1"/>
          </p:cNvSpPr>
          <p:nvPr>
            <p:ph type="body" idx="1"/>
          </p:nvPr>
        </p:nvSpPr>
        <p:spPr/>
        <p:txBody>
          <a:bodyPr/>
          <a:lstStyle/>
          <a:p>
            <a:r>
              <a:rPr lang="en-US" dirty="0"/>
              <a:t>This lecture is all about</a:t>
            </a:r>
            <a:r>
              <a:rPr lang="en-US" baseline="0" dirty="0"/>
              <a:t> how to view data with respect to other data. If you tell me you’re an excellent salesman because you sold $100,000 worth of widgets, I have no idea what that means. You could be terrible compared to your peers, but how would I know that based on what you told me? If you tell me the </a:t>
            </a:r>
            <a:r>
              <a:rPr lang="en-US" baseline="0" dirty="0" err="1"/>
              <a:t>zscore</a:t>
            </a:r>
            <a:r>
              <a:rPr lang="en-US" baseline="0" dirty="0"/>
              <a:t>, or what percentile you were, then that’s a different story, that’s meaningful.  And obviously correlation and covariance are about the relationships between two random variables. So let’s start.</a:t>
            </a:r>
            <a:endParaRPr lang="en-US" dirty="0"/>
          </a:p>
        </p:txBody>
      </p:sp>
    </p:spTree>
    <p:extLst>
      <p:ext uri="{BB962C8B-B14F-4D97-AF65-F5344CB8AC3E}">
        <p14:creationId xmlns:p14="http://schemas.microsoft.com/office/powerpoint/2010/main" val="30951566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helpful to think of values relative to</a:t>
            </a:r>
            <a:r>
              <a:rPr lang="en-US" baseline="0" dirty="0"/>
              <a:t> other values within the same distribution</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121</a:t>
            </a:fld>
            <a:endParaRPr lang="en-US"/>
          </a:p>
        </p:txBody>
      </p:sp>
    </p:spTree>
    <p:extLst>
      <p:ext uri="{BB962C8B-B14F-4D97-AF65-F5344CB8AC3E}">
        <p14:creationId xmlns:p14="http://schemas.microsoft.com/office/powerpoint/2010/main" val="25252165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It’s helpful to think of values relative to</a:t>
            </a:r>
            <a:r>
              <a:rPr lang="en-US" baseline="0" dirty="0"/>
              <a:t> other values within the same distribution.</a:t>
            </a:r>
            <a:r>
              <a:rPr lang="en-US" dirty="0"/>
              <a:t> If</a:t>
            </a:r>
            <a:r>
              <a:rPr lang="en-US" baseline="0" dirty="0"/>
              <a:t> I just tell you that I sold 1200 units, that doesn’t mean much. You have no idea how good of a salesman I am. Because you don’t have enough context. *click* what if I told you the mean was 1000 units? Still, that doesn’t tell you very much. You have no idea how unusual it is to go above 1200 units. Is that very unusual or is it just I was slightly above the mean? What you need also is the standard deviation. If I tell you it is 100 units, then you know I mean business. I’m selling two standard deviations above the mean. </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122</a:t>
            </a:fld>
            <a:endParaRPr lang="en-US"/>
          </a:p>
        </p:txBody>
      </p:sp>
    </p:spTree>
    <p:extLst>
      <p:ext uri="{BB962C8B-B14F-4D97-AF65-F5344CB8AC3E}">
        <p14:creationId xmlns:p14="http://schemas.microsoft.com/office/powerpoint/2010/main" val="290129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What’s the average outcome you should expect to get when</a:t>
            </a:r>
            <a:r>
              <a:rPr lang="en-US" baseline="0" dirty="0"/>
              <a:t> rolling this over and over again?</a:t>
            </a:r>
          </a:p>
        </p:txBody>
      </p:sp>
      <p:sp>
        <p:nvSpPr>
          <p:cNvPr id="4" name="Slide Number Placeholder 3"/>
          <p:cNvSpPr>
            <a:spLocks noGrp="1"/>
          </p:cNvSpPr>
          <p:nvPr>
            <p:ph type="sldNum" sz="quarter" idx="10"/>
          </p:nvPr>
        </p:nvSpPr>
        <p:spPr/>
        <p:txBody>
          <a:bodyPr/>
          <a:lstStyle/>
          <a:p>
            <a:fld id="{B76E2B0D-92DA-4A47-BB94-8248AFEAFD5D}" type="slidenum">
              <a:rPr lang="en-US" smtClean="0"/>
              <a:pPr/>
              <a:t>12</a:t>
            </a:fld>
            <a:endParaRPr lang="en-US" dirty="0"/>
          </a:p>
        </p:txBody>
      </p:sp>
    </p:spTree>
    <p:extLst>
      <p:ext uri="{BB962C8B-B14F-4D97-AF65-F5344CB8AC3E}">
        <p14:creationId xmlns:p14="http://schemas.microsoft.com/office/powerpoint/2010/main" val="17139663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vast majority of other salespeople sell much less than 1200, I’m at the top of the pile if I’m up here. </a:t>
            </a:r>
          </a:p>
          <a:p>
            <a:r>
              <a:rPr lang="en-US" baseline="0" dirty="0"/>
              <a:t>And of course this picture assumes salespeople have an approximately normal distribution, which may or may not be true for a specific company but we’ll let it go for now.</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123</a:t>
            </a:fld>
            <a:endParaRPr lang="en-US"/>
          </a:p>
        </p:txBody>
      </p:sp>
    </p:spTree>
    <p:extLst>
      <p:ext uri="{BB962C8B-B14F-4D97-AF65-F5344CB8AC3E}">
        <p14:creationId xmlns:p14="http://schemas.microsoft.com/office/powerpoint/2010/main" val="5999019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People</a:t>
            </a:r>
            <a:r>
              <a:rPr lang="en-US" baseline="0" dirty="0"/>
              <a:t> often get confused an call these z scores (in fact I do that myself)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128</a:t>
            </a:fld>
            <a:endParaRPr lang="en-US"/>
          </a:p>
        </p:txBody>
      </p:sp>
    </p:spTree>
    <p:extLst>
      <p:ext uri="{BB962C8B-B14F-4D97-AF65-F5344CB8AC3E}">
        <p14:creationId xmlns:p14="http://schemas.microsoft.com/office/powerpoint/2010/main" val="10541640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 if I didn’t have the whole</a:t>
            </a:r>
            <a:r>
              <a:rPr lang="en-US" baseline="0" dirty="0"/>
              <a:t> population, I might have the last few years of sales. It’s pretty clear that if I sold 1200 units, I’m pretty good. The t-statistic would tell me that I’m about two sample standard deviations above the mean. Just to give you some perspective, let me discuss for you how rare that actually is. </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129</a:t>
            </a:fld>
            <a:endParaRPr lang="en-US"/>
          </a:p>
        </p:txBody>
      </p:sp>
    </p:spTree>
    <p:extLst>
      <p:ext uri="{BB962C8B-B14F-4D97-AF65-F5344CB8AC3E}">
        <p14:creationId xmlns:p14="http://schemas.microsoft.com/office/powerpoint/2010/main" val="14080007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a:t>
            </a:r>
            <a:r>
              <a:rPr lang="en-US" baseline="0" dirty="0"/>
              <a:t> can’t calculate this analytically by the way, you need a computer to </a:t>
            </a:r>
            <a:r>
              <a:rPr lang="en-US" baseline="0"/>
              <a:t>do it.</a:t>
            </a:r>
            <a:endParaRPr lang="en-US"/>
          </a:p>
        </p:txBody>
      </p:sp>
      <p:sp>
        <p:nvSpPr>
          <p:cNvPr id="4" name="Slide Number Placeholder 3"/>
          <p:cNvSpPr>
            <a:spLocks noGrp="1"/>
          </p:cNvSpPr>
          <p:nvPr>
            <p:ph type="sldNum" sz="quarter" idx="10"/>
          </p:nvPr>
        </p:nvSpPr>
        <p:spPr/>
        <p:txBody>
          <a:bodyPr/>
          <a:lstStyle/>
          <a:p>
            <a:fld id="{65835661-D34A-FA4B-BE1A-646AEC76054C}" type="slidenum">
              <a:rPr lang="en-US" smtClean="0"/>
              <a:t>131</a:t>
            </a:fld>
            <a:endParaRPr lang="en-US"/>
          </a:p>
        </p:txBody>
      </p:sp>
    </p:spTree>
    <p:extLst>
      <p:ext uri="{BB962C8B-B14F-4D97-AF65-F5344CB8AC3E}">
        <p14:creationId xmlns:p14="http://schemas.microsoft.com/office/powerpoint/2010/main" val="304287121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you can put it into context.</a:t>
            </a:r>
            <a:r>
              <a:rPr lang="en-US" baseline="0" dirty="0"/>
              <a:t> *read* So I sold 2 standard deviations above the mean. The probability to be that extreme is only 2.5%, so I’m a pretty unusual salesperson.</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134</a:t>
            </a:fld>
            <a:endParaRPr lang="en-US"/>
          </a:p>
        </p:txBody>
      </p:sp>
    </p:spTree>
    <p:extLst>
      <p:ext uri="{BB962C8B-B14F-4D97-AF65-F5344CB8AC3E}">
        <p14:creationId xmlns:p14="http://schemas.microsoft.com/office/powerpoint/2010/main" val="13203433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135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90109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
            <a:r>
              <a:rPr lang="en-US" baseline="0" dirty="0"/>
              <a:t>ere is a company that rents bikes and scooters to commuters. People get to choose either a bike or a scooter, whichever they want. As it turns out, there’s a negative correlation between the number of bike customers and the number of scoot customers. What does that actually mean? You can see a negative correlation in the scatter plot, clearly, but what is the technical definition of correlation? Well, let’s think about it this way.</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136</a:t>
            </a:fld>
            <a:endParaRPr lang="en-US"/>
          </a:p>
        </p:txBody>
      </p:sp>
    </p:spTree>
    <p:extLst>
      <p:ext uri="{BB962C8B-B14F-4D97-AF65-F5344CB8AC3E}">
        <p14:creationId xmlns:p14="http://schemas.microsoft.com/office/powerpoint/2010/main" val="204476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a:t>
            </a:r>
            <a:r>
              <a:rPr lang="en-US" baseline="0" dirty="0"/>
              <a:t> average number of scoot customers per day and here’s the average number of bike customers.</a:t>
            </a:r>
            <a:endParaRPr lang="en-US" dirty="0"/>
          </a:p>
          <a:p>
            <a:r>
              <a:rPr lang="en-US" baseline="0" dirty="0"/>
              <a:t>If there are more than average scoot customers on a particular day, there are probably fewer than average bikes being rented that day.</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137</a:t>
            </a:fld>
            <a:endParaRPr lang="en-US"/>
          </a:p>
        </p:txBody>
      </p:sp>
    </p:spTree>
    <p:extLst>
      <p:ext uri="{BB962C8B-B14F-4D97-AF65-F5344CB8AC3E}">
        <p14:creationId xmlns:p14="http://schemas.microsoft.com/office/powerpoint/2010/main" val="8038424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it is.</a:t>
            </a:r>
          </a:p>
          <a:p>
            <a:r>
              <a:rPr lang="en-US" dirty="0"/>
              <a:t>And vice versa – if Monster Scoot</a:t>
            </a:r>
            <a:r>
              <a:rPr lang="en-US" baseline="0" dirty="0"/>
              <a:t> has fewer customers than their usual average, it </a:t>
            </a:r>
            <a:r>
              <a:rPr lang="en-US" baseline="0" dirty="0" err="1"/>
              <a:t>prolly</a:t>
            </a:r>
            <a:r>
              <a:rPr lang="en-US" baseline="0" dirty="0"/>
              <a:t> means Monster Bike has a higher than average number of customers that day. This brings me to a formal definition of Covariance and correlation. </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138</a:t>
            </a:fld>
            <a:endParaRPr lang="en-US"/>
          </a:p>
        </p:txBody>
      </p:sp>
    </p:spTree>
    <p:extLst>
      <p:ext uri="{BB962C8B-B14F-4D97-AF65-F5344CB8AC3E}">
        <p14:creationId xmlns:p14="http://schemas.microsoft.com/office/powerpoint/2010/main" val="27726851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a:t>
            </a:r>
            <a:r>
              <a:rPr lang="en-US" baseline="0" dirty="0"/>
              <a:t> with covariance. Let’s see whether X is above or below it’s mean. I’m writing the mean of X as E(X). I think I used the notation mu before, but the notation E(X) for expectation is just as common as the mu notation, so let’s use that. Ok so we look at whether X is above or below its mean.</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139</a:t>
            </a:fld>
            <a:endParaRPr lang="en-US"/>
          </a:p>
        </p:txBody>
      </p:sp>
    </p:spTree>
    <p:extLst>
      <p:ext uri="{BB962C8B-B14F-4D97-AF65-F5344CB8AC3E}">
        <p14:creationId xmlns:p14="http://schemas.microsoft.com/office/powerpoint/2010/main" val="790852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What’s the average outcome you should expect to get when</a:t>
            </a:r>
            <a:r>
              <a:rPr lang="en-US" baseline="0" dirty="0"/>
              <a:t> rolling this over and over again?</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13</a:t>
            </a:fld>
            <a:endParaRPr lang="en-US" dirty="0"/>
          </a:p>
        </p:txBody>
      </p:sp>
    </p:spTree>
    <p:extLst>
      <p:ext uri="{BB962C8B-B14F-4D97-AF65-F5344CB8AC3E}">
        <p14:creationId xmlns:p14="http://schemas.microsoft.com/office/powerpoint/2010/main" val="13433759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140</a:t>
            </a:fld>
            <a:endParaRPr lang="en-US"/>
          </a:p>
        </p:txBody>
      </p:sp>
    </p:spTree>
    <p:extLst>
      <p:ext uri="{BB962C8B-B14F-4D97-AF65-F5344CB8AC3E}">
        <p14:creationId xmlns:p14="http://schemas.microsoft.com/office/powerpoint/2010/main" val="39310960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141</a:t>
            </a:fld>
            <a:endParaRPr lang="en-US"/>
          </a:p>
        </p:txBody>
      </p:sp>
    </p:spTree>
    <p:extLst>
      <p:ext uri="{BB962C8B-B14F-4D97-AF65-F5344CB8AC3E}">
        <p14:creationId xmlns:p14="http://schemas.microsoft.com/office/powerpoint/2010/main" val="2787865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142</a:t>
            </a:fld>
            <a:endParaRPr lang="en-US"/>
          </a:p>
        </p:txBody>
      </p:sp>
    </p:spTree>
    <p:extLst>
      <p:ext uri="{BB962C8B-B14F-4D97-AF65-F5344CB8AC3E}">
        <p14:creationId xmlns:p14="http://schemas.microsoft.com/office/powerpoint/2010/main" val="31983522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143</a:t>
            </a:fld>
            <a:endParaRPr lang="en-US"/>
          </a:p>
        </p:txBody>
      </p:sp>
    </p:spTree>
    <p:extLst>
      <p:ext uri="{BB962C8B-B14F-4D97-AF65-F5344CB8AC3E}">
        <p14:creationId xmlns:p14="http://schemas.microsoft.com/office/powerpoint/2010/main" val="20504307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144</a:t>
            </a:fld>
            <a:endParaRPr lang="en-US"/>
          </a:p>
        </p:txBody>
      </p:sp>
    </p:spTree>
    <p:extLst>
      <p:ext uri="{BB962C8B-B14F-4D97-AF65-F5344CB8AC3E}">
        <p14:creationId xmlns:p14="http://schemas.microsoft.com/office/powerpoint/2010/main" val="8264101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146</a:t>
            </a:fld>
            <a:endParaRPr lang="en-US"/>
          </a:p>
        </p:txBody>
      </p:sp>
    </p:spTree>
    <p:extLst>
      <p:ext uri="{BB962C8B-B14F-4D97-AF65-F5344CB8AC3E}">
        <p14:creationId xmlns:p14="http://schemas.microsoft.com/office/powerpoint/2010/main" val="22198649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147</a:t>
            </a:fld>
            <a:endParaRPr lang="en-US"/>
          </a:p>
        </p:txBody>
      </p:sp>
    </p:spTree>
    <p:extLst>
      <p:ext uri="{BB962C8B-B14F-4D97-AF65-F5344CB8AC3E}">
        <p14:creationId xmlns:p14="http://schemas.microsoft.com/office/powerpoint/2010/main" val="20353088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148</a:t>
            </a:fld>
            <a:endParaRPr lang="en-US"/>
          </a:p>
        </p:txBody>
      </p:sp>
    </p:spTree>
    <p:extLst>
      <p:ext uri="{BB962C8B-B14F-4D97-AF65-F5344CB8AC3E}">
        <p14:creationId xmlns:p14="http://schemas.microsoft.com/office/powerpoint/2010/main" val="33209914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149</a:t>
            </a:fld>
            <a:endParaRPr lang="en-US"/>
          </a:p>
        </p:txBody>
      </p:sp>
    </p:spTree>
    <p:extLst>
      <p:ext uri="{BB962C8B-B14F-4D97-AF65-F5344CB8AC3E}">
        <p14:creationId xmlns:p14="http://schemas.microsoft.com/office/powerpoint/2010/main" val="20241617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correlation of .7 is then meaningful.</a:t>
            </a:r>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152</a:t>
            </a:fld>
            <a:endParaRPr lang="en-US"/>
          </a:p>
        </p:txBody>
      </p:sp>
    </p:spTree>
    <p:extLst>
      <p:ext uri="{BB962C8B-B14F-4D97-AF65-F5344CB8AC3E}">
        <p14:creationId xmlns:p14="http://schemas.microsoft.com/office/powerpoint/2010/main" val="1619292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practice</a:t>
            </a:r>
          </a:p>
          <a:p>
            <a:endParaRPr lang="en-US" dirty="0"/>
          </a:p>
          <a:p>
            <a:r>
              <a:rPr lang="en-US" dirty="0"/>
              <a:t>width=1.5;</a:t>
            </a:r>
          </a:p>
          <a:p>
            <a:r>
              <a:rPr lang="en-US" dirty="0"/>
              <a:t>  set(0,'DefaultAxesLineWidth',width);</a:t>
            </a:r>
          </a:p>
          <a:p>
            <a:r>
              <a:rPr lang="en-US" dirty="0"/>
              <a:t>  set(0,'DefaultLineLineWidth',width);</a:t>
            </a:r>
          </a:p>
          <a:p>
            <a:r>
              <a:rPr lang="en-US" dirty="0"/>
              <a:t>  get(0,'Default');</a:t>
            </a:r>
          </a:p>
          <a:p>
            <a:r>
              <a:rPr lang="en-US" dirty="0"/>
              <a:t>  set(</a:t>
            </a:r>
            <a:r>
              <a:rPr lang="en-US" dirty="0" err="1"/>
              <a:t>gca</a:t>
            </a:r>
            <a:r>
              <a:rPr lang="en-US" dirty="0"/>
              <a:t>,'</a:t>
            </a:r>
            <a:r>
              <a:rPr lang="en-US" dirty="0" err="1"/>
              <a:t>LineWidth</a:t>
            </a:r>
            <a:r>
              <a:rPr lang="en-US" dirty="0"/>
              <a:t>', width);</a:t>
            </a:r>
          </a:p>
          <a:p>
            <a:endParaRPr lang="en-US" dirty="0"/>
          </a:p>
          <a:p>
            <a:r>
              <a:rPr lang="en-US" dirty="0"/>
              <a:t>% make lines within a plot thicker</a:t>
            </a:r>
          </a:p>
          <a:p>
            <a:r>
              <a:rPr lang="en-US" dirty="0"/>
              <a:t>width=2</a:t>
            </a:r>
          </a:p>
          <a:p>
            <a:r>
              <a:rPr lang="en-US" dirty="0"/>
              <a:t>h = get(</a:t>
            </a:r>
            <a:r>
              <a:rPr lang="en-US" dirty="0" err="1"/>
              <a:t>gca</a:t>
            </a:r>
            <a:r>
              <a:rPr lang="en-US" dirty="0"/>
              <a:t>,'children');</a:t>
            </a:r>
          </a:p>
          <a:p>
            <a:r>
              <a:rPr lang="en-US" dirty="0"/>
              <a:t>set(h,'</a:t>
            </a:r>
            <a:r>
              <a:rPr lang="en-US" dirty="0" err="1"/>
              <a:t>LineWidth</a:t>
            </a:r>
            <a:r>
              <a:rPr lang="en-US" dirty="0"/>
              <a:t>', width);</a:t>
            </a:r>
          </a:p>
          <a:p>
            <a:endParaRPr lang="en-US" dirty="0"/>
          </a:p>
          <a:p>
            <a:r>
              <a:rPr lang="en-US" dirty="0"/>
              <a:t>% change font size</a:t>
            </a:r>
          </a:p>
          <a:p>
            <a:r>
              <a:rPr lang="en-US" dirty="0"/>
              <a:t>set(</a:t>
            </a:r>
            <a:r>
              <a:rPr lang="en-US" dirty="0" err="1"/>
              <a:t>gca</a:t>
            </a:r>
            <a:r>
              <a:rPr lang="en-US" dirty="0"/>
              <a:t>, 'Fontsize',20);</a:t>
            </a:r>
          </a:p>
          <a:p>
            <a:r>
              <a:rPr lang="en-US" dirty="0"/>
              <a:t>% if you want to have the x label and y label in bigger font you have to reissue the command to write those labels</a:t>
            </a:r>
          </a:p>
          <a:p>
            <a:r>
              <a:rPr lang="en-US" dirty="0" err="1"/>
              <a:t>xlabel</a:t>
            </a:r>
            <a:r>
              <a:rPr lang="en-US" dirty="0"/>
              <a:t>('x')</a:t>
            </a:r>
          </a:p>
          <a:p>
            <a:r>
              <a:rPr lang="en-US" dirty="0" err="1"/>
              <a:t>ylabel</a:t>
            </a:r>
            <a:r>
              <a:rPr lang="en-US" dirty="0"/>
              <a:t>('')</a:t>
            </a:r>
          </a:p>
          <a:p>
            <a:r>
              <a:rPr lang="en-US" dirty="0"/>
              <a:t>%</a:t>
            </a:r>
            <a:r>
              <a:rPr lang="en-US" dirty="0" err="1"/>
              <a:t>ylabel</a:t>
            </a:r>
            <a:r>
              <a:rPr lang="en-US" dirty="0"/>
              <a:t>('{\</a:t>
            </a:r>
            <a:r>
              <a:rPr lang="en-US" dirty="0" err="1"/>
              <a:t>itAe</a:t>
            </a:r>
            <a:r>
              <a:rPr lang="en-US" dirty="0"/>
              <a:t>}^{-\alpha\</a:t>
            </a:r>
            <a:r>
              <a:rPr lang="en-US" dirty="0" err="1"/>
              <a:t>itt</a:t>
            </a:r>
            <a:r>
              <a:rPr lang="en-US" dirty="0"/>
              <a:t>}sin\beta{\</a:t>
            </a:r>
            <a:r>
              <a:rPr lang="en-US" dirty="0" err="1"/>
              <a:t>itt</a:t>
            </a:r>
            <a:r>
              <a:rPr lang="en-US" dirty="0"/>
              <a:t>} \alpha&lt;&lt;\beta')</a:t>
            </a:r>
          </a:p>
          <a:p>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14</a:t>
            </a:fld>
            <a:endParaRPr lang="en-US" dirty="0"/>
          </a:p>
        </p:txBody>
      </p:sp>
    </p:spTree>
    <p:extLst>
      <p:ext uri="{BB962C8B-B14F-4D97-AF65-F5344CB8AC3E}">
        <p14:creationId xmlns:p14="http://schemas.microsoft.com/office/powerpoint/2010/main" val="19307567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ML, prediction is the name of the game, it’s not causality necessarily.</a:t>
            </a:r>
            <a:r>
              <a:rPr lang="en-US" baseline="0" dirty="0"/>
              <a:t> There are some special branches of ML that are concerned with causality. But for the most part, ML is just about *predicting* the future from data. Not necessarily understanding causal mechanisms. This is a longer discussion that I don’t want to get into too much here. Not having to worry about causality makes things much easier from a practical perspective. </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154</a:t>
            </a:fld>
            <a:endParaRPr lang="en-US"/>
          </a:p>
        </p:txBody>
      </p:sp>
    </p:spTree>
    <p:extLst>
      <p:ext uri="{BB962C8B-B14F-4D97-AF65-F5344CB8AC3E}">
        <p14:creationId xmlns:p14="http://schemas.microsoft.com/office/powerpoint/2010/main" val="28381354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Let’s say you’re trying to predict whether someone will want a coupon for your store. You don’t have to worry about why they will take that coupon or why they might want the product. All you have to do is use correlations to try to guess whether she might want the coupon. For instance, you could say it’s Tuesday and she often takes coupons on </a:t>
            </a:r>
            <a:r>
              <a:rPr lang="en-US" baseline="0" dirty="0" err="1"/>
              <a:t>tuesdays</a:t>
            </a:r>
            <a:r>
              <a:rPr lang="en-US" baseline="0" dirty="0"/>
              <a:t>, so let’s send her a coupon. Who cares why she likes coupons on </a:t>
            </a:r>
            <a:r>
              <a:rPr lang="en-US" baseline="0" dirty="0" err="1"/>
              <a:t>tuesdays</a:t>
            </a:r>
            <a:r>
              <a:rPr lang="en-US" baseline="0" dirty="0"/>
              <a:t>, we just know she does. Or “people like her want this coupon so let’s send it to her”. ML is all about combining the right *correlations* to be able to predict accurately. But you can’t make conclusions about *causality* unless you learn more about causal inference techniques which is really for another day. </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155</a:t>
            </a:fld>
            <a:endParaRPr lang="en-US"/>
          </a:p>
        </p:txBody>
      </p:sp>
    </p:spTree>
    <p:extLst>
      <p:ext uri="{BB962C8B-B14F-4D97-AF65-F5344CB8AC3E}">
        <p14:creationId xmlns:p14="http://schemas.microsoft.com/office/powerpoint/2010/main" val="24908218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156</a:t>
            </a:fld>
            <a:endParaRPr lang="en-US" dirty="0"/>
          </a:p>
        </p:txBody>
      </p:sp>
      <p:sp>
        <p:nvSpPr>
          <p:cNvPr id="3" name="Notes Placeholder 2"/>
          <p:cNvSpPr>
            <a:spLocks noGrp="1"/>
          </p:cNvSpPr>
          <p:nvPr>
            <p:ph type="body" idx="1"/>
          </p:nvPr>
        </p:nvSpPr>
        <p:spPr/>
        <p:txBody>
          <a:bodyPr/>
          <a:lstStyle/>
          <a:p>
            <a:r>
              <a:rPr lang="en-US" dirty="0"/>
              <a:t>Simpson’s paradox is a trap.</a:t>
            </a:r>
            <a:r>
              <a:rPr lang="en-US" baseline="0" dirty="0"/>
              <a:t> You can easily fall into it, and once you know about it, it’s hard to believe any summary statistics that anyone ever tells you. It’s really cool though. </a:t>
            </a:r>
            <a:endParaRPr lang="en-US" dirty="0"/>
          </a:p>
        </p:txBody>
      </p:sp>
    </p:spTree>
    <p:extLst>
      <p:ext uri="{BB962C8B-B14F-4D97-AF65-F5344CB8AC3E}">
        <p14:creationId xmlns:p14="http://schemas.microsoft.com/office/powerpoint/2010/main" val="195566919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 tell you information</a:t>
            </a:r>
            <a:r>
              <a:rPr lang="en-US" baseline="0" dirty="0"/>
              <a:t> about stone size, now which treatment is more effective? </a:t>
            </a:r>
          </a:p>
          <a:p>
            <a:r>
              <a:rPr lang="en-US" baseline="0" dirty="0"/>
              <a:t>Lurking variable, uneven sized groups</a:t>
            </a:r>
          </a:p>
          <a:p>
            <a:r>
              <a:rPr lang="en-US" baseline="0" dirty="0"/>
              <a:t>So why do they give people treatment B at all? Maybe it’s less invasive, less side effects, less expensive, maybe it’s more easily available.</a:t>
            </a:r>
            <a:endParaRPr lang="en-US" dirty="0"/>
          </a:p>
        </p:txBody>
      </p:sp>
      <p:sp>
        <p:nvSpPr>
          <p:cNvPr id="4" name="Slide Number Placeholder 3"/>
          <p:cNvSpPr>
            <a:spLocks noGrp="1"/>
          </p:cNvSpPr>
          <p:nvPr>
            <p:ph type="sldNum" sz="quarter" idx="10"/>
          </p:nvPr>
        </p:nvSpPr>
        <p:spPr/>
        <p:txBody>
          <a:bodyPr/>
          <a:lstStyle/>
          <a:p>
            <a:fld id="{E04B40F2-66FA-B942-BB58-D16C2E5D02F5}" type="slidenum">
              <a:rPr lang="en-US" smtClean="0"/>
              <a:t>159</a:t>
            </a:fld>
            <a:endParaRPr lang="en-US"/>
          </a:p>
        </p:txBody>
      </p:sp>
    </p:spTree>
    <p:extLst>
      <p:ext uri="{BB962C8B-B14F-4D97-AF65-F5344CB8AC3E}">
        <p14:creationId xmlns:p14="http://schemas.microsoft.com/office/powerpoint/2010/main" val="20277783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Airline on time data – ok so which airline would you rather take? Clearly America West. Fewer delays.</a:t>
            </a:r>
          </a:p>
        </p:txBody>
      </p:sp>
      <p:sp>
        <p:nvSpPr>
          <p:cNvPr id="4" name="Slide Number Placeholder 3"/>
          <p:cNvSpPr>
            <a:spLocks noGrp="1"/>
          </p:cNvSpPr>
          <p:nvPr>
            <p:ph type="sldNum" sz="quarter" idx="10"/>
          </p:nvPr>
        </p:nvSpPr>
        <p:spPr/>
        <p:txBody>
          <a:bodyPr/>
          <a:lstStyle/>
          <a:p>
            <a:fld id="{E04B40F2-66FA-B942-BB58-D16C2E5D02F5}" type="slidenum">
              <a:rPr lang="en-US" smtClean="0"/>
              <a:t>160</a:t>
            </a:fld>
            <a:endParaRPr lang="en-US"/>
          </a:p>
        </p:txBody>
      </p:sp>
    </p:spTree>
    <p:extLst>
      <p:ext uri="{BB962C8B-B14F-4D97-AF65-F5344CB8AC3E}">
        <p14:creationId xmlns:p14="http://schemas.microsoft.com/office/powerpoint/2010/main" val="40830449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Airline on </a:t>
            </a:r>
            <a:r>
              <a:rPr lang="en-US"/>
              <a:t>time data</a:t>
            </a:r>
          </a:p>
        </p:txBody>
      </p:sp>
      <p:sp>
        <p:nvSpPr>
          <p:cNvPr id="4" name="Slide Number Placeholder 3"/>
          <p:cNvSpPr>
            <a:spLocks noGrp="1"/>
          </p:cNvSpPr>
          <p:nvPr>
            <p:ph type="sldNum" sz="quarter" idx="10"/>
          </p:nvPr>
        </p:nvSpPr>
        <p:spPr/>
        <p:txBody>
          <a:bodyPr/>
          <a:lstStyle/>
          <a:p>
            <a:fld id="{E04B40F2-66FA-B942-BB58-D16C2E5D02F5}" type="slidenum">
              <a:rPr lang="en-US" smtClean="0"/>
              <a:t>161</a:t>
            </a:fld>
            <a:endParaRPr lang="en-US"/>
          </a:p>
        </p:txBody>
      </p:sp>
    </p:spTree>
    <p:extLst>
      <p:ext uri="{BB962C8B-B14F-4D97-AF65-F5344CB8AC3E}">
        <p14:creationId xmlns:p14="http://schemas.microsoft.com/office/powerpoint/2010/main" val="27809111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Airline on time data</a:t>
            </a:r>
          </a:p>
          <a:p>
            <a:r>
              <a:rPr lang="en-US" dirty="0"/>
              <a:t>America West</a:t>
            </a:r>
            <a:r>
              <a:rPr lang="en-US" baseline="0" dirty="0"/>
              <a:t> flies mostly out of Phoenix, where there are fewer delays in general, whereas Alaska flies mostly out of Seattle where there are more delays. So you end up comparing America West’s Phoenix delay rate to Alaska’s Seattle delay rates, which is not fair.</a:t>
            </a:r>
            <a:endParaRPr lang="en-US" dirty="0"/>
          </a:p>
        </p:txBody>
      </p:sp>
      <p:sp>
        <p:nvSpPr>
          <p:cNvPr id="4" name="Slide Number Placeholder 3"/>
          <p:cNvSpPr>
            <a:spLocks noGrp="1"/>
          </p:cNvSpPr>
          <p:nvPr>
            <p:ph type="sldNum" sz="quarter" idx="10"/>
          </p:nvPr>
        </p:nvSpPr>
        <p:spPr/>
        <p:txBody>
          <a:bodyPr/>
          <a:lstStyle/>
          <a:p>
            <a:fld id="{E04B40F2-66FA-B942-BB58-D16C2E5D02F5}" type="slidenum">
              <a:rPr lang="en-US" smtClean="0"/>
              <a:t>162</a:t>
            </a:fld>
            <a:endParaRPr lang="en-US"/>
          </a:p>
        </p:txBody>
      </p:sp>
    </p:spTree>
    <p:extLst>
      <p:ext uri="{BB962C8B-B14F-4D97-AF65-F5344CB8AC3E}">
        <p14:creationId xmlns:p14="http://schemas.microsoft.com/office/powerpoint/2010/main" val="25294282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a:t>
            </a:r>
            <a:r>
              <a:rPr lang="en-US" baseline="0" dirty="0"/>
              <a:t> you hear about Simpson’s paradox, you are less likely to believe statistics in the news. I often wonder whether there’s a lurking variable that can explain the phenomenon in the opposite way. Anyway I hope you enjoyed learning about this, and beware.</a:t>
            </a:r>
            <a:endParaRPr lang="en-US" dirty="0"/>
          </a:p>
        </p:txBody>
      </p:sp>
      <p:sp>
        <p:nvSpPr>
          <p:cNvPr id="4" name="Slide Number Placeholder 3"/>
          <p:cNvSpPr>
            <a:spLocks noGrp="1"/>
          </p:cNvSpPr>
          <p:nvPr>
            <p:ph type="sldNum" sz="quarter" idx="10"/>
          </p:nvPr>
        </p:nvSpPr>
        <p:spPr/>
        <p:txBody>
          <a:bodyPr/>
          <a:lstStyle/>
          <a:p>
            <a:fld id="{E04B40F2-66FA-B942-BB58-D16C2E5D02F5}" type="slidenum">
              <a:rPr lang="en-US" smtClean="0"/>
              <a:t>163</a:t>
            </a:fld>
            <a:endParaRPr lang="en-US"/>
          </a:p>
        </p:txBody>
      </p:sp>
    </p:spTree>
    <p:extLst>
      <p:ext uri="{BB962C8B-B14F-4D97-AF65-F5344CB8AC3E}">
        <p14:creationId xmlns:p14="http://schemas.microsoft.com/office/powerpoint/2010/main" val="3713718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PMF</a:t>
            </a:r>
          </a:p>
          <a:p>
            <a:endParaRPr lang="en-US" dirty="0"/>
          </a:p>
          <a:p>
            <a:r>
              <a:rPr lang="en-US" dirty="0"/>
              <a:t>More practice</a:t>
            </a:r>
          </a:p>
          <a:p>
            <a:endParaRPr lang="en-US" dirty="0"/>
          </a:p>
          <a:p>
            <a:r>
              <a:rPr lang="en-US" dirty="0"/>
              <a:t>width=1.5;</a:t>
            </a:r>
          </a:p>
          <a:p>
            <a:r>
              <a:rPr lang="en-US" dirty="0"/>
              <a:t>  set(0,'DefaultAxesLineWidth',width);</a:t>
            </a:r>
          </a:p>
          <a:p>
            <a:r>
              <a:rPr lang="en-US" dirty="0"/>
              <a:t>  set(0,'DefaultLineLineWidth',width);</a:t>
            </a:r>
          </a:p>
          <a:p>
            <a:r>
              <a:rPr lang="en-US" dirty="0"/>
              <a:t>  get(0,'Default');</a:t>
            </a:r>
          </a:p>
          <a:p>
            <a:r>
              <a:rPr lang="en-US" dirty="0"/>
              <a:t>  set(</a:t>
            </a:r>
            <a:r>
              <a:rPr lang="en-US" dirty="0" err="1"/>
              <a:t>gca</a:t>
            </a:r>
            <a:r>
              <a:rPr lang="en-US" dirty="0"/>
              <a:t>,'</a:t>
            </a:r>
            <a:r>
              <a:rPr lang="en-US" dirty="0" err="1"/>
              <a:t>LineWidth</a:t>
            </a:r>
            <a:r>
              <a:rPr lang="en-US" dirty="0"/>
              <a:t>', width);</a:t>
            </a:r>
          </a:p>
          <a:p>
            <a:endParaRPr lang="en-US" dirty="0"/>
          </a:p>
          <a:p>
            <a:r>
              <a:rPr lang="en-US" dirty="0"/>
              <a:t>% make lines within a plot thicker</a:t>
            </a:r>
          </a:p>
          <a:p>
            <a:r>
              <a:rPr lang="en-US" dirty="0"/>
              <a:t>width=2</a:t>
            </a:r>
          </a:p>
          <a:p>
            <a:r>
              <a:rPr lang="en-US" dirty="0"/>
              <a:t>h = get(</a:t>
            </a:r>
            <a:r>
              <a:rPr lang="en-US" dirty="0" err="1"/>
              <a:t>gca</a:t>
            </a:r>
            <a:r>
              <a:rPr lang="en-US" dirty="0"/>
              <a:t>,'children');</a:t>
            </a:r>
          </a:p>
          <a:p>
            <a:r>
              <a:rPr lang="en-US" dirty="0"/>
              <a:t>set(h,'</a:t>
            </a:r>
            <a:r>
              <a:rPr lang="en-US" dirty="0" err="1"/>
              <a:t>LineWidth</a:t>
            </a:r>
            <a:r>
              <a:rPr lang="en-US" dirty="0"/>
              <a:t>', width);</a:t>
            </a:r>
          </a:p>
          <a:p>
            <a:endParaRPr lang="en-US" dirty="0"/>
          </a:p>
          <a:p>
            <a:r>
              <a:rPr lang="en-US" dirty="0"/>
              <a:t>% change font size</a:t>
            </a:r>
          </a:p>
          <a:p>
            <a:r>
              <a:rPr lang="en-US" dirty="0"/>
              <a:t>set(</a:t>
            </a:r>
            <a:r>
              <a:rPr lang="en-US" dirty="0" err="1"/>
              <a:t>gca</a:t>
            </a:r>
            <a:r>
              <a:rPr lang="en-US" dirty="0"/>
              <a:t>, 'Fontsize',20);</a:t>
            </a:r>
          </a:p>
          <a:p>
            <a:r>
              <a:rPr lang="en-US" dirty="0"/>
              <a:t>% if you want to have the x label and y label in bigger font you have to reissue the command to write those labels</a:t>
            </a:r>
          </a:p>
          <a:p>
            <a:r>
              <a:rPr lang="en-US" dirty="0" err="1"/>
              <a:t>xlabel</a:t>
            </a:r>
            <a:r>
              <a:rPr lang="en-US" dirty="0"/>
              <a:t>('x')</a:t>
            </a:r>
          </a:p>
          <a:p>
            <a:r>
              <a:rPr lang="en-US" dirty="0" err="1"/>
              <a:t>ylabel</a:t>
            </a:r>
            <a:r>
              <a:rPr lang="en-US" dirty="0"/>
              <a:t>('')</a:t>
            </a:r>
          </a:p>
          <a:p>
            <a:r>
              <a:rPr lang="en-US" dirty="0"/>
              <a:t>%</a:t>
            </a:r>
            <a:r>
              <a:rPr lang="en-US" dirty="0" err="1"/>
              <a:t>ylabel</a:t>
            </a:r>
            <a:r>
              <a:rPr lang="en-US" dirty="0"/>
              <a:t>('{\</a:t>
            </a:r>
            <a:r>
              <a:rPr lang="en-US" dirty="0" err="1"/>
              <a:t>itAe</a:t>
            </a:r>
            <a:r>
              <a:rPr lang="en-US" dirty="0"/>
              <a:t>}^{-\alpha\</a:t>
            </a:r>
            <a:r>
              <a:rPr lang="en-US" dirty="0" err="1"/>
              <a:t>itt</a:t>
            </a:r>
            <a:r>
              <a:rPr lang="en-US" dirty="0"/>
              <a:t>}sin\beta{\</a:t>
            </a:r>
            <a:r>
              <a:rPr lang="en-US" dirty="0" err="1"/>
              <a:t>itt</a:t>
            </a:r>
            <a:r>
              <a:rPr lang="en-US" dirty="0"/>
              <a:t>} \alpha&lt;&lt;\beta')</a:t>
            </a:r>
          </a:p>
          <a:p>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15</a:t>
            </a:fld>
            <a:endParaRPr lang="en-US" dirty="0"/>
          </a:p>
        </p:txBody>
      </p:sp>
    </p:spTree>
    <p:extLst>
      <p:ext uri="{BB962C8B-B14F-4D97-AF65-F5344CB8AC3E}">
        <p14:creationId xmlns:p14="http://schemas.microsoft.com/office/powerpoint/2010/main" val="4219661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practice</a:t>
            </a:r>
          </a:p>
        </p:txBody>
      </p:sp>
      <p:sp>
        <p:nvSpPr>
          <p:cNvPr id="4" name="Slide Number Placeholder 3"/>
          <p:cNvSpPr>
            <a:spLocks noGrp="1"/>
          </p:cNvSpPr>
          <p:nvPr>
            <p:ph type="sldNum" sz="quarter" idx="10"/>
          </p:nvPr>
        </p:nvSpPr>
        <p:spPr/>
        <p:txBody>
          <a:bodyPr/>
          <a:lstStyle/>
          <a:p>
            <a:fld id="{B76E2B0D-92DA-4A47-BB94-8248AFEAFD5D}" type="slidenum">
              <a:rPr lang="en-US" smtClean="0"/>
              <a:pPr/>
              <a:t>16</a:t>
            </a:fld>
            <a:endParaRPr lang="en-US" dirty="0"/>
          </a:p>
        </p:txBody>
      </p:sp>
    </p:spTree>
    <p:extLst>
      <p:ext uri="{BB962C8B-B14F-4D97-AF65-F5344CB8AC3E}">
        <p14:creationId xmlns:p14="http://schemas.microsoft.com/office/powerpoint/2010/main" val="323612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mean is also called the expectation by the way, or expected value*. I’m going to use both notations throughout, so just remember that they </a:t>
            </a:r>
            <a:r>
              <a:rPr lang="en-US" baseline="0"/>
              <a:t>stand for </a:t>
            </a:r>
            <a:r>
              <a:rPr lang="en-US" baseline="0" dirty="0"/>
              <a:t>the </a:t>
            </a:r>
            <a:r>
              <a:rPr lang="en-US" baseline="0"/>
              <a:t>same thing.</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17</a:t>
            </a:fld>
            <a:endParaRPr lang="en-US" dirty="0"/>
          </a:p>
        </p:txBody>
      </p:sp>
    </p:spTree>
    <p:extLst>
      <p:ext uri="{BB962C8B-B14F-4D97-AF65-F5344CB8AC3E}">
        <p14:creationId xmlns:p14="http://schemas.microsoft.com/office/powerpoint/2010/main" val="2768268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a good guess but it’s not quite that</a:t>
            </a:r>
            <a:r>
              <a:rPr lang="en-US" baseline="0" dirty="0"/>
              <a:t> it’s something only a little bit different.</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18</a:t>
            </a:fld>
            <a:endParaRPr lang="en-US" dirty="0"/>
          </a:p>
        </p:txBody>
      </p:sp>
    </p:spTree>
    <p:extLst>
      <p:ext uri="{BB962C8B-B14F-4D97-AF65-F5344CB8AC3E}">
        <p14:creationId xmlns:p14="http://schemas.microsoft.com/office/powerpoint/2010/main" val="1305812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a good guess but it’s not quite that</a:t>
            </a:r>
            <a:r>
              <a:rPr lang="en-US" baseline="0" dirty="0"/>
              <a:t> it’s something only a little bit different.</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19</a:t>
            </a:fld>
            <a:endParaRPr lang="en-US" dirty="0"/>
          </a:p>
        </p:txBody>
      </p:sp>
    </p:spTree>
    <p:extLst>
      <p:ext uri="{BB962C8B-B14F-4D97-AF65-F5344CB8AC3E}">
        <p14:creationId xmlns:p14="http://schemas.microsoft.com/office/powerpoint/2010/main" val="2711750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a good guess but it’s not quite that</a:t>
            </a:r>
            <a:r>
              <a:rPr lang="en-US" baseline="0" dirty="0"/>
              <a:t> it’s something only a little bit different.</a:t>
            </a:r>
          </a:p>
          <a:p>
            <a:r>
              <a:rPr lang="en-US" dirty="0">
                <a:latin typeface="Times New Roman" charset="0"/>
                <a:ea typeface="ＭＳ Ｐゴシック" charset="0"/>
                <a:cs typeface="ＭＳ Ｐゴシック" charset="0"/>
              </a:rPr>
              <a:t>But you’ve got good</a:t>
            </a:r>
            <a:r>
              <a:rPr lang="en-US" baseline="0" dirty="0">
                <a:latin typeface="Times New Roman" charset="0"/>
                <a:ea typeface="ＭＳ Ｐゴシック" charset="0"/>
                <a:cs typeface="ＭＳ Ｐゴシック" charset="0"/>
              </a:rPr>
              <a:t> intuition on this other formula, so you should keep that.</a:t>
            </a:r>
          </a:p>
        </p:txBody>
      </p:sp>
      <p:sp>
        <p:nvSpPr>
          <p:cNvPr id="4" name="Slide Number Placeholder 3"/>
          <p:cNvSpPr>
            <a:spLocks noGrp="1"/>
          </p:cNvSpPr>
          <p:nvPr>
            <p:ph type="sldNum" sz="quarter" idx="10"/>
          </p:nvPr>
        </p:nvSpPr>
        <p:spPr/>
        <p:txBody>
          <a:bodyPr/>
          <a:lstStyle/>
          <a:p>
            <a:fld id="{B76E2B0D-92DA-4A47-BB94-8248AFEAFD5D}" type="slidenum">
              <a:rPr lang="en-US" smtClean="0"/>
              <a:pPr/>
              <a:t>20</a:t>
            </a:fld>
            <a:endParaRPr lang="en-US" dirty="0"/>
          </a:p>
        </p:txBody>
      </p:sp>
    </p:spTree>
    <p:extLst>
      <p:ext uri="{BB962C8B-B14F-4D97-AF65-F5344CB8AC3E}">
        <p14:creationId xmlns:p14="http://schemas.microsoft.com/office/powerpoint/2010/main" val="1336560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*Read1*</a:t>
            </a:r>
            <a:r>
              <a:rPr lang="en-US" baseline="0" dirty="0"/>
              <a:t> You don’t need a ton of probability, you just need a really solid grasp of the basics. That’s what I’m going to give you here.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a:t>
            </a:fld>
            <a:endParaRPr lang="en-US" dirty="0"/>
          </a:p>
        </p:txBody>
      </p:sp>
    </p:spTree>
    <p:extLst>
      <p:ext uri="{BB962C8B-B14F-4D97-AF65-F5344CB8AC3E}">
        <p14:creationId xmlns:p14="http://schemas.microsoft.com/office/powerpoint/2010/main" val="4004482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latin typeface="Times New Roman" charset="0"/>
                <a:ea typeface="ＭＳ Ｐゴシック" charset="0"/>
                <a:cs typeface="ＭＳ Ｐゴシック" charset="0"/>
              </a:rPr>
              <a:t>The problem with the variance is it’s not in units that make any sense. If the outcomes are in dollars, then the variance is in dollars squared, so it doesn’t make much sense.</a:t>
            </a:r>
          </a:p>
          <a:p>
            <a:r>
              <a:rPr lang="en-US" baseline="0" dirty="0">
                <a:latin typeface="Times New Roman" charset="0"/>
                <a:ea typeface="ＭＳ Ｐゴシック" charset="0"/>
                <a:cs typeface="ＭＳ Ｐゴシック" charset="0"/>
              </a:rPr>
              <a:t>*click, Read </a:t>
            </a:r>
            <a:r>
              <a:rPr lang="en-US" baseline="0" dirty="0" err="1">
                <a:latin typeface="Times New Roman" charset="0"/>
                <a:ea typeface="ＭＳ Ｐゴシック" charset="0"/>
                <a:cs typeface="ＭＳ Ｐゴシック" charset="0"/>
              </a:rPr>
              <a:t>std</a:t>
            </a:r>
            <a:r>
              <a:rPr lang="en-US" baseline="0" dirty="0">
                <a:latin typeface="Times New Roman" charset="0"/>
                <a:ea typeface="ＭＳ Ｐゴシック" charset="0"/>
                <a:cs typeface="ＭＳ Ｐゴシック" charset="0"/>
              </a:rPr>
              <a:t>*</a:t>
            </a:r>
          </a:p>
          <a:p>
            <a:r>
              <a:rPr lang="en-US" baseline="0" dirty="0">
                <a:latin typeface="Times New Roman" charset="0"/>
                <a:ea typeface="ＭＳ Ｐゴシック" charset="0"/>
                <a:cs typeface="ＭＳ Ｐゴシック" charset="0"/>
              </a:rPr>
              <a:t>The standard deviation is in units that make sense, it’s back in dollars again. </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21</a:t>
            </a:fld>
            <a:endParaRPr lang="en-US" dirty="0"/>
          </a:p>
        </p:txBody>
      </p:sp>
    </p:spTree>
    <p:extLst>
      <p:ext uri="{BB962C8B-B14F-4D97-AF65-F5344CB8AC3E}">
        <p14:creationId xmlns:p14="http://schemas.microsoft.com/office/powerpoint/2010/main" val="1864937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latin typeface="Times New Roman" charset="0"/>
                <a:ea typeface="ＭＳ Ｐゴシック" charset="0"/>
                <a:cs typeface="ＭＳ Ｐゴシック" charset="0"/>
              </a:rPr>
              <a:t>The problem with the variance is it’s not in units that make any sense. If the outcomes are in dollars, then the variance is in dollars squared, so it doesn’t make much sense.</a:t>
            </a:r>
          </a:p>
          <a:p>
            <a:r>
              <a:rPr lang="en-US" baseline="0" dirty="0">
                <a:latin typeface="Times New Roman" charset="0"/>
                <a:ea typeface="ＭＳ Ｐゴシック" charset="0"/>
                <a:cs typeface="ＭＳ Ｐゴシック" charset="0"/>
              </a:rPr>
              <a:t>*click, Read </a:t>
            </a:r>
            <a:r>
              <a:rPr lang="en-US" baseline="0" dirty="0" err="1">
                <a:latin typeface="Times New Roman" charset="0"/>
                <a:ea typeface="ＭＳ Ｐゴシック" charset="0"/>
                <a:cs typeface="ＭＳ Ｐゴシック" charset="0"/>
              </a:rPr>
              <a:t>std</a:t>
            </a:r>
            <a:r>
              <a:rPr lang="en-US" baseline="0" dirty="0">
                <a:latin typeface="Times New Roman" charset="0"/>
                <a:ea typeface="ＭＳ Ｐゴシック" charset="0"/>
                <a:cs typeface="ＭＳ Ｐゴシック" charset="0"/>
              </a:rPr>
              <a:t>*</a:t>
            </a:r>
          </a:p>
          <a:p>
            <a:r>
              <a:rPr lang="en-US" baseline="0" dirty="0">
                <a:latin typeface="Times New Roman" charset="0"/>
                <a:ea typeface="ＭＳ Ｐゴシック" charset="0"/>
                <a:cs typeface="ＭＳ Ｐゴシック" charset="0"/>
              </a:rPr>
              <a:t>The standard deviation is in units that make sense, it’s back in dollars again. </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22</a:t>
            </a:fld>
            <a:endParaRPr lang="en-US" dirty="0"/>
          </a:p>
        </p:txBody>
      </p:sp>
    </p:spTree>
    <p:extLst>
      <p:ext uri="{BB962C8B-B14F-4D97-AF65-F5344CB8AC3E}">
        <p14:creationId xmlns:p14="http://schemas.microsoft.com/office/powerpoint/2010/main" val="2964873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latin typeface="Times New Roman" charset="0"/>
                <a:ea typeface="ＭＳ Ｐゴシック" charset="0"/>
                <a:cs typeface="ＭＳ Ｐゴシック" charset="0"/>
              </a:rPr>
              <a:t>The problem with the variance is it’s not in units that make any sense. If the outcomes are in dollars, then the variance is in dollars squared, so it doesn’t make much sense.</a:t>
            </a:r>
          </a:p>
          <a:p>
            <a:r>
              <a:rPr lang="en-US" baseline="0" dirty="0">
                <a:latin typeface="Times New Roman" charset="0"/>
                <a:ea typeface="ＭＳ Ｐゴシック" charset="0"/>
                <a:cs typeface="ＭＳ Ｐゴシック" charset="0"/>
              </a:rPr>
              <a:t>*click, Read </a:t>
            </a:r>
            <a:r>
              <a:rPr lang="en-US" baseline="0" dirty="0" err="1">
                <a:latin typeface="Times New Roman" charset="0"/>
                <a:ea typeface="ＭＳ Ｐゴシック" charset="0"/>
                <a:cs typeface="ＭＳ Ｐゴシック" charset="0"/>
              </a:rPr>
              <a:t>std</a:t>
            </a:r>
            <a:r>
              <a:rPr lang="en-US" baseline="0" dirty="0">
                <a:latin typeface="Times New Roman" charset="0"/>
                <a:ea typeface="ＭＳ Ｐゴシック" charset="0"/>
                <a:cs typeface="ＭＳ Ｐゴシック" charset="0"/>
              </a:rPr>
              <a:t>*</a:t>
            </a:r>
          </a:p>
          <a:p>
            <a:r>
              <a:rPr lang="en-US" baseline="0" dirty="0">
                <a:latin typeface="Times New Roman" charset="0"/>
                <a:ea typeface="ＭＳ Ｐゴシック" charset="0"/>
                <a:cs typeface="ＭＳ Ｐゴシック" charset="0"/>
              </a:rPr>
              <a:t>The standard deviation is in units that make sense, it’s back in dollars again. </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23</a:t>
            </a:fld>
            <a:endParaRPr lang="en-US" dirty="0"/>
          </a:p>
        </p:txBody>
      </p:sp>
    </p:spTree>
    <p:extLst>
      <p:ext uri="{BB962C8B-B14F-4D97-AF65-F5344CB8AC3E}">
        <p14:creationId xmlns:p14="http://schemas.microsoft.com/office/powerpoint/2010/main" val="30135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220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26</a:t>
            </a:fld>
            <a:endParaRPr lang="en-US" dirty="0"/>
          </a:p>
        </p:txBody>
      </p:sp>
    </p:spTree>
    <p:extLst>
      <p:ext uri="{BB962C8B-B14F-4D97-AF65-F5344CB8AC3E}">
        <p14:creationId xmlns:p14="http://schemas.microsoft.com/office/powerpoint/2010/main" val="1350131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28</a:t>
            </a:fld>
            <a:endParaRPr lang="en-US" dirty="0"/>
          </a:p>
        </p:txBody>
      </p:sp>
    </p:spTree>
    <p:extLst>
      <p:ext uri="{BB962C8B-B14F-4D97-AF65-F5344CB8AC3E}">
        <p14:creationId xmlns:p14="http://schemas.microsoft.com/office/powerpoint/2010/main" val="3642580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31</a:t>
            </a:fld>
            <a:endParaRPr lang="en-US" dirty="0"/>
          </a:p>
        </p:txBody>
      </p:sp>
    </p:spTree>
    <p:extLst>
      <p:ext uri="{BB962C8B-B14F-4D97-AF65-F5344CB8AC3E}">
        <p14:creationId xmlns:p14="http://schemas.microsoft.com/office/powerpoint/2010/main" val="453918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32</a:t>
            </a:fld>
            <a:endParaRPr lang="en-US" dirty="0"/>
          </a:p>
        </p:txBody>
      </p:sp>
    </p:spTree>
    <p:extLst>
      <p:ext uri="{BB962C8B-B14F-4D97-AF65-F5344CB8AC3E}">
        <p14:creationId xmlns:p14="http://schemas.microsoft.com/office/powerpoint/2010/main" val="1417528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charset="0"/>
                <a:ea typeface="ＭＳ Ｐゴシック" charset="0"/>
                <a:cs typeface="ＭＳ Ｐゴシック" charset="0"/>
              </a:rPr>
              <a:t>How many ways are there to rearrange 10 numbers?</a:t>
            </a:r>
            <a:r>
              <a:rPr lang="en-US" baseline="0" dirty="0">
                <a:latin typeface="Times New Roman" charset="0"/>
                <a:ea typeface="ＭＳ Ｐゴシック" charset="0"/>
                <a:cs typeface="ＭＳ Ｐゴシック" charset="0"/>
              </a:rPr>
              <a:t> There are 10 possibilities for the first number I pick, then 9 possibilities for the second number given the first one, and so on. So it’s the number of ways to rearrange 10 numbers divided by the number of ways to rearrange the 4 elements we chose, divided by the number of ways to rearrange the numbers we didn’t choose.</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33</a:t>
            </a:fld>
            <a:endParaRPr lang="en-US" dirty="0"/>
          </a:p>
        </p:txBody>
      </p:sp>
    </p:spTree>
    <p:extLst>
      <p:ext uri="{BB962C8B-B14F-4D97-AF65-F5344CB8AC3E}">
        <p14:creationId xmlns:p14="http://schemas.microsoft.com/office/powerpoint/2010/main" val="461893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total number of ways to arrange the scientists divided by the number of ways to arrange the 3 I picked, and also divided by the number of ways to arrange the 7 I didn’t pick.</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34</a:t>
            </a:fld>
            <a:endParaRPr lang="en-US" dirty="0"/>
          </a:p>
        </p:txBody>
      </p:sp>
    </p:spTree>
    <p:extLst>
      <p:ext uri="{BB962C8B-B14F-4D97-AF65-F5344CB8AC3E}">
        <p14:creationId xmlns:p14="http://schemas.microsoft.com/office/powerpoint/2010/main" val="337185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a:t>
            </a:r>
            <a:r>
              <a:rPr lang="en-US" baseline="0" dirty="0"/>
              <a:t> was to start by discussing the most common mistakes I see</a:t>
            </a:r>
            <a:r>
              <a:rPr lang="en-US" dirty="0"/>
              <a:t> among</a:t>
            </a:r>
            <a:r>
              <a:rPr lang="en-US" baseline="0" dirty="0"/>
              <a:t> people communicating with data. First, they discuss the notion of probability without ever actually defining what it means in that context. You have to define a random variable in order to talk about probabilities. The word probability by itself is sort of meaningless. </a:t>
            </a:r>
          </a:p>
          <a:p>
            <a:r>
              <a:rPr lang="en-US" baseline="0" dirty="0"/>
              <a:t>*Read 2* Correlation is not causation, they are quite different.</a:t>
            </a:r>
          </a:p>
          <a:p>
            <a:r>
              <a:rPr lang="en-US" baseline="0" dirty="0"/>
              <a:t>*read 3* Hypothesis testing should not be done by people who don’t know what hypothesis tests mean. We’re going to make sure you’re not one of those people.</a:t>
            </a:r>
          </a:p>
          <a:p>
            <a:r>
              <a:rPr lang="en-US" baseline="0" dirty="0"/>
              <a:t>Actually If you goof up any of these three things, people are not going to take you seriously. They’re going to think that you don’t know what you’re talking about. This happens all the time because data scientists, who are often computer scientists, don’t always have the training in statistics that they need. So I’m going to start this lecture by making sure you know the basics of probability. So I’ll start with random variables.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a:t>
            </a:fld>
            <a:endParaRPr lang="en-US" dirty="0"/>
          </a:p>
        </p:txBody>
      </p:sp>
    </p:spTree>
    <p:extLst>
      <p:ext uri="{BB962C8B-B14F-4D97-AF65-F5344CB8AC3E}">
        <p14:creationId xmlns:p14="http://schemas.microsoft.com/office/powerpoint/2010/main" val="361688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35</a:t>
            </a:fld>
            <a:endParaRPr lang="en-US" dirty="0"/>
          </a:p>
        </p:txBody>
      </p:sp>
    </p:spTree>
    <p:extLst>
      <p:ext uri="{BB962C8B-B14F-4D97-AF65-F5344CB8AC3E}">
        <p14:creationId xmlns:p14="http://schemas.microsoft.com/office/powerpoint/2010/main" val="2918753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36</a:t>
            </a:fld>
            <a:endParaRPr lang="en-US" dirty="0"/>
          </a:p>
        </p:txBody>
      </p:sp>
    </p:spTree>
    <p:extLst>
      <p:ext uri="{BB962C8B-B14F-4D97-AF65-F5344CB8AC3E}">
        <p14:creationId xmlns:p14="http://schemas.microsoft.com/office/powerpoint/2010/main" val="228761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That’s exactly what we just computed.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37</a:t>
            </a:fld>
            <a:endParaRPr lang="en-US" dirty="0"/>
          </a:p>
        </p:txBody>
      </p:sp>
    </p:spTree>
    <p:extLst>
      <p:ext uri="{BB962C8B-B14F-4D97-AF65-F5344CB8AC3E}">
        <p14:creationId xmlns:p14="http://schemas.microsoft.com/office/powerpoint/2010/main" val="363666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That’s exactly what we just computed.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38</a:t>
            </a:fld>
            <a:endParaRPr lang="en-US" dirty="0"/>
          </a:p>
        </p:txBody>
      </p:sp>
    </p:spTree>
    <p:extLst>
      <p:ext uri="{BB962C8B-B14F-4D97-AF65-F5344CB8AC3E}">
        <p14:creationId xmlns:p14="http://schemas.microsoft.com/office/powerpoint/2010/main" val="3928945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That’s exactly what we just computed.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39</a:t>
            </a:fld>
            <a:endParaRPr lang="en-US" dirty="0"/>
          </a:p>
        </p:txBody>
      </p:sp>
    </p:spTree>
    <p:extLst>
      <p:ext uri="{BB962C8B-B14F-4D97-AF65-F5344CB8AC3E}">
        <p14:creationId xmlns:p14="http://schemas.microsoft.com/office/powerpoint/2010/main" val="2453812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40</a:t>
            </a:fld>
            <a:endParaRPr lang="en-US" dirty="0"/>
          </a:p>
        </p:txBody>
      </p:sp>
    </p:spTree>
    <p:extLst>
      <p:ext uri="{BB962C8B-B14F-4D97-AF65-F5344CB8AC3E}">
        <p14:creationId xmlns:p14="http://schemas.microsoft.com/office/powerpoint/2010/main" val="740947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41</a:t>
            </a:fld>
            <a:endParaRPr lang="en-US" dirty="0"/>
          </a:p>
        </p:txBody>
      </p:sp>
    </p:spTree>
    <p:extLst>
      <p:ext uri="{BB962C8B-B14F-4D97-AF65-F5344CB8AC3E}">
        <p14:creationId xmlns:p14="http://schemas.microsoft.com/office/powerpoint/2010/main" val="882894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what that looks like – a bump.</a:t>
            </a:r>
            <a:r>
              <a:rPr lang="en-US" baseline="0" dirty="0"/>
              <a:t> We’ll get back to that later.</a:t>
            </a:r>
          </a:p>
          <a:p>
            <a:r>
              <a:rPr lang="en-US" baseline="0" dirty="0"/>
              <a:t>Again the mean is </a:t>
            </a:r>
            <a:r>
              <a:rPr lang="en-US" baseline="0" dirty="0" err="1"/>
              <a:t>np</a:t>
            </a:r>
            <a:r>
              <a:rPr lang="en-US" baseline="0" dirty="0"/>
              <a:t> the variance in </a:t>
            </a:r>
            <a:r>
              <a:rPr lang="en-US" baseline="0" dirty="0" err="1"/>
              <a:t>np</a:t>
            </a:r>
            <a:r>
              <a:rPr lang="en-US" baseline="0" dirty="0"/>
              <a:t>(1-p) and obviously the </a:t>
            </a:r>
            <a:r>
              <a:rPr lang="en-US" baseline="0" dirty="0" err="1"/>
              <a:t>std</a:t>
            </a:r>
            <a:r>
              <a:rPr lang="en-US" baseline="0" dirty="0"/>
              <a:t> is the square root of the variance.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42</a:t>
            </a:fld>
            <a:endParaRPr lang="en-US" dirty="0"/>
          </a:p>
        </p:txBody>
      </p:sp>
    </p:spTree>
    <p:extLst>
      <p:ext uri="{BB962C8B-B14F-4D97-AF65-F5344CB8AC3E}">
        <p14:creationId xmlns:p14="http://schemas.microsoft.com/office/powerpoint/2010/main" val="2310481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popular</a:t>
            </a:r>
            <a:r>
              <a:rPr lang="en-US" baseline="0" dirty="0"/>
              <a:t> casino games, very glamorous. All based on the idea of independent random trials.</a:t>
            </a:r>
          </a:p>
          <a:p>
            <a:r>
              <a:rPr lang="en-US" baseline="0" dirty="0"/>
              <a:t>The ball rolls and lands in one of the slots and you can bet on a either a number or a color.</a:t>
            </a:r>
          </a:p>
          <a:p>
            <a:r>
              <a:rPr lang="en-US" baseline="0" dirty="0"/>
              <a:t>Let’s say we make a bet on black, meaning that when we spin the wheel, the little ball lands in a black bin.</a:t>
            </a:r>
          </a:p>
          <a:p>
            <a:r>
              <a:rPr lang="en-US" dirty="0"/>
              <a:t>Roulette is based on independent events, because the assumption is that you start fresh every time you play. Gamblers use the expected value to tell them how well they will do over a series of fixed bets.</a:t>
            </a:r>
            <a:r>
              <a:rPr lang="en-US" baseline="0" dirty="0"/>
              <a:t> Let’s calculate the expected value of a black bet.</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43</a:t>
            </a:fld>
            <a:endParaRPr lang="en-US" dirty="0"/>
          </a:p>
        </p:txBody>
      </p:sp>
    </p:spTree>
    <p:extLst>
      <p:ext uri="{BB962C8B-B14F-4D97-AF65-F5344CB8AC3E}">
        <p14:creationId xmlns:p14="http://schemas.microsoft.com/office/powerpoint/2010/main" val="3374487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popular</a:t>
            </a:r>
            <a:r>
              <a:rPr lang="en-US" baseline="0" dirty="0"/>
              <a:t> casino games, very glamorous. All based on the idea of independent random trials.</a:t>
            </a:r>
          </a:p>
          <a:p>
            <a:r>
              <a:rPr lang="en-US" baseline="0" dirty="0"/>
              <a:t>The ball rolls and lands in one of the slots and you can bet on a either a number or a color.</a:t>
            </a:r>
          </a:p>
          <a:p>
            <a:r>
              <a:rPr lang="en-US" baseline="0" dirty="0"/>
              <a:t>Let’s say we make a bet on black, meaning that when we spin the wheel, the little ball lands in a black bin.</a:t>
            </a:r>
          </a:p>
          <a:p>
            <a:r>
              <a:rPr lang="en-US" dirty="0"/>
              <a:t>Roulette is based on independent events, because the assumption is that you start fresh every time you play. Gamblers use the expected value to tell them how well they will do over a series of fixed bets.</a:t>
            </a:r>
            <a:r>
              <a:rPr lang="en-US" baseline="0" dirty="0"/>
              <a:t> Let’s calculate the expected value of a black bet.</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44</a:t>
            </a:fld>
            <a:endParaRPr lang="en-US" dirty="0"/>
          </a:p>
        </p:txBody>
      </p:sp>
    </p:spTree>
    <p:extLst>
      <p:ext uri="{BB962C8B-B14F-4D97-AF65-F5344CB8AC3E}">
        <p14:creationId xmlns:p14="http://schemas.microsoft.com/office/powerpoint/2010/main" val="366384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Times New Roman" charset="0"/>
                <a:ea typeface="ＭＳ Ｐゴシック" charset="0"/>
                <a:cs typeface="ＭＳ Ｐゴシック" charset="0"/>
              </a:rPr>
              <a:t>*read definition* Again, it’s something whose</a:t>
            </a:r>
            <a:r>
              <a:rPr lang="en-US" baseline="0" dirty="0">
                <a:latin typeface="Times New Roman" charset="0"/>
                <a:ea typeface="ＭＳ Ｐゴシック" charset="0"/>
                <a:cs typeface="ＭＳ Ｐゴシック" charset="0"/>
              </a:rPr>
              <a:t> value depends on chance. It has to have a *numerical* value. </a:t>
            </a:r>
          </a:p>
          <a:p>
            <a:r>
              <a:rPr lang="en-US" baseline="0" dirty="0">
                <a:latin typeface="Times New Roman" charset="0"/>
                <a:ea typeface="ＭＳ Ｐゴシック" charset="0"/>
                <a:cs typeface="ＭＳ Ｐゴシック" charset="0"/>
              </a:rPr>
              <a:t>The color of a car chosen at random is not a random variable, but it would be if you assigned a number to each color.</a:t>
            </a:r>
          </a:p>
          <a:p>
            <a:r>
              <a:rPr lang="en-US" baseline="0" dirty="0">
                <a:latin typeface="Times New Roman" charset="0"/>
                <a:ea typeface="ＭＳ Ｐゴシック" charset="0"/>
                <a:cs typeface="ＭＳ Ｐゴシック" charset="0"/>
              </a:rPr>
              <a:t>*read*</a:t>
            </a:r>
          </a:p>
          <a:p>
            <a:pPr>
              <a:buFontTx/>
              <a:buChar char="-"/>
            </a:pPr>
            <a:r>
              <a:rPr lang="en-US" baseline="0" dirty="0">
                <a:latin typeface="Times New Roman" charset="0"/>
                <a:ea typeface="ＭＳ Ｐゴシック" charset="0"/>
                <a:cs typeface="ＭＳ Ｐゴシック" charset="0"/>
              </a:rPr>
              <a:t>if they say “today’s weather”, say something like “the number of inches of rainfall between 1-5 pm”</a:t>
            </a:r>
          </a:p>
          <a:p>
            <a:pPr>
              <a:buFontTx/>
              <a:buChar char="-"/>
            </a:pPr>
            <a:r>
              <a:rPr lang="en-US" baseline="0" dirty="0">
                <a:latin typeface="Times New Roman" charset="0"/>
                <a:ea typeface="ＭＳ Ｐゴシック" charset="0"/>
                <a:cs typeface="ＭＳ Ｐゴシック" charset="0"/>
              </a:rPr>
              <a:t>price of </a:t>
            </a:r>
            <a:r>
              <a:rPr lang="en-US" baseline="0" dirty="0" err="1">
                <a:latin typeface="Times New Roman" charset="0"/>
                <a:ea typeface="ＭＳ Ｐゴシック" charset="0"/>
                <a:cs typeface="ＭＳ Ｐゴシック" charset="0"/>
              </a:rPr>
              <a:t>microsoft</a:t>
            </a:r>
            <a:r>
              <a:rPr lang="en-US" baseline="0" dirty="0">
                <a:latin typeface="Times New Roman" charset="0"/>
                <a:ea typeface="ＭＳ Ｐゴシック" charset="0"/>
                <a:cs typeface="ＭＳ Ｐゴシック" charset="0"/>
              </a:rPr>
              <a:t> stock – not yesterday’s price, tomorrow’s price.</a:t>
            </a:r>
          </a:p>
          <a:p>
            <a:pPr>
              <a:buFontTx/>
              <a:buChar char="-"/>
            </a:pPr>
            <a:r>
              <a:rPr lang="en-US" baseline="0" dirty="0">
                <a:latin typeface="Times New Roman" charset="0"/>
                <a:ea typeface="ＭＳ Ｐゴシック" charset="0"/>
                <a:cs typeface="ＭＳ Ｐゴシック" charset="0"/>
              </a:rPr>
              <a:t>- number of laps between yellow flags in a </a:t>
            </a:r>
            <a:r>
              <a:rPr lang="en-US" baseline="0" dirty="0" err="1">
                <a:latin typeface="Times New Roman" charset="0"/>
                <a:ea typeface="ＭＳ Ｐゴシック" charset="0"/>
                <a:cs typeface="ＭＳ Ｐゴシック" charset="0"/>
              </a:rPr>
              <a:t>nascar</a:t>
            </a:r>
            <a:r>
              <a:rPr lang="en-US" baseline="0" dirty="0">
                <a:latin typeface="Times New Roman" charset="0"/>
                <a:ea typeface="ＭＳ Ｐゴシック" charset="0"/>
                <a:cs typeface="ＭＳ Ｐゴシック" charset="0"/>
              </a:rPr>
              <a:t> race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t>4</a:t>
            </a:fld>
            <a:endParaRPr lang="en-US"/>
          </a:p>
        </p:txBody>
      </p:sp>
    </p:spTree>
    <p:extLst>
      <p:ext uri="{BB962C8B-B14F-4D97-AF65-F5344CB8AC3E}">
        <p14:creationId xmlns:p14="http://schemas.microsoft.com/office/powerpoint/2010/main" val="2462137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671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A</a:t>
            </a:r>
            <a:r>
              <a:rPr lang="en-US" baseline="0" dirty="0"/>
              <a:t> famous example of the Poisson distribution </a:t>
            </a:r>
          </a:p>
          <a:p>
            <a:r>
              <a:rPr lang="en-US" sz="1200" kern="1200" dirty="0">
                <a:solidFill>
                  <a:schemeClr val="tx1"/>
                </a:solidFill>
                <a:latin typeface="Times New Roman"/>
                <a:ea typeface="+mn-ea"/>
                <a:cs typeface="+mn-cs"/>
              </a:rPr>
              <a:t>A practical application of this distribution was made by </a:t>
            </a:r>
            <a:r>
              <a:rPr lang="en-US" sz="1200" kern="1200" dirty="0">
                <a:solidFill>
                  <a:schemeClr val="tx1"/>
                </a:solidFill>
                <a:latin typeface="Times New Roman"/>
                <a:ea typeface="+mn-ea"/>
                <a:cs typeface="+mn-cs"/>
                <a:hlinkClick r:id="rId3"/>
              </a:rPr>
              <a:t>Ladislaus Bortkiewicz in 1898 when he was given the task of investigating the number of soldiers in the Prussian army killed accidentally by horse kicks;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46</a:t>
            </a:fld>
            <a:endParaRPr lang="en-US" dirty="0"/>
          </a:p>
        </p:txBody>
      </p:sp>
    </p:spTree>
    <p:extLst>
      <p:ext uri="{BB962C8B-B14F-4D97-AF65-F5344CB8AC3E}">
        <p14:creationId xmlns:p14="http://schemas.microsoft.com/office/powerpoint/2010/main" val="2266452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The neat</a:t>
            </a:r>
            <a:r>
              <a:rPr lang="en-US" baseline="0" dirty="0"/>
              <a:t> thing about the Poisson distribution is that they knew about it over 100 years before they found a really good example of it in real life. The real life example was the </a:t>
            </a:r>
          </a:p>
          <a:p>
            <a:r>
              <a:rPr lang="en-US" baseline="0" dirty="0"/>
              <a:t>Here’s the </a:t>
            </a:r>
            <a:r>
              <a:rPr lang="en-US" baseline="0" dirty="0" err="1"/>
              <a:t>pmf</a:t>
            </a:r>
            <a:r>
              <a:rPr lang="en-US" baseline="0" dirty="0"/>
              <a:t>. Looks like a shifted version of the binomial bump, which it should, given that it’s a limiting distribution of the binomial.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47</a:t>
            </a:fld>
            <a:endParaRPr lang="en-US" dirty="0"/>
          </a:p>
        </p:txBody>
      </p:sp>
    </p:spTree>
    <p:extLst>
      <p:ext uri="{BB962C8B-B14F-4D97-AF65-F5344CB8AC3E}">
        <p14:creationId xmlns:p14="http://schemas.microsoft.com/office/powerpoint/2010/main" val="322015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The neat</a:t>
            </a:r>
            <a:r>
              <a:rPr lang="en-US" baseline="0" dirty="0"/>
              <a:t> thing about the Poisson distribution is that they knew about it over 100 years before they found a really good example of it in real life. The real life example was the </a:t>
            </a:r>
          </a:p>
          <a:p>
            <a:r>
              <a:rPr lang="en-US" baseline="0" dirty="0"/>
              <a:t>Here’s the </a:t>
            </a:r>
            <a:r>
              <a:rPr lang="en-US" baseline="0" dirty="0" err="1"/>
              <a:t>pmf</a:t>
            </a:r>
            <a:r>
              <a:rPr lang="en-US" baseline="0" dirty="0"/>
              <a:t>. Looks like a shifted version of the binomial bump, which it should, given that it’s a limiting distribution of the binomial.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48</a:t>
            </a:fld>
            <a:endParaRPr lang="en-US" dirty="0"/>
          </a:p>
        </p:txBody>
      </p:sp>
    </p:spTree>
    <p:extLst>
      <p:ext uri="{BB962C8B-B14F-4D97-AF65-F5344CB8AC3E}">
        <p14:creationId xmlns:p14="http://schemas.microsoft.com/office/powerpoint/2010/main" val="3825370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a:t>
            </a:r>
            <a:r>
              <a:rPr lang="en-US" baseline="0" dirty="0"/>
              <a:t> is the number of emails that require a response.</a:t>
            </a:r>
            <a:endParaRPr lang="en-US" dirty="0"/>
          </a:p>
          <a:p>
            <a:r>
              <a:rPr lang="en-US" dirty="0"/>
              <a:t>Kept</a:t>
            </a:r>
            <a:r>
              <a:rPr lang="en-US" baseline="0" dirty="0"/>
              <a:t> track of the number of emails I got for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49</a:t>
            </a:fld>
            <a:endParaRPr lang="en-US" dirty="0"/>
          </a:p>
        </p:txBody>
      </p:sp>
    </p:spTree>
    <p:extLst>
      <p:ext uri="{BB962C8B-B14F-4D97-AF65-F5344CB8AC3E}">
        <p14:creationId xmlns:p14="http://schemas.microsoft.com/office/powerpoint/2010/main" val="2746014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The neat</a:t>
            </a:r>
            <a:r>
              <a:rPr lang="en-US" baseline="0" dirty="0"/>
              <a:t> thing about the Poisson distribution is that they knew about it over 100 years before they found a really good example of it in real life. The real life example was the </a:t>
            </a:r>
          </a:p>
          <a:p>
            <a:r>
              <a:rPr lang="en-US" baseline="0" dirty="0"/>
              <a:t>Here’s the </a:t>
            </a:r>
            <a:r>
              <a:rPr lang="en-US" baseline="0" dirty="0" err="1"/>
              <a:t>pmf</a:t>
            </a:r>
            <a:r>
              <a:rPr lang="en-US" baseline="0" dirty="0"/>
              <a:t>. Looks like a shifted version of the binomial bump, which it should, given that it’s a limiting distribution of the binomial.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50</a:t>
            </a:fld>
            <a:endParaRPr lang="en-US" dirty="0"/>
          </a:p>
        </p:txBody>
      </p:sp>
    </p:spTree>
    <p:extLst>
      <p:ext uri="{BB962C8B-B14F-4D97-AF65-F5344CB8AC3E}">
        <p14:creationId xmlns:p14="http://schemas.microsoft.com/office/powerpoint/2010/main" val="995305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3491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total number of ways to arrange the scientists divided by the number of ways to arrange the 3 I picked, and also divided by the number of ways to arrange the 7 I didn’t pick.</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53</a:t>
            </a:fld>
            <a:endParaRPr lang="en-US" dirty="0"/>
          </a:p>
        </p:txBody>
      </p:sp>
    </p:spTree>
    <p:extLst>
      <p:ext uri="{BB962C8B-B14F-4D97-AF65-F5344CB8AC3E}">
        <p14:creationId xmlns:p14="http://schemas.microsoft.com/office/powerpoint/2010/main" val="553477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higher the curve is,</a:t>
            </a:r>
            <a:r>
              <a:rPr lang="en-US" baseline="0" dirty="0"/>
              <a:t> the more likely the value is. So Steve is more likely to consume around 10 liters than around 15 or 5 liters. But the probability that he’ll consume any particular exact amount of coffee is exactly 0. So it no longer makes sense to say that the probability that he’ll consume 8.253 liters of coffee is .1, that makes no sense. The probability is 0. It makes much more sense to what is the probability that he will consume between 10 and 15 liters, and that’s this much.</a:t>
            </a:r>
          </a:p>
        </p:txBody>
      </p:sp>
      <p:sp>
        <p:nvSpPr>
          <p:cNvPr id="4" name="Slide Number Placeholder 3"/>
          <p:cNvSpPr>
            <a:spLocks noGrp="1"/>
          </p:cNvSpPr>
          <p:nvPr>
            <p:ph type="sldNum" sz="quarter" idx="10"/>
          </p:nvPr>
        </p:nvSpPr>
        <p:spPr/>
        <p:txBody>
          <a:bodyPr/>
          <a:lstStyle/>
          <a:p>
            <a:fld id="{B76E2B0D-92DA-4A47-BB94-8248AFEAFD5D}" type="slidenum">
              <a:rPr lang="en-US" smtClean="0"/>
              <a:pPr/>
              <a:t>54</a:t>
            </a:fld>
            <a:endParaRPr lang="en-US" dirty="0"/>
          </a:p>
        </p:txBody>
      </p:sp>
    </p:spTree>
    <p:extLst>
      <p:ext uri="{BB962C8B-B14F-4D97-AF65-F5344CB8AC3E}">
        <p14:creationId xmlns:p14="http://schemas.microsoft.com/office/powerpoint/2010/main" val="3856864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a:ea typeface="+mn-ea"/>
                <a:cs typeface="+mn-cs"/>
              </a:rPr>
              <a:t>The</a:t>
            </a:r>
            <a:r>
              <a:rPr lang="en-US" sz="1200" kern="1200" baseline="0" dirty="0">
                <a:solidFill>
                  <a:schemeClr val="tx1"/>
                </a:solidFill>
                <a:effectLst/>
                <a:latin typeface="Times New Roman"/>
                <a:ea typeface="+mn-ea"/>
                <a:cs typeface="+mn-cs"/>
              </a:rPr>
              <a:t> shaded area is</a:t>
            </a:r>
            <a:r>
              <a:rPr lang="en-US" sz="1200" kern="1200" dirty="0">
                <a:solidFill>
                  <a:schemeClr val="tx1"/>
                </a:solidFill>
                <a:effectLst/>
                <a:latin typeface="Times New Roman"/>
                <a:ea typeface="+mn-ea"/>
                <a:cs typeface="+mn-cs"/>
              </a:rPr>
              <a:t> the *area* under this curve. If I try to ask what’s the probability to land on a particular value, the area under that single value will be 0, but if I look at a range of values, it won’t be 0!</a:t>
            </a:r>
            <a:endParaRPr lang="en-US" baseline="0"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55</a:t>
            </a:fld>
            <a:endParaRPr lang="en-US" dirty="0"/>
          </a:p>
        </p:txBody>
      </p:sp>
    </p:spTree>
    <p:extLst>
      <p:ext uri="{BB962C8B-B14F-4D97-AF65-F5344CB8AC3E}">
        <p14:creationId xmlns:p14="http://schemas.microsoft.com/office/powerpoint/2010/main" val="2748999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Truffles, cheerios, peanuts,</a:t>
            </a:r>
            <a:r>
              <a:rPr lang="en-US" baseline="0" dirty="0"/>
              <a:t> I assume the machines aren’t so consistent that they do it the same way every time, so it’s a random variable.</a:t>
            </a:r>
          </a:p>
          <a:p>
            <a:r>
              <a:rPr lang="en-US" baseline="0" dirty="0"/>
              <a:t>That’s a raisin on top of that ice cream – I got compote on top</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a:t>
            </a:fld>
            <a:endParaRPr lang="en-US" dirty="0"/>
          </a:p>
        </p:txBody>
      </p:sp>
    </p:spTree>
    <p:extLst>
      <p:ext uri="{BB962C8B-B14F-4D97-AF65-F5344CB8AC3E}">
        <p14:creationId xmlns:p14="http://schemas.microsoft.com/office/powerpoint/2010/main" val="556109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Times New Roman"/>
                <a:ea typeface="+mn-ea"/>
                <a:cs typeface="+mn-cs"/>
              </a:rPr>
              <a:t>Or you could say what’s the probability he’ll have less than 10 liters? And that’s about a 50% probability.</a:t>
            </a:r>
            <a:endParaRPr lang="en-US" dirty="0">
              <a:effectLst/>
            </a:endParaRPr>
          </a:p>
        </p:txBody>
      </p:sp>
      <p:sp>
        <p:nvSpPr>
          <p:cNvPr id="4" name="Slide Number Placeholder 3"/>
          <p:cNvSpPr>
            <a:spLocks noGrp="1"/>
          </p:cNvSpPr>
          <p:nvPr>
            <p:ph type="sldNum" sz="quarter" idx="10"/>
          </p:nvPr>
        </p:nvSpPr>
        <p:spPr/>
        <p:txBody>
          <a:bodyPr/>
          <a:lstStyle/>
          <a:p>
            <a:fld id="{B76E2B0D-92DA-4A47-BB94-8248AFEAFD5D}" type="slidenum">
              <a:rPr lang="en-US" smtClean="0"/>
              <a:pPr/>
              <a:t>56</a:t>
            </a:fld>
            <a:endParaRPr lang="en-US" dirty="0"/>
          </a:p>
        </p:txBody>
      </p:sp>
    </p:spTree>
    <p:extLst>
      <p:ext uri="{BB962C8B-B14F-4D97-AF65-F5344CB8AC3E}">
        <p14:creationId xmlns:p14="http://schemas.microsoft.com/office/powerpoint/2010/main" val="24177050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Times New Roman"/>
                <a:ea typeface="+mn-ea"/>
                <a:cs typeface="+mn-cs"/>
              </a:rPr>
              <a:t>Now you could say “what’s the probability he’ll have less than 20 liters? Looks like he pretty much always has less than 20 liters, so that probability is about 1. And the total area under there had really better be 1 because that’s the largest possible probability you can ever get.</a:t>
            </a:r>
            <a:endParaRPr lang="en-US" dirty="0">
              <a:effectLst/>
            </a:endParaRPr>
          </a:p>
        </p:txBody>
      </p:sp>
      <p:sp>
        <p:nvSpPr>
          <p:cNvPr id="4" name="Slide Number Placeholder 3"/>
          <p:cNvSpPr>
            <a:spLocks noGrp="1"/>
          </p:cNvSpPr>
          <p:nvPr>
            <p:ph type="sldNum" sz="quarter" idx="10"/>
          </p:nvPr>
        </p:nvSpPr>
        <p:spPr/>
        <p:txBody>
          <a:bodyPr/>
          <a:lstStyle/>
          <a:p>
            <a:fld id="{B76E2B0D-92DA-4A47-BB94-8248AFEAFD5D}" type="slidenum">
              <a:rPr lang="en-US" smtClean="0"/>
              <a:pPr/>
              <a:t>57</a:t>
            </a:fld>
            <a:endParaRPr lang="en-US" dirty="0"/>
          </a:p>
        </p:txBody>
      </p:sp>
    </p:spTree>
    <p:extLst>
      <p:ext uri="{BB962C8B-B14F-4D97-AF65-F5344CB8AC3E}">
        <p14:creationId xmlns:p14="http://schemas.microsoft.com/office/powerpoint/2010/main" val="41473629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Times New Roman"/>
                <a:ea typeface="+mn-ea"/>
                <a:cs typeface="+mn-cs"/>
              </a:rPr>
              <a:t>It integrates to 1, areas under it are probabilities.</a:t>
            </a:r>
            <a:endParaRPr lang="en-US" dirty="0">
              <a:effectLst/>
            </a:endParaRPr>
          </a:p>
        </p:txBody>
      </p:sp>
      <p:sp>
        <p:nvSpPr>
          <p:cNvPr id="4" name="Slide Number Placeholder 3"/>
          <p:cNvSpPr>
            <a:spLocks noGrp="1"/>
          </p:cNvSpPr>
          <p:nvPr>
            <p:ph type="sldNum" sz="quarter" idx="10"/>
          </p:nvPr>
        </p:nvSpPr>
        <p:spPr/>
        <p:txBody>
          <a:bodyPr/>
          <a:lstStyle/>
          <a:p>
            <a:fld id="{B76E2B0D-92DA-4A47-BB94-8248AFEAFD5D}" type="slidenum">
              <a:rPr lang="en-US" smtClean="0"/>
              <a:pPr/>
              <a:t>58</a:t>
            </a:fld>
            <a:endParaRPr lang="en-US" dirty="0"/>
          </a:p>
        </p:txBody>
      </p:sp>
    </p:spTree>
    <p:extLst>
      <p:ext uri="{BB962C8B-B14F-4D97-AF65-F5344CB8AC3E}">
        <p14:creationId xmlns:p14="http://schemas.microsoft.com/office/powerpoint/2010/main" val="502321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a:t>
            </a:r>
            <a:r>
              <a:rPr lang="en-US" baseline="0" dirty="0"/>
              <a:t> doesn’t have to look like that, it can look like 2 bumps or flat or whatever. It just has to integrate to 1.</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59</a:t>
            </a:fld>
            <a:endParaRPr lang="en-US" dirty="0"/>
          </a:p>
        </p:txBody>
      </p:sp>
    </p:spTree>
    <p:extLst>
      <p:ext uri="{BB962C8B-B14F-4D97-AF65-F5344CB8AC3E}">
        <p14:creationId xmlns:p14="http://schemas.microsoft.com/office/powerpoint/2010/main" val="16790619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probability</a:t>
            </a:r>
            <a:r>
              <a:rPr lang="en-US" baseline="0" dirty="0"/>
              <a:t> for you. Then the area under here is .2 (2 wide by 1/10</a:t>
            </a:r>
            <a:r>
              <a:rPr lang="en-US" baseline="30000" dirty="0"/>
              <a:t>th</a:t>
            </a:r>
            <a:r>
              <a:rPr lang="en-US" baseline="0" dirty="0"/>
              <a:t> high).</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60</a:t>
            </a:fld>
            <a:endParaRPr lang="en-US" dirty="0"/>
          </a:p>
        </p:txBody>
      </p:sp>
    </p:spTree>
    <p:extLst>
      <p:ext uri="{BB962C8B-B14F-4D97-AF65-F5344CB8AC3E}">
        <p14:creationId xmlns:p14="http://schemas.microsoft.com/office/powerpoint/2010/main" val="24790720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Back</a:t>
            </a:r>
            <a:r>
              <a:rPr lang="en-US" baseline="0" dirty="0"/>
              <a:t> to this. How do we calculate these things?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61</a:t>
            </a:fld>
            <a:endParaRPr lang="en-US" dirty="0"/>
          </a:p>
        </p:txBody>
      </p:sp>
    </p:spTree>
    <p:extLst>
      <p:ext uri="{BB962C8B-B14F-4D97-AF65-F5344CB8AC3E}">
        <p14:creationId xmlns:p14="http://schemas.microsoft.com/office/powerpoint/2010/main" val="86405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We usually do it by subtracting two quantities. This one, and I will then subtract this one</a:t>
            </a:r>
          </a:p>
        </p:txBody>
      </p:sp>
      <p:sp>
        <p:nvSpPr>
          <p:cNvPr id="4" name="Slide Number Placeholder 3"/>
          <p:cNvSpPr>
            <a:spLocks noGrp="1"/>
          </p:cNvSpPr>
          <p:nvPr>
            <p:ph type="sldNum" sz="quarter" idx="10"/>
          </p:nvPr>
        </p:nvSpPr>
        <p:spPr/>
        <p:txBody>
          <a:bodyPr/>
          <a:lstStyle/>
          <a:p>
            <a:fld id="{B76E2B0D-92DA-4A47-BB94-8248AFEAFD5D}" type="slidenum">
              <a:rPr lang="en-US" smtClean="0"/>
              <a:pPr/>
              <a:t>62</a:t>
            </a:fld>
            <a:endParaRPr lang="en-US" dirty="0"/>
          </a:p>
        </p:txBody>
      </p:sp>
    </p:spTree>
    <p:extLst>
      <p:ext uri="{BB962C8B-B14F-4D97-AF65-F5344CB8AC3E}">
        <p14:creationId xmlns:p14="http://schemas.microsoft.com/office/powerpoint/2010/main" val="858036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This one, and I get the probability I want, which is just the thing in pink.</a:t>
            </a:r>
          </a:p>
          <a:p>
            <a:r>
              <a:rPr lang="en-US" baseline="0" dirty="0"/>
              <a:t>This brings me to the discussion of CDF’s, or cumulative distribution functions.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63</a:t>
            </a:fld>
            <a:endParaRPr lang="en-US" dirty="0"/>
          </a:p>
        </p:txBody>
      </p:sp>
    </p:spTree>
    <p:extLst>
      <p:ext uri="{BB962C8B-B14F-4D97-AF65-F5344CB8AC3E}">
        <p14:creationId xmlns:p14="http://schemas.microsoft.com/office/powerpoint/2010/main" val="19392113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64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300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 cumulative distribution function tells you the probability for X to be below a specific value. In our case it’s 14. The cumulative distribution function is written just like this, F(14) is the probability of the random variable to take on a value below 14.</a:t>
            </a:r>
          </a:p>
          <a:p>
            <a:r>
              <a:rPr lang="en-US" baseline="0" dirty="0"/>
              <a:t>I can write it more generally.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65</a:t>
            </a:fld>
            <a:endParaRPr lang="en-US" dirty="0"/>
          </a:p>
        </p:txBody>
      </p:sp>
    </p:spTree>
    <p:extLst>
      <p:ext uri="{BB962C8B-B14F-4D97-AF65-F5344CB8AC3E}">
        <p14:creationId xmlns:p14="http://schemas.microsoft.com/office/powerpoint/2010/main" val="360393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90799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a:t>
            </a:r>
            <a:r>
              <a:rPr lang="en-US" baseline="0" dirty="0"/>
              <a:t> any amount of coffee x that Steve might drink, the CDF gives the probability to drink less than that value.</a:t>
            </a:r>
          </a:p>
          <a:p>
            <a:r>
              <a:rPr lang="en-US" baseline="0" dirty="0"/>
              <a:t>Does it matter whether I write less than or equal to or just less than?</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66</a:t>
            </a:fld>
            <a:endParaRPr lang="en-US" dirty="0"/>
          </a:p>
        </p:txBody>
      </p:sp>
    </p:spTree>
    <p:extLst>
      <p:ext uri="{BB962C8B-B14F-4D97-AF65-F5344CB8AC3E}">
        <p14:creationId xmlns:p14="http://schemas.microsoft.com/office/powerpoint/2010/main" val="31295045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a:t>
            </a:r>
            <a:r>
              <a:rPr lang="en-US" baseline="0" dirty="0"/>
              <a:t> any amount of coffee x that Steve might drink, the CDF gives the probability to drink less than that value.</a:t>
            </a:r>
          </a:p>
          <a:p>
            <a:r>
              <a:rPr lang="en-US" baseline="0" dirty="0"/>
              <a:t>Does it matter whether I write less than or equal to or just less than? Nope doesn’t matter, because the probability he’ll drink exactly that value down to the molecule, is 0. For continuous distributions they are the same.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67</a:t>
            </a:fld>
            <a:endParaRPr lang="en-US" dirty="0"/>
          </a:p>
        </p:txBody>
      </p:sp>
    </p:spTree>
    <p:extLst>
      <p:ext uri="{BB962C8B-B14F-4D97-AF65-F5344CB8AC3E}">
        <p14:creationId xmlns:p14="http://schemas.microsoft.com/office/powerpoint/2010/main" val="1555508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So this subtraction can actually be written in terms of the CDF’s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68</a:t>
            </a:fld>
            <a:endParaRPr lang="en-US" dirty="0"/>
          </a:p>
        </p:txBody>
      </p:sp>
    </p:spTree>
    <p:extLst>
      <p:ext uri="{BB962C8B-B14F-4D97-AF65-F5344CB8AC3E}">
        <p14:creationId xmlns:p14="http://schemas.microsoft.com/office/powerpoint/2010/main" val="9159067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So this subtraction can actually be written in terms of the CDF’s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69</a:t>
            </a:fld>
            <a:endParaRPr lang="en-US" dirty="0"/>
          </a:p>
        </p:txBody>
      </p:sp>
    </p:spTree>
    <p:extLst>
      <p:ext uri="{BB962C8B-B14F-4D97-AF65-F5344CB8AC3E}">
        <p14:creationId xmlns:p14="http://schemas.microsoft.com/office/powerpoint/2010/main" val="12799776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What’s the smallest value of the CDF? 0, all the way on the left.</a:t>
            </a:r>
          </a:p>
          <a:p>
            <a:r>
              <a:rPr lang="en-US" baseline="0" dirty="0"/>
              <a:t>Now you see I seem to be drawing bumps very often as my example of what a </a:t>
            </a:r>
            <a:r>
              <a:rPr lang="en-US" baseline="0" dirty="0" err="1"/>
              <a:t>pdf</a:t>
            </a:r>
            <a:r>
              <a:rPr lang="en-US" baseline="0" dirty="0"/>
              <a:t> ought to look like, which means the CDF looks kind of like this function down here. There is a very good reason I keep drawing bell curves like this, and I will tell you what it is. It is called the central limit theorem, and that’s up next.</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70</a:t>
            </a:fld>
            <a:endParaRPr lang="en-US" dirty="0"/>
          </a:p>
        </p:txBody>
      </p:sp>
    </p:spTree>
    <p:extLst>
      <p:ext uri="{BB962C8B-B14F-4D97-AF65-F5344CB8AC3E}">
        <p14:creationId xmlns:p14="http://schemas.microsoft.com/office/powerpoint/2010/main" val="5396400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71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93024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day,</a:t>
            </a:r>
            <a:r>
              <a:rPr lang="en-US" baseline="0" dirty="0"/>
              <a:t> the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72</a:t>
            </a:fld>
            <a:endParaRPr lang="en-US" dirty="0"/>
          </a:p>
        </p:txBody>
      </p:sp>
    </p:spTree>
    <p:extLst>
      <p:ext uri="{BB962C8B-B14F-4D97-AF65-F5344CB8AC3E}">
        <p14:creationId xmlns:p14="http://schemas.microsoft.com/office/powerpoint/2010/main" val="1947502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day,</a:t>
            </a:r>
            <a:r>
              <a:rPr lang="en-US" baseline="0" dirty="0"/>
              <a:t> the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73</a:t>
            </a:fld>
            <a:endParaRPr lang="en-US" dirty="0"/>
          </a:p>
        </p:txBody>
      </p:sp>
    </p:spTree>
    <p:extLst>
      <p:ext uri="{BB962C8B-B14F-4D97-AF65-F5344CB8AC3E}">
        <p14:creationId xmlns:p14="http://schemas.microsoft.com/office/powerpoint/2010/main" val="36924470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Haha</a:t>
            </a:r>
            <a:r>
              <a:rPr lang="en-US" baseline="0" dirty="0"/>
              <a:t> maybe we have some students from the class taking their computers to the store while they are learning data science. Each of them has their own distribution of how much they spend. *pause* Every evening, the store counts their total profit. Every day it’s slightly different than it was the day before. We ask the store to plot the distribution of its profits.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74</a:t>
            </a:fld>
            <a:endParaRPr lang="en-US" dirty="0"/>
          </a:p>
        </p:txBody>
      </p:sp>
    </p:spTree>
    <p:extLst>
      <p:ext uri="{BB962C8B-B14F-4D97-AF65-F5344CB8AC3E}">
        <p14:creationId xmlns:p14="http://schemas.microsoft.com/office/powerpoint/2010/main" val="9770559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start over</a:t>
            </a:r>
          </a:p>
        </p:txBody>
      </p:sp>
      <p:sp>
        <p:nvSpPr>
          <p:cNvPr id="4" name="Slide Number Placeholder 3"/>
          <p:cNvSpPr>
            <a:spLocks noGrp="1"/>
          </p:cNvSpPr>
          <p:nvPr>
            <p:ph type="sldNum" sz="quarter" idx="10"/>
          </p:nvPr>
        </p:nvSpPr>
        <p:spPr/>
        <p:txBody>
          <a:bodyPr/>
          <a:lstStyle/>
          <a:p>
            <a:fld id="{B76E2B0D-92DA-4A47-BB94-8248AFEAFD5D}" type="slidenum">
              <a:rPr lang="en-US" smtClean="0"/>
              <a:pPr/>
              <a:t>77</a:t>
            </a:fld>
            <a:endParaRPr lang="en-US" dirty="0"/>
          </a:p>
        </p:txBody>
      </p:sp>
    </p:spTree>
    <p:extLst>
      <p:ext uri="{BB962C8B-B14F-4D97-AF65-F5344CB8AC3E}">
        <p14:creationId xmlns:p14="http://schemas.microsoft.com/office/powerpoint/2010/main" val="79646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a:t>
            </a:fld>
            <a:endParaRPr lang="en-US" dirty="0"/>
          </a:p>
        </p:txBody>
      </p:sp>
    </p:spTree>
    <p:extLst>
      <p:ext uri="{BB962C8B-B14F-4D97-AF65-F5344CB8AC3E}">
        <p14:creationId xmlns:p14="http://schemas.microsoft.com/office/powerpoint/2010/main" val="6307765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a:t>
            </a:r>
            <a:r>
              <a:rPr lang="en-US" baseline="0" dirty="0"/>
              <a:t> is a totally different store, with totally different customers.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78</a:t>
            </a:fld>
            <a:endParaRPr lang="en-US" dirty="0"/>
          </a:p>
        </p:txBody>
      </p:sp>
    </p:spTree>
    <p:extLst>
      <p:ext uri="{BB962C8B-B14F-4D97-AF65-F5344CB8AC3E}">
        <p14:creationId xmlns:p14="http://schemas.microsoft.com/office/powerpoint/2010/main" val="23064527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fact,</a:t>
            </a:r>
            <a:r>
              <a:rPr lang="en-US" baseline="0" dirty="0"/>
              <a:t> it’s on the other side of the world. Everything is different. Now we ask, what is the distribution of this store’s profits?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79</a:t>
            </a:fld>
            <a:endParaRPr lang="en-US" dirty="0"/>
          </a:p>
        </p:txBody>
      </p:sp>
    </p:spTree>
    <p:extLst>
      <p:ext uri="{BB962C8B-B14F-4D97-AF65-F5344CB8AC3E}">
        <p14:creationId xmlns:p14="http://schemas.microsoft.com/office/powerpoint/2010/main" val="15215272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Rather interestingly</a:t>
            </a:r>
          </a:p>
        </p:txBody>
      </p:sp>
      <p:sp>
        <p:nvSpPr>
          <p:cNvPr id="4" name="Slide Number Placeholder 3"/>
          <p:cNvSpPr>
            <a:spLocks noGrp="1"/>
          </p:cNvSpPr>
          <p:nvPr>
            <p:ph type="sldNum" sz="quarter" idx="10"/>
          </p:nvPr>
        </p:nvSpPr>
        <p:spPr/>
        <p:txBody>
          <a:bodyPr/>
          <a:lstStyle/>
          <a:p>
            <a:fld id="{B76E2B0D-92DA-4A47-BB94-8248AFEAFD5D}" type="slidenum">
              <a:rPr lang="en-US" smtClean="0"/>
              <a:pPr/>
              <a:t>80</a:t>
            </a:fld>
            <a:endParaRPr lang="en-US" dirty="0"/>
          </a:p>
        </p:txBody>
      </p:sp>
    </p:spTree>
    <p:extLst>
      <p:ext uri="{BB962C8B-B14F-4D97-AF65-F5344CB8AC3E}">
        <p14:creationId xmlns:p14="http://schemas.microsoft.com/office/powerpoint/2010/main" val="3633852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a:t>
            </a:r>
            <a:r>
              <a:rPr lang="en-US" baseline="0" dirty="0"/>
              <a:t> ha ha! </a:t>
            </a:r>
            <a:r>
              <a:rPr lang="en-US" dirty="0"/>
              <a:t>They</a:t>
            </a:r>
            <a:r>
              <a:rPr lang="en-US" baseline="0" dirty="0"/>
              <a:t> also end up with a very similar looking sort of bump. </a:t>
            </a:r>
            <a:r>
              <a:rPr lang="en-US" dirty="0"/>
              <a:t>Totally different store, totally different customers, and yet still,</a:t>
            </a:r>
            <a:r>
              <a:rPr lang="en-US" baseline="0" dirty="0"/>
              <a:t> a single bump, with the same shape. The mean has the formula same too *switch*</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81</a:t>
            </a:fld>
            <a:endParaRPr lang="en-US" dirty="0"/>
          </a:p>
        </p:txBody>
      </p:sp>
    </p:spTree>
    <p:extLst>
      <p:ext uri="{BB962C8B-B14F-4D97-AF65-F5344CB8AC3E}">
        <p14:creationId xmlns:p14="http://schemas.microsoft.com/office/powerpoint/2010/main" val="1058643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it’s the sum of means of the customers individual means.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82</a:t>
            </a:fld>
            <a:endParaRPr lang="en-US" dirty="0"/>
          </a:p>
        </p:txBody>
      </p:sp>
    </p:spTree>
    <p:extLst>
      <p:ext uri="{BB962C8B-B14F-4D97-AF65-F5344CB8AC3E}">
        <p14:creationId xmlns:p14="http://schemas.microsoft.com/office/powerpoint/2010/main" val="36613108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what is going on here. Turns</a:t>
            </a:r>
            <a:r>
              <a:rPr lang="en-US" baseline="0" dirty="0"/>
              <a:t> out, and get this - it always happens. The same bump.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83</a:t>
            </a:fld>
            <a:endParaRPr lang="en-US" dirty="0"/>
          </a:p>
        </p:txBody>
      </p:sp>
    </p:spTree>
    <p:extLst>
      <p:ext uri="{BB962C8B-B14F-4D97-AF65-F5344CB8AC3E}">
        <p14:creationId xmlns:p14="http://schemas.microsoft.com/office/powerpoint/2010/main" val="33708785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a:t>
            </a:r>
            <a:r>
              <a:rPr lang="en-US" baseline="0" dirty="0"/>
              <a:t> is called the normal distribution. It’s shape is given by this particular formula. It’s always the same formula, always the same shape. The formula has the mean in it, mu, and it has the standard deviation sigma. Just to remind you, the mean is the center of the distribution, and the standard deviation sigma is a measure of the spread of the distribution. Now</a:t>
            </a:r>
            <a:r>
              <a:rPr lang="is-IS" baseline="0" dirty="0"/>
              <a:t>…</a:t>
            </a:r>
            <a:r>
              <a:rPr lang="en-US" baseline="0" dirty="0"/>
              <a:t> if you know those two things, that completely determines the shape of the curve. And it always integrates to 1. Funny things happen when you fiddle with the mean and variance.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84</a:t>
            </a:fld>
            <a:endParaRPr lang="en-US" dirty="0"/>
          </a:p>
        </p:txBody>
      </p:sp>
    </p:spTree>
    <p:extLst>
      <p:ext uri="{BB962C8B-B14F-4D97-AF65-F5344CB8AC3E}">
        <p14:creationId xmlns:p14="http://schemas.microsoft.com/office/powerpoint/2010/main" val="33753990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could get</a:t>
            </a:r>
            <a:r>
              <a:rPr lang="en-US" baseline="0" dirty="0"/>
              <a:t> very peaky normal distributions with small standard deviations, or very broad ones, with large </a:t>
            </a:r>
            <a:r>
              <a:rPr lang="en-US" baseline="0" dirty="0" err="1"/>
              <a:t>stds</a:t>
            </a:r>
            <a:r>
              <a:rPr lang="en-US" baseline="0" dirty="0"/>
              <a:t>. And the mean can be whatever it wants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85</a:t>
            </a:fld>
            <a:endParaRPr lang="en-US" dirty="0"/>
          </a:p>
        </p:txBody>
      </p:sp>
    </p:spTree>
    <p:extLst>
      <p:ext uri="{BB962C8B-B14F-4D97-AF65-F5344CB8AC3E}">
        <p14:creationId xmlns:p14="http://schemas.microsoft.com/office/powerpoint/2010/main" val="26708843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Now the cool thing is this fact that I told you. This is actually called *click*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And it’s one of the most famous</a:t>
            </a:r>
            <a:r>
              <a:rPr lang="en-US" baseline="0" dirty="0"/>
              <a:t> theorems in the world. *repeat*. So even though each of those customers had a totally different distribution, when you add them up, the result is normal.</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Take</a:t>
            </a:r>
            <a:r>
              <a:rPr lang="en-US" baseline="0" dirty="0"/>
              <a:t> their sum, </a:t>
            </a:r>
            <a:endParaRPr lang="en-US" dirty="0"/>
          </a:p>
          <a:p>
            <a:endParaRPr lang="en-US" dirty="0"/>
          </a:p>
          <a:p>
            <a:r>
              <a:rPr lang="en-US" dirty="0"/>
              <a:t>And it has an approximately</a:t>
            </a:r>
            <a:r>
              <a:rPr lang="en-US" baseline="0" dirty="0"/>
              <a:t> normal distribution. The mean is the sum of the means of the individual variables. The variance turns out to be the sum of the variances. Of course the </a:t>
            </a:r>
            <a:r>
              <a:rPr lang="en-US" baseline="0" dirty="0" err="1"/>
              <a:t>std</a:t>
            </a:r>
            <a:r>
              <a:rPr lang="en-US" baseline="0" dirty="0"/>
              <a:t> is the </a:t>
            </a:r>
            <a:r>
              <a:rPr lang="en-US" baseline="0" dirty="0" err="1"/>
              <a:t>sqrt</a:t>
            </a:r>
            <a:r>
              <a:rPr lang="en-US" baseline="0" dirty="0"/>
              <a:t> of the variance.</a:t>
            </a:r>
          </a:p>
          <a:p>
            <a:r>
              <a:rPr lang="en-US" baseline="0" dirty="0"/>
              <a:t>The larger n is then the closer to normal </a:t>
            </a:r>
            <a:r>
              <a:rPr lang="en-US" baseline="0" dirty="0" err="1"/>
              <a:t>S_n</a:t>
            </a:r>
            <a:r>
              <a:rPr lang="en-US" baseline="0" dirty="0"/>
              <a:t> is. </a:t>
            </a:r>
          </a:p>
          <a:p>
            <a:r>
              <a:rPr lang="en-US" baseline="0" dirty="0"/>
              <a:t>As it turns out that if the </a:t>
            </a:r>
            <a:r>
              <a:rPr lang="en-US" baseline="0" dirty="0" err="1"/>
              <a:t>Xn’s</a:t>
            </a:r>
            <a:r>
              <a:rPr lang="en-US" baseline="0" dirty="0"/>
              <a:t> are normal in the first place, then their sum is exactly normal anyway. If you start out with weird distributions, then n needs to be a bit bigger to look normal.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86</a:t>
            </a:fld>
            <a:endParaRPr lang="en-US" dirty="0"/>
          </a:p>
        </p:txBody>
      </p:sp>
    </p:spTree>
    <p:extLst>
      <p:ext uri="{BB962C8B-B14F-4D97-AF65-F5344CB8AC3E}">
        <p14:creationId xmlns:p14="http://schemas.microsoft.com/office/powerpoint/2010/main" val="39428311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Because</a:t>
            </a:r>
            <a:r>
              <a:rPr lang="en-US" baseline="0" dirty="0"/>
              <a:t> of the central limit theorem, this distribution pops up all the time. This formula is not something a person made up, it’s something that exists in nature. It’s just as natural as the patterns you might find looking at water waves or seashells, it’s something that comes with the earth. It’s the distribution of the amount of rain in Boston over a year, it’s the distribution of test grades (assuming no systematic cheating), and it</a:t>
            </a:r>
            <a:r>
              <a:rPr lang="uk-UA" baseline="0" dirty="0"/>
              <a:t>’</a:t>
            </a:r>
            <a:r>
              <a:rPr lang="en-US" baseline="0" dirty="0"/>
              <a:t>s the distribution of anything that is a sum of independent events. It’s like E=mc^2 for probability.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87</a:t>
            </a:fld>
            <a:endParaRPr lang="en-US" dirty="0"/>
          </a:p>
        </p:txBody>
      </p:sp>
    </p:spTree>
    <p:extLst>
      <p:ext uri="{BB962C8B-B14F-4D97-AF65-F5344CB8AC3E}">
        <p14:creationId xmlns:p14="http://schemas.microsoft.com/office/powerpoint/2010/main" val="3158073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a:t>
            </a:fld>
            <a:endParaRPr lang="en-US" dirty="0"/>
          </a:p>
        </p:txBody>
      </p:sp>
    </p:spTree>
    <p:extLst>
      <p:ext uri="{BB962C8B-B14F-4D97-AF65-F5344CB8AC3E}">
        <p14:creationId xmlns:p14="http://schemas.microsoft.com/office/powerpoint/2010/main" val="33737732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is not just</a:t>
            </a:r>
            <a:r>
              <a:rPr lang="en-US" baseline="0" dirty="0"/>
              <a:t> true for stores. </a:t>
            </a:r>
            <a:endParaRPr lang="en-US" dirty="0"/>
          </a:p>
          <a:p>
            <a:endParaRPr lang="en-US" dirty="0"/>
          </a:p>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88</a:t>
            </a:fld>
            <a:endParaRPr lang="en-US" dirty="0"/>
          </a:p>
        </p:txBody>
      </p:sp>
    </p:spTree>
    <p:extLst>
      <p:ext uri="{BB962C8B-B14F-4D97-AF65-F5344CB8AC3E}">
        <p14:creationId xmlns:p14="http://schemas.microsoft.com/office/powerpoint/2010/main" val="4217977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89</a:t>
            </a:fld>
            <a:endParaRPr lang="en-US" dirty="0"/>
          </a:p>
        </p:txBody>
      </p:sp>
    </p:spTree>
    <p:extLst>
      <p:ext uri="{BB962C8B-B14F-4D97-AF65-F5344CB8AC3E}">
        <p14:creationId xmlns:p14="http://schemas.microsoft.com/office/powerpoint/2010/main" val="13884955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90</a:t>
            </a:fld>
            <a:endParaRPr lang="en-US" dirty="0"/>
          </a:p>
        </p:txBody>
      </p:sp>
    </p:spTree>
    <p:extLst>
      <p:ext uri="{BB962C8B-B14F-4D97-AF65-F5344CB8AC3E}">
        <p14:creationId xmlns:p14="http://schemas.microsoft.com/office/powerpoint/2010/main" val="11615065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91</a:t>
            </a:fld>
            <a:endParaRPr lang="en-US" dirty="0"/>
          </a:p>
        </p:txBody>
      </p:sp>
    </p:spTree>
    <p:extLst>
      <p:ext uri="{BB962C8B-B14F-4D97-AF65-F5344CB8AC3E}">
        <p14:creationId xmlns:p14="http://schemas.microsoft.com/office/powerpoint/2010/main" val="7837740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92</a:t>
            </a:fld>
            <a:endParaRPr lang="en-US" dirty="0"/>
          </a:p>
        </p:txBody>
      </p:sp>
    </p:spTree>
    <p:extLst>
      <p:ext uri="{BB962C8B-B14F-4D97-AF65-F5344CB8AC3E}">
        <p14:creationId xmlns:p14="http://schemas.microsoft.com/office/powerpoint/2010/main" val="22589611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93</a:t>
            </a:fld>
            <a:endParaRPr lang="en-US" dirty="0"/>
          </a:p>
        </p:txBody>
      </p:sp>
    </p:spTree>
    <p:extLst>
      <p:ext uri="{BB962C8B-B14F-4D97-AF65-F5344CB8AC3E}">
        <p14:creationId xmlns:p14="http://schemas.microsoft.com/office/powerpoint/2010/main" val="14795185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94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06149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There is a single command that I issue more than any other command when I’m exploring data. This single command makes my</a:t>
            </a:r>
            <a:r>
              <a:rPr lang="en-US" dirty="0"/>
              <a:t> favorite</a:t>
            </a:r>
            <a:r>
              <a:rPr lang="en-US" baseline="0" dirty="0"/>
              <a:t> and most useful sort of plot of all time. And that plot is</a:t>
            </a:r>
            <a:r>
              <a:rPr lang="is-IS" baseline="0" dirty="0"/>
              <a: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95</a:t>
            </a:fld>
            <a:endParaRPr lang="en-US"/>
          </a:p>
        </p:txBody>
      </p:sp>
    </p:spTree>
    <p:extLst>
      <p:ext uri="{BB962C8B-B14F-4D97-AF65-F5344CB8AC3E}">
        <p14:creationId xmlns:p14="http://schemas.microsoft.com/office/powerpoint/2010/main" val="11730373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approximate the </a:t>
            </a:r>
            <a:r>
              <a:rPr lang="en-US" dirty="0" err="1"/>
              <a:t>pdf</a:t>
            </a:r>
            <a:r>
              <a:rPr lang="en-US" dirty="0"/>
              <a:t> of a random variable.</a:t>
            </a:r>
            <a:r>
              <a:rPr lang="en-US" baseline="0" dirty="0"/>
              <a:t> If you have a pile of numbers, the first thing you should do is look at it. This is how you do it. You can do this with one line of code in almost any software, and it’ll create equal size bins, and plop your data into them, telling you how many points are in each bin. Boom that’s a histogram. So this is telling you for instance, that there are 23 numbers in your dataset between values 6.86 and 6.95 or whatever.</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96</a:t>
            </a:fld>
            <a:endParaRPr lang="en-US"/>
          </a:p>
        </p:txBody>
      </p:sp>
    </p:spTree>
    <p:extLst>
      <p:ext uri="{BB962C8B-B14F-4D97-AF65-F5344CB8AC3E}">
        <p14:creationId xmlns:p14="http://schemas.microsoft.com/office/powerpoint/2010/main" val="16200661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Plots are how</a:t>
            </a:r>
            <a:r>
              <a:rPr lang="en-US" baseline="0" dirty="0"/>
              <a:t> you’re going to tell stories as a data scientist – these are the building blocks of your story – the words if you like.</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98</a:t>
            </a:fld>
            <a:endParaRPr lang="en-US"/>
          </a:p>
        </p:txBody>
      </p:sp>
    </p:spTree>
    <p:extLst>
      <p:ext uri="{BB962C8B-B14F-4D97-AF65-F5344CB8AC3E}">
        <p14:creationId xmlns:p14="http://schemas.microsoft.com/office/powerpoint/2010/main" val="3208992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a:t>
            </a:fld>
            <a:endParaRPr lang="en-US" dirty="0"/>
          </a:p>
        </p:txBody>
      </p:sp>
    </p:spTree>
    <p:extLst>
      <p:ext uri="{BB962C8B-B14F-4D97-AF65-F5344CB8AC3E}">
        <p14:creationId xmlns:p14="http://schemas.microsoft.com/office/powerpoint/2010/main" val="275759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a break here for Steve’s </a:t>
            </a:r>
            <a:r>
              <a:rPr lang="en-US"/>
              <a:t>case study</a:t>
            </a:r>
          </a:p>
        </p:txBody>
      </p:sp>
      <p:sp>
        <p:nvSpPr>
          <p:cNvPr id="4" name="Slide Number Placeholder 3"/>
          <p:cNvSpPr>
            <a:spLocks noGrp="1"/>
          </p:cNvSpPr>
          <p:nvPr>
            <p:ph type="sldNum" sz="quarter" idx="10"/>
          </p:nvPr>
        </p:nvSpPr>
        <p:spPr/>
        <p:txBody>
          <a:bodyPr/>
          <a:lstStyle/>
          <a:p>
            <a:fld id="{14DE9731-3F85-6B46-B6AB-8AB457AC24AF}" type="slidenum">
              <a:rPr lang="en-US" smtClean="0"/>
              <a:t>101</a:t>
            </a:fld>
            <a:endParaRPr lang="en-US"/>
          </a:p>
        </p:txBody>
      </p:sp>
    </p:spTree>
    <p:extLst>
      <p:ext uri="{BB962C8B-B14F-4D97-AF65-F5344CB8AC3E}">
        <p14:creationId xmlns:p14="http://schemas.microsoft.com/office/powerpoint/2010/main" val="13252161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not confuse</a:t>
            </a:r>
            <a:r>
              <a:rPr lang="en-US" baseline="0" dirty="0"/>
              <a:t> x bar with mu. Usually we write mu as the mean of the whole distribution, whereas </a:t>
            </a:r>
            <a:r>
              <a:rPr lang="en-US" baseline="0" dirty="0" err="1"/>
              <a:t>xbar</a:t>
            </a:r>
            <a:r>
              <a:rPr lang="en-US" baseline="0" dirty="0"/>
              <a:t> is the average of the points we draw from the distribution. Be careful – everything in these slides are quantities we compute from a sample of the data. These are not the same computations that we would do if we knew the underlying population. Here we don’t know the underlying population, we have only the data. So we can only use the data we have, not the whole population. As long as the sample is large enough, the sample mean (that we compute here) is going to be similar to the population mean.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103</a:t>
            </a:fld>
            <a:endParaRPr lang="en-US"/>
          </a:p>
        </p:txBody>
      </p:sp>
    </p:spTree>
    <p:extLst>
      <p:ext uri="{BB962C8B-B14F-4D97-AF65-F5344CB8AC3E}">
        <p14:creationId xmlns:p14="http://schemas.microsoft.com/office/powerpoint/2010/main" val="24430283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you compute </a:t>
            </a:r>
            <a:r>
              <a:rPr lang="en-US" dirty="0" err="1"/>
              <a:t>quantiles</a:t>
            </a:r>
            <a:r>
              <a:rPr lang="en-US" dirty="0"/>
              <a:t>/percentiles.</a:t>
            </a:r>
            <a:r>
              <a:rPr lang="en-US" baseline="0" dirty="0"/>
              <a:t> You order the data. Then,</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104</a:t>
            </a:fld>
            <a:endParaRPr lang="en-US"/>
          </a:p>
        </p:txBody>
      </p:sp>
    </p:spTree>
    <p:extLst>
      <p:ext uri="{BB962C8B-B14F-4D97-AF65-F5344CB8AC3E}">
        <p14:creationId xmlns:p14="http://schemas.microsoft.com/office/powerpoint/2010/main" val="480735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105</a:t>
            </a:fld>
            <a:endParaRPr lang="en-US"/>
          </a:p>
        </p:txBody>
      </p:sp>
    </p:spTree>
    <p:extLst>
      <p:ext uri="{BB962C8B-B14F-4D97-AF65-F5344CB8AC3E}">
        <p14:creationId xmlns:p14="http://schemas.microsoft.com/office/powerpoint/2010/main" val="3364215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not confuse</a:t>
            </a:r>
            <a:r>
              <a:rPr lang="en-US" baseline="0" dirty="0"/>
              <a:t> x bar with mu. Usually we write mu as the mean of the whole distribution, whereas </a:t>
            </a:r>
            <a:r>
              <a:rPr lang="en-US" baseline="0" dirty="0" err="1"/>
              <a:t>xbar</a:t>
            </a:r>
            <a:r>
              <a:rPr lang="en-US" baseline="0" dirty="0"/>
              <a:t> is the average of the points we draw from the distribution.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106</a:t>
            </a:fld>
            <a:endParaRPr lang="en-US"/>
          </a:p>
        </p:txBody>
      </p:sp>
    </p:spTree>
    <p:extLst>
      <p:ext uri="{BB962C8B-B14F-4D97-AF65-F5344CB8AC3E}">
        <p14:creationId xmlns:p14="http://schemas.microsoft.com/office/powerpoint/2010/main" val="19746875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a:t>
            </a:r>
            <a:r>
              <a:rPr lang="en-US" baseline="0" dirty="0"/>
              <a:t> put up the formula for the sample variance here. There’s something strange going on here. This part you’d expect, right, because it’s sort of as the definition of the population variance, take each point, subtract something like a mean, and square it. But you’d think this would be a 1/n here, right? Surprise, it’s n-1.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107</a:t>
            </a:fld>
            <a:endParaRPr lang="en-US"/>
          </a:p>
        </p:txBody>
      </p:sp>
    </p:spTree>
    <p:extLst>
      <p:ext uri="{BB962C8B-B14F-4D97-AF65-F5344CB8AC3E}">
        <p14:creationId xmlns:p14="http://schemas.microsoft.com/office/powerpoint/2010/main" val="27671756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reason for this is actually very technical. It has to do with bias – if we put a 1/n here, the sample variance would be what’s called a biased estimator of the true population variance. But you should not worry about this. Let the software do it for you. Every piece of software I have ever used had a command to compute the sample variance. You just give it the data and ask it for the variance and it will remember the 1/n-1 so you don’t have to.</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108</a:t>
            </a:fld>
            <a:endParaRPr lang="en-US"/>
          </a:p>
        </p:txBody>
      </p:sp>
    </p:spTree>
    <p:extLst>
      <p:ext uri="{BB962C8B-B14F-4D97-AF65-F5344CB8AC3E}">
        <p14:creationId xmlns:p14="http://schemas.microsoft.com/office/powerpoint/2010/main" val="3775406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then</a:t>
            </a:r>
            <a:r>
              <a:rPr lang="en-US" baseline="0" dirty="0"/>
              <a:t> luckily the sample standard deviation is the same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109</a:t>
            </a:fld>
            <a:endParaRPr lang="en-US"/>
          </a:p>
        </p:txBody>
      </p:sp>
    </p:spTree>
    <p:extLst>
      <p:ext uri="{BB962C8B-B14F-4D97-AF65-F5344CB8AC3E}">
        <p14:creationId xmlns:p14="http://schemas.microsoft.com/office/powerpoint/2010/main" val="22703116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500 points, I</a:t>
            </a:r>
            <a:r>
              <a:rPr lang="en-US" baseline="0" dirty="0"/>
              <a:t> made a histogram. I just want to summarize the important bits. I don’t want to preserve all of it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110</a:t>
            </a:fld>
            <a:endParaRPr lang="en-US"/>
          </a:p>
        </p:txBody>
      </p:sp>
    </p:spTree>
    <p:extLst>
      <p:ext uri="{BB962C8B-B14F-4D97-AF65-F5344CB8AC3E}">
        <p14:creationId xmlns:p14="http://schemas.microsoft.com/office/powerpoint/2010/main" val="14344730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called</a:t>
            </a:r>
            <a:r>
              <a:rPr lang="en-US" baseline="0" dirty="0"/>
              <a:t> the 5 number summary.</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111</a:t>
            </a:fld>
            <a:endParaRPr lang="en-US"/>
          </a:p>
        </p:txBody>
      </p:sp>
    </p:spTree>
    <p:extLst>
      <p:ext uri="{BB962C8B-B14F-4D97-AF65-F5344CB8AC3E}">
        <p14:creationId xmlns:p14="http://schemas.microsoft.com/office/powerpoint/2010/main" val="1351493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Sego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4196" y="0"/>
            <a:ext cx="10648604" cy="1143000"/>
          </a:xfrm>
        </p:spPr>
        <p:txBody>
          <a:bodyPr/>
          <a:lstStyle>
            <a:lvl1pPr algn="l">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984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745"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1"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1320227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885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57826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30139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53441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3880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723512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530765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774380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890548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09049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30888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6770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3013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04537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38789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5019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002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87274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3400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6733251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40662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4"/>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a:t>Click to edit Master subtitle style</a:t>
            </a:r>
          </a:p>
        </p:txBody>
      </p:sp>
      <p:sp>
        <p:nvSpPr>
          <p:cNvPr id="13" name="Title 1"/>
          <p:cNvSpPr txBox="1">
            <a:spLocks/>
          </p:cNvSpPr>
          <p:nvPr userDrawn="1"/>
        </p:nvSpPr>
        <p:spPr>
          <a:xfrm>
            <a:off x="193273" y="3376354"/>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2"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7" cy="218986"/>
          </a:xfrm>
          <a:prstGeom prst="rect">
            <a:avLst/>
          </a:prstGeom>
        </p:spPr>
      </p:pic>
      <p:sp>
        <p:nvSpPr>
          <p:cNvPr id="16" name="Text Placeholder 10"/>
          <p:cNvSpPr>
            <a:spLocks noGrp="1"/>
          </p:cNvSpPr>
          <p:nvPr>
            <p:ph type="body" sz="quarter" idx="10" hasCustomPrompt="1"/>
          </p:nvPr>
        </p:nvSpPr>
        <p:spPr>
          <a:xfrm>
            <a:off x="292103"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75139660"/>
      </p:ext>
    </p:extLst>
  </p:cSld>
  <p:clrMapOvr>
    <a:masterClrMapping/>
  </p:clrMapOvr>
  <p:extLst mod="1">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695" r:id="rId9"/>
    <p:sldLayoutId id="2147483696"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1407258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vmlDrawing" Target="../drawings/vmlDrawing43.vml"/><Relationship Id="rId5" Type="http://schemas.openxmlformats.org/officeDocument/2006/relationships/image" Target="../media/image92.emf"/><Relationship Id="rId4" Type="http://schemas.openxmlformats.org/officeDocument/2006/relationships/oleObject" Target="../embeddings/oleObject71.bin"/></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notesSlide" Target="../notesSlides/notesSlide92.xml"/><Relationship Id="rId7" Type="http://schemas.openxmlformats.org/officeDocument/2006/relationships/image" Target="../media/image93.emf"/><Relationship Id="rId2" Type="http://schemas.openxmlformats.org/officeDocument/2006/relationships/slideLayout" Target="../slideLayouts/slideLayout3.xml"/><Relationship Id="rId1" Type="http://schemas.openxmlformats.org/officeDocument/2006/relationships/vmlDrawing" Target="../drawings/vmlDrawing44.vml"/><Relationship Id="rId6" Type="http://schemas.openxmlformats.org/officeDocument/2006/relationships/oleObject" Target="../embeddings/oleObject73.bin"/><Relationship Id="rId5" Type="http://schemas.openxmlformats.org/officeDocument/2006/relationships/image" Target="../media/image92.emf"/><Relationship Id="rId4" Type="http://schemas.openxmlformats.org/officeDocument/2006/relationships/oleObject" Target="../embeddings/oleObject72.bin"/><Relationship Id="rId9" Type="http://schemas.openxmlformats.org/officeDocument/2006/relationships/oleObject" Target="../embeddings/oleObject75.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93.xml"/><Relationship Id="rId7" Type="http://schemas.openxmlformats.org/officeDocument/2006/relationships/image" Target="../media/image93.emf"/><Relationship Id="rId2" Type="http://schemas.openxmlformats.org/officeDocument/2006/relationships/slideLayout" Target="../slideLayouts/slideLayout3.xml"/><Relationship Id="rId1" Type="http://schemas.openxmlformats.org/officeDocument/2006/relationships/vmlDrawing" Target="../drawings/vmlDrawing45.vml"/><Relationship Id="rId6" Type="http://schemas.openxmlformats.org/officeDocument/2006/relationships/oleObject" Target="../embeddings/oleObject77.bin"/><Relationship Id="rId5" Type="http://schemas.openxmlformats.org/officeDocument/2006/relationships/image" Target="../media/image92.emf"/><Relationship Id="rId4" Type="http://schemas.openxmlformats.org/officeDocument/2006/relationships/oleObject" Target="../embeddings/oleObject76.bin"/><Relationship Id="rId9" Type="http://schemas.openxmlformats.org/officeDocument/2006/relationships/oleObject" Target="../embeddings/oleObject79.bin"/></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notesSlide" Target="../notesSlides/notesSlide94.xml"/><Relationship Id="rId7" Type="http://schemas.openxmlformats.org/officeDocument/2006/relationships/image" Target="../media/image93.emf"/><Relationship Id="rId2" Type="http://schemas.openxmlformats.org/officeDocument/2006/relationships/slideLayout" Target="../slideLayouts/slideLayout3.xml"/><Relationship Id="rId1" Type="http://schemas.openxmlformats.org/officeDocument/2006/relationships/vmlDrawing" Target="../drawings/vmlDrawing46.vml"/><Relationship Id="rId6" Type="http://schemas.openxmlformats.org/officeDocument/2006/relationships/oleObject" Target="../embeddings/oleObject81.bin"/><Relationship Id="rId5" Type="http://schemas.openxmlformats.org/officeDocument/2006/relationships/image" Target="../media/image92.emf"/><Relationship Id="rId4" Type="http://schemas.openxmlformats.org/officeDocument/2006/relationships/oleObject" Target="../embeddings/oleObject80.bin"/><Relationship Id="rId9" Type="http://schemas.openxmlformats.org/officeDocument/2006/relationships/oleObject" Target="../embeddings/oleObject83.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vmlDrawing" Target="../drawings/vmlDrawing47.vml"/><Relationship Id="rId5" Type="http://schemas.openxmlformats.org/officeDocument/2006/relationships/image" Target="../media/image94.emf"/><Relationship Id="rId4" Type="http://schemas.openxmlformats.org/officeDocument/2006/relationships/oleObject" Target="../embeddings/oleObject84.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xml"/><Relationship Id="rId1" Type="http://schemas.openxmlformats.org/officeDocument/2006/relationships/vmlDrawing" Target="../drawings/vmlDrawing48.vml"/><Relationship Id="rId5" Type="http://schemas.openxmlformats.org/officeDocument/2006/relationships/image" Target="../media/image94.emf"/><Relationship Id="rId4" Type="http://schemas.openxmlformats.org/officeDocument/2006/relationships/oleObject" Target="../embeddings/oleObject85.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image" Target="../media/image95.emf"/><Relationship Id="rId2" Type="http://schemas.openxmlformats.org/officeDocument/2006/relationships/slideLayout" Target="../slideLayouts/slideLayout3.xml"/><Relationship Id="rId1" Type="http://schemas.openxmlformats.org/officeDocument/2006/relationships/vmlDrawing" Target="../drawings/vmlDrawing49.vml"/><Relationship Id="rId6" Type="http://schemas.openxmlformats.org/officeDocument/2006/relationships/oleObject" Target="../embeddings/oleObject87.bin"/><Relationship Id="rId5" Type="http://schemas.openxmlformats.org/officeDocument/2006/relationships/image" Target="../media/image94.emf"/><Relationship Id="rId4" Type="http://schemas.openxmlformats.org/officeDocument/2006/relationships/oleObject" Target="../embeddings/oleObject86.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oleObject" Target="../embeddings/oleObject93.bin"/><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image" Target="../media/image101.emf"/><Relationship Id="rId2" Type="http://schemas.openxmlformats.org/officeDocument/2006/relationships/slideLayout" Target="../slideLayouts/slideLayout3.xml"/><Relationship Id="rId1" Type="http://schemas.openxmlformats.org/officeDocument/2006/relationships/vmlDrawing" Target="../drawings/vmlDrawing50.vml"/><Relationship Id="rId6" Type="http://schemas.openxmlformats.org/officeDocument/2006/relationships/image" Target="../media/image98.emf"/><Relationship Id="rId11" Type="http://schemas.openxmlformats.org/officeDocument/2006/relationships/oleObject" Target="../embeddings/oleObject92.bin"/><Relationship Id="rId5" Type="http://schemas.openxmlformats.org/officeDocument/2006/relationships/oleObject" Target="../embeddings/oleObject89.bin"/><Relationship Id="rId10" Type="http://schemas.openxmlformats.org/officeDocument/2006/relationships/image" Target="../media/image100.emf"/><Relationship Id="rId4" Type="http://schemas.openxmlformats.org/officeDocument/2006/relationships/image" Target="../media/image97.emf"/><Relationship Id="rId9" Type="http://schemas.openxmlformats.org/officeDocument/2006/relationships/oleObject" Target="../embeddings/oleObject91.bin"/><Relationship Id="rId14" Type="http://schemas.openxmlformats.org/officeDocument/2006/relationships/image" Target="../media/image102.emf"/></Relationships>
</file>

<file path=ppt/slides/_rels/slide1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1.xml"/><Relationship Id="rId7" Type="http://schemas.openxmlformats.org/officeDocument/2006/relationships/image" Target="../media/image9.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emf"/><Relationship Id="rId4" Type="http://schemas.openxmlformats.org/officeDocument/2006/relationships/oleObject" Target="../embeddings/oleObject1.bin"/><Relationship Id="rId9" Type="http://schemas.openxmlformats.org/officeDocument/2006/relationships/image" Target="../media/image10.e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10.xml"/><Relationship Id="rId1" Type="http://schemas.openxmlformats.org/officeDocument/2006/relationships/vmlDrawing" Target="../drawings/vmlDrawing51.vml"/><Relationship Id="rId5" Type="http://schemas.openxmlformats.org/officeDocument/2006/relationships/image" Target="../media/image106.png"/><Relationship Id="rId4" Type="http://schemas.openxmlformats.org/officeDocument/2006/relationships/image" Target="../media/image105.emf"/></Relationships>
</file>

<file path=ppt/slides/_rels/slide1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0.xml"/><Relationship Id="rId1" Type="http://schemas.openxmlformats.org/officeDocument/2006/relationships/vmlDrawing" Target="../drawings/vmlDrawing52.vml"/><Relationship Id="rId5" Type="http://schemas.openxmlformats.org/officeDocument/2006/relationships/image" Target="../media/image105.emf"/><Relationship Id="rId4" Type="http://schemas.openxmlformats.org/officeDocument/2006/relationships/oleObject" Target="../embeddings/oleObject95.bin"/></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0.xml"/><Relationship Id="rId1" Type="http://schemas.openxmlformats.org/officeDocument/2006/relationships/vmlDrawing" Target="../drawings/vmlDrawing53.vml"/><Relationship Id="rId5" Type="http://schemas.openxmlformats.org/officeDocument/2006/relationships/image" Target="../media/image108.png"/><Relationship Id="rId4" Type="http://schemas.openxmlformats.org/officeDocument/2006/relationships/image" Target="../media/image105.emf"/></Relationships>
</file>

<file path=ppt/slides/_rels/slide12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slideLayout" Target="../slideLayouts/slideLayout10.xml"/><Relationship Id="rId1" Type="http://schemas.openxmlformats.org/officeDocument/2006/relationships/vmlDrawing" Target="../drawings/vmlDrawing54.vml"/><Relationship Id="rId5" Type="http://schemas.openxmlformats.org/officeDocument/2006/relationships/image" Target="../media/image105.emf"/><Relationship Id="rId4" Type="http://schemas.openxmlformats.org/officeDocument/2006/relationships/oleObject" Target="../embeddings/oleObject97.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0.xml"/><Relationship Id="rId1" Type="http://schemas.openxmlformats.org/officeDocument/2006/relationships/vmlDrawing" Target="../drawings/vmlDrawing55.vml"/><Relationship Id="rId5" Type="http://schemas.openxmlformats.org/officeDocument/2006/relationships/image" Target="../media/image110.emf"/><Relationship Id="rId4" Type="http://schemas.openxmlformats.org/officeDocument/2006/relationships/oleObject" Target="../embeddings/oleObject98.bin"/></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2.xml"/><Relationship Id="rId7" Type="http://schemas.openxmlformats.org/officeDocument/2006/relationships/image" Target="../media/image12.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1.emf"/><Relationship Id="rId4" Type="http://schemas.openxmlformats.org/officeDocument/2006/relationships/oleObject" Target="../embeddings/oleObject4.bin"/><Relationship Id="rId9" Type="http://schemas.openxmlformats.org/officeDocument/2006/relationships/image" Target="../media/image10.emf"/></Relationships>
</file>

<file path=ppt/slides/_rels/slide1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0.xml"/><Relationship Id="rId1" Type="http://schemas.openxmlformats.org/officeDocument/2006/relationships/vmlDrawing" Target="../drawings/vmlDrawing56.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99.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0.xml"/><Relationship Id="rId1" Type="http://schemas.openxmlformats.org/officeDocument/2006/relationships/vmlDrawing" Target="../drawings/vmlDrawing57.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0.bin"/></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0.xml"/><Relationship Id="rId1" Type="http://schemas.openxmlformats.org/officeDocument/2006/relationships/vmlDrawing" Target="../drawings/vmlDrawing58.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1.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0.xml"/><Relationship Id="rId1" Type="http://schemas.openxmlformats.org/officeDocument/2006/relationships/vmlDrawing" Target="../drawings/vmlDrawing59.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2.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0.xml"/><Relationship Id="rId1" Type="http://schemas.openxmlformats.org/officeDocument/2006/relationships/vmlDrawing" Target="../drawings/vmlDrawing60.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3.bin"/></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0.xml"/><Relationship Id="rId1" Type="http://schemas.openxmlformats.org/officeDocument/2006/relationships/vmlDrawing" Target="../drawings/vmlDrawing61.vml"/><Relationship Id="rId5" Type="http://schemas.openxmlformats.org/officeDocument/2006/relationships/image" Target="../media/image117.emf"/><Relationship Id="rId4" Type="http://schemas.openxmlformats.org/officeDocument/2006/relationships/oleObject" Target="../embeddings/oleObject104.bin"/></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10.xml"/><Relationship Id="rId1" Type="http://schemas.openxmlformats.org/officeDocument/2006/relationships/vmlDrawing" Target="../drawings/vmlDrawing62.vml"/><Relationship Id="rId6" Type="http://schemas.openxmlformats.org/officeDocument/2006/relationships/image" Target="../media/image117.emf"/><Relationship Id="rId5" Type="http://schemas.openxmlformats.org/officeDocument/2006/relationships/oleObject" Target="../embeddings/oleObject106.bin"/><Relationship Id="rId4" Type="http://schemas.openxmlformats.org/officeDocument/2006/relationships/image" Target="../media/image119.e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notesSlide" Target="../notesSlides/notesSlide125.xml"/><Relationship Id="rId7" Type="http://schemas.openxmlformats.org/officeDocument/2006/relationships/image" Target="../media/image120.emf"/><Relationship Id="rId2" Type="http://schemas.openxmlformats.org/officeDocument/2006/relationships/slideLayout" Target="../slideLayouts/slideLayout10.xml"/><Relationship Id="rId1" Type="http://schemas.openxmlformats.org/officeDocument/2006/relationships/vmlDrawing" Target="../drawings/vmlDrawing63.vml"/><Relationship Id="rId6" Type="http://schemas.openxmlformats.org/officeDocument/2006/relationships/oleObject" Target="../embeddings/oleObject108.bin"/><Relationship Id="rId5" Type="http://schemas.openxmlformats.org/officeDocument/2006/relationships/image" Target="../media/image119.emf"/><Relationship Id="rId4" Type="http://schemas.openxmlformats.org/officeDocument/2006/relationships/oleObject" Target="../embeddings/oleObject107.bin"/><Relationship Id="rId9" Type="http://schemas.openxmlformats.org/officeDocument/2006/relationships/image" Target="../media/image117.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112.bin"/><Relationship Id="rId3" Type="http://schemas.openxmlformats.org/officeDocument/2006/relationships/notesSlide" Target="../notesSlides/notesSlide126.xml"/><Relationship Id="rId7" Type="http://schemas.openxmlformats.org/officeDocument/2006/relationships/image" Target="../media/image120.emf"/><Relationship Id="rId2" Type="http://schemas.openxmlformats.org/officeDocument/2006/relationships/slideLayout" Target="../slideLayouts/slideLayout10.xml"/><Relationship Id="rId1" Type="http://schemas.openxmlformats.org/officeDocument/2006/relationships/vmlDrawing" Target="../drawings/vmlDrawing64.vml"/><Relationship Id="rId6" Type="http://schemas.openxmlformats.org/officeDocument/2006/relationships/oleObject" Target="../embeddings/oleObject111.bin"/><Relationship Id="rId5" Type="http://schemas.openxmlformats.org/officeDocument/2006/relationships/image" Target="../media/image119.emf"/><Relationship Id="rId4" Type="http://schemas.openxmlformats.org/officeDocument/2006/relationships/oleObject" Target="../embeddings/oleObject110.bin"/><Relationship Id="rId9" Type="http://schemas.openxmlformats.org/officeDocument/2006/relationships/image" Target="../media/image117.em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27.xml"/><Relationship Id="rId7" Type="http://schemas.openxmlformats.org/officeDocument/2006/relationships/image" Target="../media/image121.emf"/><Relationship Id="rId2" Type="http://schemas.openxmlformats.org/officeDocument/2006/relationships/slideLayout" Target="../slideLayouts/slideLayout10.xml"/><Relationship Id="rId1" Type="http://schemas.openxmlformats.org/officeDocument/2006/relationships/vmlDrawing" Target="../drawings/vmlDrawing65.vml"/><Relationship Id="rId6" Type="http://schemas.openxmlformats.org/officeDocument/2006/relationships/oleObject" Target="../embeddings/oleObject114.bin"/><Relationship Id="rId5" Type="http://schemas.openxmlformats.org/officeDocument/2006/relationships/image" Target="../media/image119.emf"/><Relationship Id="rId4" Type="http://schemas.openxmlformats.org/officeDocument/2006/relationships/oleObject" Target="../embeddings/oleObject113.bin"/></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28.xml"/><Relationship Id="rId7" Type="http://schemas.openxmlformats.org/officeDocument/2006/relationships/image" Target="../media/image121.emf"/><Relationship Id="rId2" Type="http://schemas.openxmlformats.org/officeDocument/2006/relationships/slideLayout" Target="../slideLayouts/slideLayout10.xml"/><Relationship Id="rId1" Type="http://schemas.openxmlformats.org/officeDocument/2006/relationships/vmlDrawing" Target="../drawings/vmlDrawing66.vml"/><Relationship Id="rId6" Type="http://schemas.openxmlformats.org/officeDocument/2006/relationships/oleObject" Target="../embeddings/oleObject116.bin"/><Relationship Id="rId5" Type="http://schemas.openxmlformats.org/officeDocument/2006/relationships/image" Target="../media/image119.emf"/><Relationship Id="rId4" Type="http://schemas.openxmlformats.org/officeDocument/2006/relationships/oleObject" Target="../embeddings/oleObject115.bin"/></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10.xml"/><Relationship Id="rId1" Type="http://schemas.openxmlformats.org/officeDocument/2006/relationships/vmlDrawing" Target="../drawings/vmlDrawing67.vml"/><Relationship Id="rId6" Type="http://schemas.openxmlformats.org/officeDocument/2006/relationships/image" Target="../media/image122.emf"/><Relationship Id="rId5" Type="http://schemas.openxmlformats.org/officeDocument/2006/relationships/oleObject" Target="../embeddings/oleObject118.bin"/><Relationship Id="rId4" Type="http://schemas.openxmlformats.org/officeDocument/2006/relationships/image" Target="../media/image117.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10.xml"/><Relationship Id="rId1" Type="http://schemas.openxmlformats.org/officeDocument/2006/relationships/vmlDrawing" Target="../drawings/vmlDrawing68.vml"/><Relationship Id="rId6" Type="http://schemas.openxmlformats.org/officeDocument/2006/relationships/image" Target="../media/image124.emf"/><Relationship Id="rId5" Type="http://schemas.openxmlformats.org/officeDocument/2006/relationships/oleObject" Target="../embeddings/oleObject120.bin"/><Relationship Id="rId4" Type="http://schemas.openxmlformats.org/officeDocument/2006/relationships/image" Target="../media/image123.emf"/></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14.emf"/><Relationship Id="rId4" Type="http://schemas.openxmlformats.org/officeDocument/2006/relationships/oleObject" Target="../embeddings/oleObject7.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15.emf"/><Relationship Id="rId4"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3.png"/><Relationship Id="rId5" Type="http://schemas.openxmlformats.org/officeDocument/2006/relationships/image" Target="../media/image16.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9.xml"/><Relationship Id="rId7" Type="http://schemas.openxmlformats.org/officeDocument/2006/relationships/image" Target="../media/image18.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17.emf"/><Relationship Id="rId4"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customXml" Target="../ink/ink3.xml"/><Relationship Id="rId18" Type="http://schemas.openxmlformats.org/officeDocument/2006/relationships/image" Target="NULL"/><Relationship Id="rId3" Type="http://schemas.openxmlformats.org/officeDocument/2006/relationships/notesSlide" Target="../notesSlides/notesSlide20.xml"/><Relationship Id="rId7" Type="http://schemas.openxmlformats.org/officeDocument/2006/relationships/oleObject" Target="../embeddings/oleObject13.bin"/><Relationship Id="rId12" Type="http://schemas.openxmlformats.org/officeDocument/2006/relationships/image" Target="NULL"/><Relationship Id="rId17" Type="http://schemas.openxmlformats.org/officeDocument/2006/relationships/customXml" Target="../ink/ink5.xml"/><Relationship Id="rId2" Type="http://schemas.openxmlformats.org/officeDocument/2006/relationships/slideLayout" Target="../slideLayouts/slideLayout3.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vmlDrawing" Target="../drawings/vmlDrawing7.vml"/><Relationship Id="rId6" Type="http://schemas.openxmlformats.org/officeDocument/2006/relationships/image" Target="../media/image19.emf"/><Relationship Id="rId11" Type="http://schemas.openxmlformats.org/officeDocument/2006/relationships/customXml" Target="../ink/ink2.xml"/><Relationship Id="rId5" Type="http://schemas.openxmlformats.org/officeDocument/2006/relationships/oleObject" Target="../embeddings/oleObject12.bin"/><Relationship Id="rId15" Type="http://schemas.openxmlformats.org/officeDocument/2006/relationships/customXml" Target="../ink/ink4.xml"/><Relationship Id="rId10" Type="http://schemas.openxmlformats.org/officeDocument/2006/relationships/image" Target="NULL"/><Relationship Id="rId19"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customXml" Target="../ink/ink1.xml"/><Relationship Id="rId1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notesSlide" Target="../notesSlides/notesSlide21.xml"/><Relationship Id="rId7"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19.emf"/><Relationship Id="rId5" Type="http://schemas.openxmlformats.org/officeDocument/2006/relationships/oleObject" Target="../embeddings/oleObject12.bin"/><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notesSlide" Target="../notesSlides/notesSlide22.xml"/><Relationship Id="rId7"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21.emf"/><Relationship Id="rId5" Type="http://schemas.openxmlformats.org/officeDocument/2006/relationships/oleObject" Target="../embeddings/oleObject15.bin"/><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0.vml"/><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5.e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24.emf"/><Relationship Id="rId4" Type="http://schemas.openxmlformats.org/officeDocument/2006/relationships/oleObject" Target="../embeddings/oleObject18.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vmlDrawing" Target="../drawings/vmlDrawing12.vml"/><Relationship Id="rId5" Type="http://schemas.openxmlformats.org/officeDocument/2006/relationships/image" Target="../media/image24.emf"/><Relationship Id="rId4" Type="http://schemas.openxmlformats.org/officeDocument/2006/relationships/oleObject" Target="../embeddings/oleObject2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1.xml"/><Relationship Id="rId7" Type="http://schemas.openxmlformats.org/officeDocument/2006/relationships/image" Target="../media/image27.e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oleObject" Target="../embeddings/oleObject22.bin"/><Relationship Id="rId5" Type="http://schemas.openxmlformats.org/officeDocument/2006/relationships/image" Target="../media/image26.emf"/><Relationship Id="rId4" Type="http://schemas.openxmlformats.org/officeDocument/2006/relationships/oleObject" Target="../embeddings/oleObject21.bin"/><Relationship Id="rId9"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vmlDrawing" Target="../drawings/vmlDrawing14.vml"/><Relationship Id="rId5" Type="http://schemas.openxmlformats.org/officeDocument/2006/relationships/image" Target="../media/image29.emf"/><Relationship Id="rId4" Type="http://schemas.openxmlformats.org/officeDocument/2006/relationships/oleObject" Target="../embeddings/oleObject2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0.emf"/><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oleObject" Target="../embeddings/oleObject26.bin"/><Relationship Id="rId5" Type="http://schemas.openxmlformats.org/officeDocument/2006/relationships/image" Target="../media/image29.e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32.emf"/><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oleObject" Target="../embeddings/oleObject28.bin"/><Relationship Id="rId5" Type="http://schemas.openxmlformats.org/officeDocument/2006/relationships/image" Target="../media/image31.emf"/><Relationship Id="rId4"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vmlDrawing" Target="../drawings/vmlDrawing17.vml"/><Relationship Id="rId5" Type="http://schemas.openxmlformats.org/officeDocument/2006/relationships/image" Target="../media/image33.emf"/><Relationship Id="rId4" Type="http://schemas.openxmlformats.org/officeDocument/2006/relationships/oleObject" Target="../embeddings/oleObject29.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notesSlide" Target="../notesSlides/notesSlide39.xml"/><Relationship Id="rId7" Type="http://schemas.openxmlformats.org/officeDocument/2006/relationships/oleObject" Target="../embeddings/oleObject31.bin"/><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image" Target="../media/image31.emf"/><Relationship Id="rId5" Type="http://schemas.openxmlformats.org/officeDocument/2006/relationships/oleObject" Target="../embeddings/oleObject30.bin"/><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41.xml"/><Relationship Id="rId7" Type="http://schemas.openxmlformats.org/officeDocument/2006/relationships/image" Target="../media/image38.emf"/><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oleObject" Target="../embeddings/oleObject33.bin"/><Relationship Id="rId11" Type="http://schemas.openxmlformats.org/officeDocument/2006/relationships/image" Target="../media/image40.emf"/><Relationship Id="rId5" Type="http://schemas.openxmlformats.org/officeDocument/2006/relationships/image" Target="../media/image37.e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39.emf"/></Relationships>
</file>

<file path=ppt/slides/_rels/slide47.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notesSlide" Target="../notesSlides/notesSlide42.xml"/><Relationship Id="rId7" Type="http://schemas.openxmlformats.org/officeDocument/2006/relationships/oleObject" Target="../embeddings/oleObject37.bin"/><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image" Target="../media/image43.png"/><Relationship Id="rId5" Type="http://schemas.openxmlformats.org/officeDocument/2006/relationships/image" Target="../media/image37.emf"/><Relationship Id="rId10" Type="http://schemas.openxmlformats.org/officeDocument/2006/relationships/image" Target="../media/image42.emf"/><Relationship Id="rId4" Type="http://schemas.openxmlformats.org/officeDocument/2006/relationships/oleObject" Target="../embeddings/oleObject36.bin"/><Relationship Id="rId9" Type="http://schemas.openxmlformats.org/officeDocument/2006/relationships/oleObject" Target="../embeddings/oleObject38.bin"/></Relationships>
</file>

<file path=ppt/slides/_rels/slide48.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notesSlide" Target="../notesSlides/notesSlide43.xml"/><Relationship Id="rId7" Type="http://schemas.openxmlformats.org/officeDocument/2006/relationships/oleObject" Target="../embeddings/oleObject40.bin"/><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43.png"/><Relationship Id="rId5" Type="http://schemas.openxmlformats.org/officeDocument/2006/relationships/image" Target="../media/image37.emf"/><Relationship Id="rId4" Type="http://schemas.openxmlformats.org/officeDocument/2006/relationships/oleObject" Target="../embeddings/oleObject39.bin"/></Relationships>
</file>

<file path=ppt/slides/_rels/slide4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44.xml"/><Relationship Id="rId7" Type="http://schemas.openxmlformats.org/officeDocument/2006/relationships/image" Target="../media/image45.emf"/><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oleObject" Target="../embeddings/oleObject42.bin"/><Relationship Id="rId5" Type="http://schemas.openxmlformats.org/officeDocument/2006/relationships/image" Target="../media/image44.emf"/><Relationship Id="rId4" Type="http://schemas.openxmlformats.org/officeDocument/2006/relationships/oleObject" Target="../embeddings/oleObject41.bin"/></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45.xml"/><Relationship Id="rId7" Type="http://schemas.openxmlformats.org/officeDocument/2006/relationships/image" Target="../media/image45.emf"/><Relationship Id="rId2" Type="http://schemas.openxmlformats.org/officeDocument/2006/relationships/slideLayout" Target="../slideLayouts/slideLayout3.xml"/><Relationship Id="rId1" Type="http://schemas.openxmlformats.org/officeDocument/2006/relationships/vmlDrawing" Target="../drawings/vmlDrawing23.vml"/><Relationship Id="rId6" Type="http://schemas.openxmlformats.org/officeDocument/2006/relationships/oleObject" Target="../embeddings/oleObject44.bin"/><Relationship Id="rId5" Type="http://schemas.openxmlformats.org/officeDocument/2006/relationships/image" Target="../media/image44.emf"/><Relationship Id="rId10" Type="http://schemas.openxmlformats.org/officeDocument/2006/relationships/oleObject" Target="../embeddings/oleObject45.bin"/><Relationship Id="rId4" Type="http://schemas.openxmlformats.org/officeDocument/2006/relationships/oleObject" Target="../embeddings/oleObject43.bin"/><Relationship Id="rId9"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notesSlide" Target="../notesSlides/notesSlide49.xml"/><Relationship Id="rId7" Type="http://schemas.openxmlformats.org/officeDocument/2006/relationships/oleObject" Target="../embeddings/oleObject46.bin"/><Relationship Id="rId2" Type="http://schemas.openxmlformats.org/officeDocument/2006/relationships/slideLayout" Target="../slideLayouts/slideLayout3.xml"/><Relationship Id="rId1" Type="http://schemas.openxmlformats.org/officeDocument/2006/relationships/vmlDrawing" Target="../drawings/vmlDrawing24.vml"/><Relationship Id="rId6" Type="http://schemas.openxmlformats.org/officeDocument/2006/relationships/image" Target="../media/image52.png"/><Relationship Id="rId5" Type="http://schemas.openxmlformats.org/officeDocument/2006/relationships/image" Target="../media/image50.jpe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notesSlide" Target="../notesSlides/notesSlide50.xml"/><Relationship Id="rId7" Type="http://schemas.openxmlformats.org/officeDocument/2006/relationships/oleObject" Target="../embeddings/oleObject47.bin"/><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image" Target="../media/image54.png"/><Relationship Id="rId5" Type="http://schemas.openxmlformats.org/officeDocument/2006/relationships/image" Target="../media/image50.jpe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notesSlide" Target="../notesSlides/notesSlide51.xml"/><Relationship Id="rId7" Type="http://schemas.openxmlformats.org/officeDocument/2006/relationships/oleObject" Target="../embeddings/oleObject48.bin"/><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image" Target="../media/image56.png"/><Relationship Id="rId5" Type="http://schemas.openxmlformats.org/officeDocument/2006/relationships/image" Target="../media/image50.jpe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0.jpe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oleObject" Target="../embeddings/oleObject49.bin"/></Relationships>
</file>

<file path=ppt/slides/_rels/slide6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notesSlide" Target="../notesSlides/notesSlide55.xml"/><Relationship Id="rId7" Type="http://schemas.openxmlformats.org/officeDocument/2006/relationships/oleObject" Target="../embeddings/oleObject46.bin"/><Relationship Id="rId2" Type="http://schemas.openxmlformats.org/officeDocument/2006/relationships/slideLayout" Target="../slideLayouts/slideLayout3.xml"/><Relationship Id="rId1" Type="http://schemas.openxmlformats.org/officeDocument/2006/relationships/vmlDrawing" Target="../drawings/vmlDrawing28.vml"/><Relationship Id="rId6" Type="http://schemas.openxmlformats.org/officeDocument/2006/relationships/image" Target="../media/image52.png"/><Relationship Id="rId5" Type="http://schemas.openxmlformats.org/officeDocument/2006/relationships/image" Target="../media/image50.jpe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notesSlide" Target="../notesSlides/notesSlide56.xml"/><Relationship Id="rId7" Type="http://schemas.openxmlformats.org/officeDocument/2006/relationships/oleObject" Target="../embeddings/oleObject50.bin"/><Relationship Id="rId2" Type="http://schemas.openxmlformats.org/officeDocument/2006/relationships/slideLayout" Target="../slideLayouts/slideLayout3.xml"/><Relationship Id="rId1" Type="http://schemas.openxmlformats.org/officeDocument/2006/relationships/vmlDrawing" Target="../drawings/vmlDrawing29.vml"/><Relationship Id="rId6" Type="http://schemas.openxmlformats.org/officeDocument/2006/relationships/image" Target="../media/image62.png"/><Relationship Id="rId5" Type="http://schemas.openxmlformats.org/officeDocument/2006/relationships/image" Target="../media/image50.jpe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notesSlide" Target="../notesSlides/notesSlide57.xml"/><Relationship Id="rId7" Type="http://schemas.openxmlformats.org/officeDocument/2006/relationships/oleObject" Target="../embeddings/oleObject51.bin"/><Relationship Id="rId2" Type="http://schemas.openxmlformats.org/officeDocument/2006/relationships/slideLayout" Target="../slideLayouts/slideLayout3.xml"/><Relationship Id="rId1" Type="http://schemas.openxmlformats.org/officeDocument/2006/relationships/vmlDrawing" Target="../drawings/vmlDrawing30.vml"/><Relationship Id="rId6" Type="http://schemas.openxmlformats.org/officeDocument/2006/relationships/image" Target="../media/image64.png"/><Relationship Id="rId5" Type="http://schemas.openxmlformats.org/officeDocument/2006/relationships/image" Target="../media/image50.jpe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vmlDrawing" Target="../drawings/vmlDrawing31.vml"/><Relationship Id="rId6" Type="http://schemas.openxmlformats.org/officeDocument/2006/relationships/image" Target="../media/image65.emf"/><Relationship Id="rId5" Type="http://schemas.openxmlformats.org/officeDocument/2006/relationships/oleObject" Target="../embeddings/oleObject52.bin"/><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image" Target="../media/image66.emf"/><Relationship Id="rId5" Type="http://schemas.openxmlformats.org/officeDocument/2006/relationships/oleObject" Target="../embeddings/oleObject53.bin"/><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vmlDrawing" Target="../drawings/vmlDrawing33.vml"/><Relationship Id="rId6" Type="http://schemas.openxmlformats.org/officeDocument/2006/relationships/image" Target="../media/image67.emf"/><Relationship Id="rId5" Type="http://schemas.openxmlformats.org/officeDocument/2006/relationships/oleObject" Target="../embeddings/oleObject54.bin"/><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image" Target="../media/image68.emf"/><Relationship Id="rId5" Type="http://schemas.openxmlformats.org/officeDocument/2006/relationships/oleObject" Target="../embeddings/oleObject55.bin"/><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vmlDrawing" Target="../drawings/vmlDrawing35.vml"/><Relationship Id="rId6" Type="http://schemas.openxmlformats.org/officeDocument/2006/relationships/image" Target="../media/image69.emf"/><Relationship Id="rId5" Type="http://schemas.openxmlformats.org/officeDocument/2006/relationships/oleObject" Target="../embeddings/oleObject56.bin"/><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6.png"/><Relationship Id="rId3" Type="http://schemas.openxmlformats.org/officeDocument/2006/relationships/notesSlide" Target="../notesSlides/notesSlide64.xml"/><Relationship Id="rId7" Type="http://schemas.openxmlformats.org/officeDocument/2006/relationships/oleObject" Target="../embeddings/oleObject58.bin"/><Relationship Id="rId12" Type="http://schemas.openxmlformats.org/officeDocument/2006/relationships/image" Target="../media/image74.emf"/><Relationship Id="rId2" Type="http://schemas.openxmlformats.org/officeDocument/2006/relationships/slideLayout" Target="../slideLayouts/slideLayout3.xml"/><Relationship Id="rId1" Type="http://schemas.openxmlformats.org/officeDocument/2006/relationships/vmlDrawing" Target="../drawings/vmlDrawing36.vml"/><Relationship Id="rId6" Type="http://schemas.openxmlformats.org/officeDocument/2006/relationships/image" Target="../media/image71.e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image" Target="../media/image75.emf"/><Relationship Id="rId10" Type="http://schemas.openxmlformats.org/officeDocument/2006/relationships/image" Target="../media/image73.emf"/><Relationship Id="rId4" Type="http://schemas.openxmlformats.org/officeDocument/2006/relationships/image" Target="../media/image48.png"/><Relationship Id="rId9" Type="http://schemas.openxmlformats.org/officeDocument/2006/relationships/oleObject" Target="../embeddings/oleObject59.bin"/><Relationship Id="rId14" Type="http://schemas.openxmlformats.org/officeDocument/2006/relationships/oleObject" Target="../embeddings/oleObject61.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vmlDrawing" Target="../drawings/vmlDrawing37.vml"/><Relationship Id="rId5" Type="http://schemas.openxmlformats.org/officeDocument/2006/relationships/image" Target="../media/image77.emf"/><Relationship Id="rId4" Type="http://schemas.openxmlformats.org/officeDocument/2006/relationships/oleObject" Target="../embeddings/oleObject62.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vmlDrawing" Target="../drawings/vmlDrawing38.vml"/><Relationship Id="rId6" Type="http://schemas.openxmlformats.org/officeDocument/2006/relationships/image" Target="../media/image77.emf"/><Relationship Id="rId5" Type="http://schemas.openxmlformats.org/officeDocument/2006/relationships/oleObject" Target="../embeddings/oleObject63.bin"/><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vmlDrawing" Target="../drawings/vmlDrawing39.vml"/><Relationship Id="rId6" Type="http://schemas.openxmlformats.org/officeDocument/2006/relationships/image" Target="../media/image78.emf"/><Relationship Id="rId5" Type="http://schemas.openxmlformats.org/officeDocument/2006/relationships/oleObject" Target="../embeddings/oleObject64.bin"/><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vmlDrawing" Target="../drawings/vmlDrawing40.vml"/><Relationship Id="rId6" Type="http://schemas.openxmlformats.org/officeDocument/2006/relationships/image" Target="../media/image48.png"/><Relationship Id="rId5" Type="http://schemas.openxmlformats.org/officeDocument/2006/relationships/image" Target="../media/image78.emf"/><Relationship Id="rId4" Type="http://schemas.openxmlformats.org/officeDocument/2006/relationships/oleObject" Target="../embeddings/oleObject65.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78.xml"/><Relationship Id="rId7" Type="http://schemas.openxmlformats.org/officeDocument/2006/relationships/image" Target="../media/image80.emf"/><Relationship Id="rId2" Type="http://schemas.openxmlformats.org/officeDocument/2006/relationships/slideLayout" Target="../slideLayouts/slideLayout3.xml"/><Relationship Id="rId1" Type="http://schemas.openxmlformats.org/officeDocument/2006/relationships/vmlDrawing" Target="../drawings/vmlDrawing41.vml"/><Relationship Id="rId6" Type="http://schemas.openxmlformats.org/officeDocument/2006/relationships/oleObject" Target="../embeddings/oleObject67.bin"/><Relationship Id="rId11" Type="http://schemas.openxmlformats.org/officeDocument/2006/relationships/image" Target="../media/image82.emf"/><Relationship Id="rId5" Type="http://schemas.openxmlformats.org/officeDocument/2006/relationships/image" Target="../media/image79.e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81.e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vmlDrawing" Target="../drawings/vmlDrawing42.vml"/><Relationship Id="rId6" Type="http://schemas.openxmlformats.org/officeDocument/2006/relationships/image" Target="../media/image78.emf"/><Relationship Id="rId5" Type="http://schemas.openxmlformats.org/officeDocument/2006/relationships/oleObject" Target="../embeddings/oleObject70.bin"/><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Introduction to Probability</a:t>
            </a:r>
          </a:p>
        </p:txBody>
      </p:sp>
      <p:sp>
        <p:nvSpPr>
          <p:cNvPr id="4" name="Subtitle 3"/>
          <p:cNvSpPr>
            <a:spLocks noGrp="1"/>
          </p:cNvSpPr>
          <p:nvPr>
            <p:ph type="subTitle" idx="1"/>
          </p:nvPr>
        </p:nvSpPr>
        <p:spPr>
          <a:xfrm>
            <a:off x="193431" y="5185195"/>
            <a:ext cx="8396654" cy="1672805"/>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3724755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latin typeface="Times"/>
                          <a:cs typeface="Times"/>
                        </a:rPr>
                        <a:t>x</a:t>
                      </a:r>
                      <a:r>
                        <a:rPr lang="en-US" baseline="-25000" dirty="0">
                          <a:latin typeface="Times"/>
                          <a:cs typeface="Times"/>
                        </a:rPr>
                        <a:t>1</a:t>
                      </a:r>
                      <a:endParaRPr lang="en-US" dirty="0">
                        <a:latin typeface="Times"/>
                        <a:cs typeface="Times"/>
                      </a:endParaRPr>
                    </a:p>
                  </a:txBody>
                  <a:tcPr/>
                </a:tc>
                <a:tc>
                  <a:txBody>
                    <a:bodyPr/>
                    <a:lstStyle/>
                    <a:p>
                      <a:pPr algn="ctr"/>
                      <a:r>
                        <a:rPr lang="en-US" baseline="0" dirty="0">
                          <a:latin typeface="Times"/>
                          <a:cs typeface="Times"/>
                        </a:rPr>
                        <a:t>p</a:t>
                      </a:r>
                      <a:r>
                        <a:rPr lang="en-US" baseline="-25000" dirty="0">
                          <a:latin typeface="Times"/>
                          <a:cs typeface="Times"/>
                        </a:rPr>
                        <a:t>1</a:t>
                      </a:r>
                      <a:endParaRPr lang="en-US" dirty="0">
                        <a:latin typeface="Times"/>
                        <a:cs typeface="Times"/>
                      </a:endParaRPr>
                    </a:p>
                  </a:txBody>
                  <a:tcPr/>
                </a:tc>
                <a:tc>
                  <a:txBody>
                    <a:bodyPr/>
                    <a:lstStyle/>
                    <a:p>
                      <a:pPr algn="ctr"/>
                      <a:r>
                        <a:rPr lang="en-US" dirty="0"/>
                        <a:t>P(X=x</a:t>
                      </a:r>
                      <a:r>
                        <a:rPr lang="en-US" baseline="-25000" dirty="0"/>
                        <a:t>1</a:t>
                      </a:r>
                      <a:r>
                        <a:rPr lang="en-US" dirty="0"/>
                        <a:t>) = p</a:t>
                      </a:r>
                      <a:r>
                        <a:rPr lang="en-US" baseline="-25000" dirty="0"/>
                        <a:t>1</a:t>
                      </a:r>
                      <a:endParaRPr lang="en-US" dirty="0"/>
                    </a:p>
                  </a:txBody>
                  <a:tcPr/>
                </a:tc>
                <a:extLst>
                  <a:ext uri="{0D108BD9-81ED-4DB2-BD59-A6C34878D82A}">
                    <a16:rowId xmlns:a16="http://schemas.microsoft.com/office/drawing/2014/main" val="10001"/>
                  </a:ext>
                </a:extLst>
              </a:tr>
              <a:tr h="370840">
                <a:tc>
                  <a:txBody>
                    <a:bodyPr/>
                    <a:lstStyle/>
                    <a:p>
                      <a:pPr algn="ctr"/>
                      <a:r>
                        <a:rPr lang="en-US" dirty="0">
                          <a:latin typeface="Times"/>
                          <a:cs typeface="Times"/>
                        </a:rPr>
                        <a:t>x</a:t>
                      </a:r>
                      <a:r>
                        <a:rPr lang="en-US" baseline="-25000" dirty="0">
                          <a:latin typeface="Times"/>
                          <a:cs typeface="Times"/>
                        </a:rPr>
                        <a:t>2</a:t>
                      </a:r>
                      <a:endParaRPr lang="en-US" dirty="0">
                        <a:latin typeface="Times"/>
                        <a:cs typeface="Time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latin typeface="Times"/>
                          <a:cs typeface="Times"/>
                        </a:rPr>
                        <a:t>p</a:t>
                      </a:r>
                      <a:r>
                        <a:rPr lang="en-US" baseline="-25000" dirty="0">
                          <a:latin typeface="Times"/>
                          <a:cs typeface="Times"/>
                        </a:rPr>
                        <a:t>2</a:t>
                      </a:r>
                      <a:endParaRPr lang="en-US" dirty="0">
                        <a:latin typeface="Times"/>
                        <a:cs typeface="Time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P(X=x</a:t>
                      </a:r>
                      <a:r>
                        <a:rPr lang="en-US" baseline="-25000" dirty="0"/>
                        <a:t>2</a:t>
                      </a:r>
                      <a:r>
                        <a:rPr lang="en-US" dirty="0"/>
                        <a:t>) = p</a:t>
                      </a:r>
                      <a:r>
                        <a:rPr lang="en-US" baseline="-25000" dirty="0"/>
                        <a:t>2</a:t>
                      </a:r>
                      <a:endParaRPr lang="en-US" dirty="0"/>
                    </a:p>
                  </a:txBody>
                  <a:tcPr/>
                </a:tc>
                <a:extLst>
                  <a:ext uri="{0D108BD9-81ED-4DB2-BD59-A6C34878D82A}">
                    <a16:rowId xmlns:a16="http://schemas.microsoft.com/office/drawing/2014/main" val="10002"/>
                  </a:ext>
                </a:extLst>
              </a:tr>
              <a:tr h="370840">
                <a:tc>
                  <a:txBody>
                    <a:bodyPr/>
                    <a:lstStyle/>
                    <a:p>
                      <a:pPr algn="ctr"/>
                      <a:r>
                        <a:rPr lang="en-US" dirty="0">
                          <a:latin typeface="Times"/>
                          <a:cs typeface="Times"/>
                        </a:rPr>
                        <a:t>x</a:t>
                      </a:r>
                      <a:r>
                        <a:rPr lang="en-US" baseline="-25000" dirty="0">
                          <a:latin typeface="Times"/>
                          <a:cs typeface="Times"/>
                        </a:rPr>
                        <a:t>3</a:t>
                      </a:r>
                      <a:endParaRPr lang="en-US" dirty="0">
                        <a:latin typeface="Times"/>
                        <a:cs typeface="Time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latin typeface="Times"/>
                          <a:cs typeface="Times"/>
                        </a:rPr>
                        <a:t>p</a:t>
                      </a:r>
                      <a:r>
                        <a:rPr lang="en-US" baseline="-25000" dirty="0">
                          <a:latin typeface="Times"/>
                          <a:cs typeface="Times"/>
                        </a:rPr>
                        <a:t>3</a:t>
                      </a:r>
                      <a:endParaRPr lang="en-US" dirty="0">
                        <a:latin typeface="Times"/>
                        <a:cs typeface="Times"/>
                      </a:endParaRPr>
                    </a:p>
                  </a:txBody>
                  <a:tcPr/>
                </a:tc>
                <a:tc>
                  <a:txBody>
                    <a:bodyPr/>
                    <a:lstStyle/>
                    <a:p>
                      <a:pPr algn="ctr"/>
                      <a:r>
                        <a:rPr lang="en-US" dirty="0"/>
                        <a:t>P(X=x</a:t>
                      </a:r>
                      <a:r>
                        <a:rPr lang="en-US" baseline="-25000" dirty="0"/>
                        <a:t>3</a:t>
                      </a:r>
                      <a:r>
                        <a:rPr lang="en-US" dirty="0"/>
                        <a:t>) = p</a:t>
                      </a:r>
                      <a:r>
                        <a:rPr lang="en-US" baseline="-25000" dirty="0"/>
                        <a:t>3</a:t>
                      </a:r>
                      <a:endParaRPr lang="en-US" dirty="0"/>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Times"/>
                          <a:cs typeface="Times"/>
                        </a:rPr>
                        <a:t>x</a:t>
                      </a:r>
                      <a:r>
                        <a:rPr lang="en-US" baseline="-25000" dirty="0">
                          <a:latin typeface="Times"/>
                          <a:cs typeface="Times"/>
                        </a:rPr>
                        <a:t>4</a:t>
                      </a:r>
                      <a:endParaRPr lang="en-US" dirty="0">
                        <a:latin typeface="Times"/>
                        <a:cs typeface="Time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latin typeface="Times"/>
                          <a:cs typeface="Times"/>
                        </a:rPr>
                        <a:t>p</a:t>
                      </a:r>
                      <a:r>
                        <a:rPr lang="en-US" baseline="-25000" dirty="0">
                          <a:latin typeface="Times"/>
                          <a:cs typeface="Times"/>
                        </a:rPr>
                        <a:t>4</a:t>
                      </a:r>
                      <a:endParaRPr lang="en-US" dirty="0">
                        <a:latin typeface="Times"/>
                        <a:cs typeface="Times"/>
                      </a:endParaRPr>
                    </a:p>
                  </a:txBody>
                  <a:tcPr/>
                </a:tc>
                <a:tc>
                  <a:txBody>
                    <a:bodyPr/>
                    <a:lstStyle/>
                    <a:p>
                      <a:pPr algn="ctr"/>
                      <a:r>
                        <a:rPr lang="en-US" dirty="0"/>
                        <a:t>:</a:t>
                      </a:r>
                    </a:p>
                  </a:txBody>
                  <a:tcPr/>
                </a:tc>
                <a:extLst>
                  <a:ext uri="{0D108BD9-81ED-4DB2-BD59-A6C34878D82A}">
                    <a16:rowId xmlns:a16="http://schemas.microsoft.com/office/drawing/2014/main" val="1000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Times"/>
                          <a:cs typeface="Times"/>
                        </a:rPr>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Times"/>
                          <a:cs typeface="Times"/>
                        </a:rPr>
                        <a:t>:</a:t>
                      </a:r>
                    </a:p>
                  </a:txBody>
                  <a:tcPr/>
                </a:tc>
                <a:tc>
                  <a:txBody>
                    <a:bodyPr/>
                    <a:lstStyle/>
                    <a:p>
                      <a:pPr algn="ctr"/>
                      <a:r>
                        <a:rPr lang="en-US" dirty="0"/>
                        <a:t>:</a:t>
                      </a:r>
                    </a:p>
                  </a:txBody>
                  <a:tcPr/>
                </a:tc>
                <a:extLst>
                  <a:ext uri="{0D108BD9-81ED-4DB2-BD59-A6C34878D82A}">
                    <a16:rowId xmlns:a16="http://schemas.microsoft.com/office/drawing/2014/main" val="10005"/>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latin typeface="Times"/>
                          <a:cs typeface="Times"/>
                        </a:rPr>
                        <a:t>x</a:t>
                      </a:r>
                      <a:r>
                        <a:rPr lang="en-US" baseline="-25000" dirty="0" err="1">
                          <a:latin typeface="Times"/>
                          <a:cs typeface="Times"/>
                        </a:rPr>
                        <a:t>n</a:t>
                      </a:r>
                      <a:endParaRPr lang="en-US" dirty="0">
                        <a:latin typeface="Times"/>
                        <a:cs typeface="Time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latin typeface="Times"/>
                          <a:cs typeface="Times"/>
                        </a:rPr>
                        <a:t>p</a:t>
                      </a:r>
                      <a:r>
                        <a:rPr lang="en-US" baseline="-25000" dirty="0" err="1">
                          <a:latin typeface="Times"/>
                          <a:cs typeface="Times"/>
                        </a:rPr>
                        <a:t>n</a:t>
                      </a:r>
                      <a:endParaRPr lang="en-US" dirty="0">
                        <a:latin typeface="Times"/>
                        <a:cs typeface="Times"/>
                      </a:endParaRPr>
                    </a:p>
                  </a:txBody>
                  <a:tcPr/>
                </a:tc>
                <a:tc>
                  <a:txBody>
                    <a:bodyPr/>
                    <a:lstStyle/>
                    <a:p>
                      <a:pPr algn="ctr"/>
                      <a:r>
                        <a:rPr lang="en-US" dirty="0"/>
                        <a:t>P(X=</a:t>
                      </a:r>
                      <a:r>
                        <a:rPr lang="en-US" dirty="0" err="1"/>
                        <a:t>x</a:t>
                      </a:r>
                      <a:r>
                        <a:rPr lang="en-US" baseline="-25000" dirty="0" err="1"/>
                        <a:t>n</a:t>
                      </a:r>
                      <a:r>
                        <a:rPr lang="en-US" dirty="0"/>
                        <a:t>) = </a:t>
                      </a:r>
                      <a:r>
                        <a:rPr lang="en-US" dirty="0" err="1"/>
                        <a:t>p</a:t>
                      </a:r>
                      <a:r>
                        <a:rPr lang="en-US" baseline="-25000" dirty="0" err="1"/>
                        <a:t>n</a:t>
                      </a:r>
                      <a:endParaRPr lang="en-US" dirty="0"/>
                    </a:p>
                  </a:txBody>
                  <a:tcPr/>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r>
              <a:rPr lang="en-US" sz="3600">
                <a:latin typeface="Segoe UI Light" panose="020B0502040204020203" pitchFamily="34" charset="0"/>
                <a:cs typeface="Segoe UI Light" panose="020B0502040204020203" pitchFamily="34" charset="0"/>
              </a:rPr>
              <a:t>Discrete Random Variables: Roll of a Die</a:t>
            </a:r>
            <a:endParaRPr lang="en-US" sz="3600" dirty="0">
              <a:latin typeface="Segoe UI Light" panose="020B0502040204020203" pitchFamily="34" charset="0"/>
              <a:cs typeface="Segoe UI Light" panose="020B0502040204020203" pitchFamily="34" charset="0"/>
            </a:endParaRPr>
          </a:p>
        </p:txBody>
      </p:sp>
      <p:sp>
        <p:nvSpPr>
          <p:cNvPr id="7" name="Content Placeholder 2"/>
          <p:cNvSpPr txBox="1">
            <a:spLocks/>
          </p:cNvSpPr>
          <p:nvPr/>
        </p:nvSpPr>
        <p:spPr>
          <a:xfrm>
            <a:off x="801331" y="4077109"/>
            <a:ext cx="9198075" cy="255693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pPr>
            <a:r>
              <a:rPr lang="en-US" dirty="0">
                <a:latin typeface="Segoe UI Light" panose="020B0502040204020203" pitchFamily="34" charset="0"/>
                <a:cs typeface="Segoe UI Light" panose="020B0502040204020203" pitchFamily="34" charset="0"/>
              </a:rPr>
              <a:t>X: random variable, the value on the die when you roll it.</a:t>
            </a:r>
          </a:p>
          <a:p>
            <a:pPr>
              <a:lnSpc>
                <a:spcPct val="130000"/>
              </a:lnSpc>
            </a:pPr>
            <a:r>
              <a:rPr lang="en-US" dirty="0">
                <a:latin typeface="Segoe UI Light" panose="020B0502040204020203" pitchFamily="34" charset="0"/>
                <a:cs typeface="Segoe UI Light" panose="020B0502040204020203" pitchFamily="34" charset="0"/>
              </a:rPr>
              <a:t>x: an outcome, either x</a:t>
            </a:r>
            <a:r>
              <a:rPr lang="en-US" baseline="-25000" dirty="0">
                <a:latin typeface="Segoe UI Light" panose="020B0502040204020203" pitchFamily="34" charset="0"/>
                <a:cs typeface="Segoe UI Light" panose="020B0502040204020203" pitchFamily="34" charset="0"/>
              </a:rPr>
              <a:t>1</a:t>
            </a:r>
            <a:r>
              <a:rPr lang="en-US" dirty="0">
                <a:latin typeface="Segoe UI Light" panose="020B0502040204020203" pitchFamily="34" charset="0"/>
                <a:cs typeface="Segoe UI Light" panose="020B0502040204020203" pitchFamily="34" charset="0"/>
              </a:rPr>
              <a:t>, x</a:t>
            </a:r>
            <a:r>
              <a:rPr lang="en-US" baseline="-25000" dirty="0">
                <a:latin typeface="Segoe UI Light" panose="020B0502040204020203" pitchFamily="34" charset="0"/>
                <a:cs typeface="Segoe UI Light" panose="020B0502040204020203" pitchFamily="34" charset="0"/>
              </a:rPr>
              <a:t>2</a:t>
            </a:r>
            <a:r>
              <a:rPr lang="en-US" dirty="0">
                <a:latin typeface="Segoe UI Light" panose="020B0502040204020203" pitchFamily="34" charset="0"/>
                <a:cs typeface="Segoe UI Light" panose="020B0502040204020203" pitchFamily="34" charset="0"/>
              </a:rPr>
              <a:t>, x</a:t>
            </a:r>
            <a:r>
              <a:rPr lang="en-US" baseline="-25000" dirty="0">
                <a:latin typeface="Segoe UI Light" panose="020B0502040204020203" pitchFamily="34" charset="0"/>
                <a:cs typeface="Segoe UI Light" panose="020B0502040204020203" pitchFamily="34" charset="0"/>
              </a:rPr>
              <a:t>3</a:t>
            </a:r>
            <a:r>
              <a:rPr lang="en-US" dirty="0">
                <a:latin typeface="Segoe UI Light" panose="020B0502040204020203" pitchFamily="34" charset="0"/>
                <a:cs typeface="Segoe UI Light" panose="020B0502040204020203" pitchFamily="34" charset="0"/>
              </a:rPr>
              <a:t>, x</a:t>
            </a:r>
            <a:r>
              <a:rPr lang="en-US" baseline="-25000" dirty="0">
                <a:latin typeface="Segoe UI Light" panose="020B0502040204020203" pitchFamily="34" charset="0"/>
                <a:cs typeface="Segoe UI Light" panose="020B0502040204020203" pitchFamily="34" charset="0"/>
              </a:rPr>
              <a:t>4</a:t>
            </a:r>
            <a:r>
              <a:rPr lang="en-US" dirty="0">
                <a:latin typeface="Segoe UI Light" panose="020B0502040204020203" pitchFamily="34" charset="0"/>
                <a:cs typeface="Segoe UI Light" panose="020B0502040204020203" pitchFamily="34" charset="0"/>
              </a:rPr>
              <a:t>,</a:t>
            </a:r>
            <a:r>
              <a:rPr lang="is-IS" dirty="0">
                <a:latin typeface="Segoe UI Light" panose="020B0502040204020203" pitchFamily="34" charset="0"/>
                <a:cs typeface="Segoe UI Light" panose="020B0502040204020203" pitchFamily="34" charset="0"/>
              </a:rPr>
              <a:t>…,x</a:t>
            </a:r>
            <a:r>
              <a:rPr lang="is-IS" baseline="-25000" dirty="0">
                <a:latin typeface="Segoe UI Light" panose="020B0502040204020203" pitchFamily="34" charset="0"/>
                <a:cs typeface="Segoe UI Light" panose="020B0502040204020203" pitchFamily="34" charset="0"/>
              </a:rPr>
              <a:t>n</a:t>
            </a:r>
            <a:r>
              <a:rPr lang="en-US" dirty="0">
                <a:latin typeface="Segoe UI Light" panose="020B0502040204020203" pitchFamily="34" charset="0"/>
                <a:cs typeface="Segoe UI Light" panose="020B0502040204020203" pitchFamily="34" charset="0"/>
              </a:rPr>
              <a:t>.</a:t>
            </a:r>
          </a:p>
          <a:p>
            <a:pPr>
              <a:lnSpc>
                <a:spcPct val="130000"/>
              </a:lnSpc>
            </a:pPr>
            <a:r>
              <a:rPr lang="en-US" dirty="0">
                <a:latin typeface="Segoe UI Light" panose="020B0502040204020203" pitchFamily="34" charset="0"/>
                <a:cs typeface="Segoe UI Light" panose="020B0502040204020203" pitchFamily="34" charset="0"/>
              </a:rPr>
              <a:t>P(X=x) the probability that X will have outcome x. The probabilities must sum to 1.  </a:t>
            </a:r>
          </a:p>
        </p:txBody>
      </p:sp>
    </p:spTree>
    <p:extLst>
      <p:ext uri="{BB962C8B-B14F-4D97-AF65-F5344CB8AC3E}">
        <p14:creationId xmlns:p14="http://schemas.microsoft.com/office/powerpoint/2010/main" val="15278029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Plots</a:t>
            </a:r>
          </a:p>
        </p:txBody>
      </p:sp>
      <p:graphicFrame>
        <p:nvGraphicFramePr>
          <p:cNvPr id="4" name="Content Placeholder 3"/>
          <p:cNvGraphicFramePr>
            <a:graphicFrameLocks noGrp="1"/>
          </p:cNvGraphicFramePr>
          <p:nvPr>
            <p:ph idx="1"/>
            <p:extLst/>
          </p:nvPr>
        </p:nvGraphicFramePr>
        <p:xfrm>
          <a:off x="1981200" y="2069823"/>
          <a:ext cx="2448100" cy="3687068"/>
        </p:xfrm>
        <a:graphic>
          <a:graphicData uri="http://schemas.openxmlformats.org/drawingml/2006/table">
            <a:tbl>
              <a:tblPr firstRow="1" bandRow="1">
                <a:tableStyleId>{3C2FFA5D-87B4-456A-9821-1D502468CF0F}</a:tableStyleId>
              </a:tblPr>
              <a:tblGrid>
                <a:gridCol w="1224050">
                  <a:extLst>
                    <a:ext uri="{9D8B030D-6E8A-4147-A177-3AD203B41FA5}">
                      <a16:colId xmlns:a16="http://schemas.microsoft.com/office/drawing/2014/main" val="20000"/>
                    </a:ext>
                  </a:extLst>
                </a:gridCol>
                <a:gridCol w="1224050">
                  <a:extLst>
                    <a:ext uri="{9D8B030D-6E8A-4147-A177-3AD203B41FA5}">
                      <a16:colId xmlns:a16="http://schemas.microsoft.com/office/drawing/2014/main" val="20001"/>
                    </a:ext>
                  </a:extLst>
                </a:gridCol>
              </a:tblGrid>
              <a:tr h="554601">
                <a:tc>
                  <a:txBody>
                    <a:bodyPr/>
                    <a:lstStyle/>
                    <a:p>
                      <a:pPr algn="ctr"/>
                      <a:r>
                        <a:rPr lang="en-US" dirty="0"/>
                        <a:t>Ads</a:t>
                      </a:r>
                      <a:r>
                        <a:rPr lang="en-US" baseline="0" dirty="0"/>
                        <a:t> Budget</a:t>
                      </a:r>
                      <a:endParaRPr lang="en-US" dirty="0"/>
                    </a:p>
                  </a:txBody>
                  <a:tcPr/>
                </a:tc>
                <a:tc>
                  <a:txBody>
                    <a:bodyPr/>
                    <a:lstStyle/>
                    <a:p>
                      <a:pPr algn="ctr"/>
                      <a:r>
                        <a:rPr lang="en-US" dirty="0"/>
                        <a:t>Sales</a:t>
                      </a:r>
                    </a:p>
                  </a:txBody>
                  <a:tcPr/>
                </a:tc>
                <a:extLst>
                  <a:ext uri="{0D108BD9-81ED-4DB2-BD59-A6C34878D82A}">
                    <a16:rowId xmlns:a16="http://schemas.microsoft.com/office/drawing/2014/main" val="10000"/>
                  </a:ext>
                </a:extLst>
              </a:tr>
              <a:tr h="435284">
                <a:tc>
                  <a:txBody>
                    <a:bodyPr/>
                    <a:lstStyle/>
                    <a:p>
                      <a:pPr algn="ctr"/>
                      <a:r>
                        <a:rPr lang="en-US" dirty="0"/>
                        <a:t>40</a:t>
                      </a:r>
                    </a:p>
                  </a:txBody>
                  <a:tcPr/>
                </a:tc>
                <a:tc>
                  <a:txBody>
                    <a:bodyPr/>
                    <a:lstStyle/>
                    <a:p>
                      <a:pPr algn="ctr"/>
                      <a:r>
                        <a:rPr lang="en-US" dirty="0"/>
                        <a:t>43</a:t>
                      </a:r>
                    </a:p>
                  </a:txBody>
                  <a:tcPr/>
                </a:tc>
                <a:extLst>
                  <a:ext uri="{0D108BD9-81ED-4DB2-BD59-A6C34878D82A}">
                    <a16:rowId xmlns:a16="http://schemas.microsoft.com/office/drawing/2014/main" val="10001"/>
                  </a:ext>
                </a:extLst>
              </a:tr>
              <a:tr h="435284">
                <a:tc>
                  <a:txBody>
                    <a:bodyPr/>
                    <a:lstStyle/>
                    <a:p>
                      <a:pPr algn="ctr"/>
                      <a:r>
                        <a:rPr lang="en-US" dirty="0"/>
                        <a:t>15</a:t>
                      </a:r>
                    </a:p>
                  </a:txBody>
                  <a:tcPr/>
                </a:tc>
                <a:tc>
                  <a:txBody>
                    <a:bodyPr/>
                    <a:lstStyle/>
                    <a:p>
                      <a:pPr algn="ctr"/>
                      <a:r>
                        <a:rPr lang="en-US" dirty="0"/>
                        <a:t>18</a:t>
                      </a:r>
                    </a:p>
                  </a:txBody>
                  <a:tcPr/>
                </a:tc>
                <a:extLst>
                  <a:ext uri="{0D108BD9-81ED-4DB2-BD59-A6C34878D82A}">
                    <a16:rowId xmlns:a16="http://schemas.microsoft.com/office/drawing/2014/main" val="10002"/>
                  </a:ext>
                </a:extLst>
              </a:tr>
              <a:tr h="435284">
                <a:tc>
                  <a:txBody>
                    <a:bodyPr/>
                    <a:lstStyle/>
                    <a:p>
                      <a:pPr algn="ctr"/>
                      <a:r>
                        <a:rPr lang="en-US" dirty="0"/>
                        <a:t>27</a:t>
                      </a:r>
                    </a:p>
                  </a:txBody>
                  <a:tcPr/>
                </a:tc>
                <a:tc>
                  <a:txBody>
                    <a:bodyPr/>
                    <a:lstStyle/>
                    <a:p>
                      <a:pPr algn="ctr"/>
                      <a:r>
                        <a:rPr lang="en-US" dirty="0"/>
                        <a:t>24</a:t>
                      </a:r>
                    </a:p>
                  </a:txBody>
                  <a:tcPr/>
                </a:tc>
                <a:extLst>
                  <a:ext uri="{0D108BD9-81ED-4DB2-BD59-A6C34878D82A}">
                    <a16:rowId xmlns:a16="http://schemas.microsoft.com/office/drawing/2014/main" val="10003"/>
                  </a:ext>
                </a:extLst>
              </a:tr>
              <a:tr h="435284">
                <a:tc>
                  <a:txBody>
                    <a:bodyPr/>
                    <a:lstStyle/>
                    <a:p>
                      <a:pPr algn="ctr"/>
                      <a:r>
                        <a:rPr lang="en-US" dirty="0"/>
                        <a:t>35</a:t>
                      </a:r>
                    </a:p>
                  </a:txBody>
                  <a:tcPr/>
                </a:tc>
                <a:tc>
                  <a:txBody>
                    <a:bodyPr/>
                    <a:lstStyle/>
                    <a:p>
                      <a:pPr algn="ctr"/>
                      <a:r>
                        <a:rPr lang="en-US" dirty="0"/>
                        <a:t>38</a:t>
                      </a:r>
                    </a:p>
                  </a:txBody>
                  <a:tcPr/>
                </a:tc>
                <a:extLst>
                  <a:ext uri="{0D108BD9-81ED-4DB2-BD59-A6C34878D82A}">
                    <a16:rowId xmlns:a16="http://schemas.microsoft.com/office/drawing/2014/main" val="10004"/>
                  </a:ext>
                </a:extLst>
              </a:tr>
              <a:tr h="435284">
                <a:tc>
                  <a:txBody>
                    <a:bodyPr/>
                    <a:lstStyle/>
                    <a:p>
                      <a:pPr algn="ctr"/>
                      <a:r>
                        <a:rPr lang="en-US" dirty="0"/>
                        <a:t>10</a:t>
                      </a:r>
                    </a:p>
                  </a:txBody>
                  <a:tcPr/>
                </a:tc>
                <a:tc>
                  <a:txBody>
                    <a:bodyPr/>
                    <a:lstStyle/>
                    <a:p>
                      <a:pPr algn="ctr"/>
                      <a:r>
                        <a:rPr lang="en-US" dirty="0"/>
                        <a:t>8</a:t>
                      </a:r>
                    </a:p>
                  </a:txBody>
                  <a:tcPr/>
                </a:tc>
                <a:extLst>
                  <a:ext uri="{0D108BD9-81ED-4DB2-BD59-A6C34878D82A}">
                    <a16:rowId xmlns:a16="http://schemas.microsoft.com/office/drawing/2014/main" val="10005"/>
                  </a:ext>
                </a:extLst>
              </a:tr>
              <a:tr h="435284">
                <a:tc>
                  <a:txBody>
                    <a:bodyPr/>
                    <a:lstStyle/>
                    <a:p>
                      <a:pPr algn="ctr"/>
                      <a:r>
                        <a:rPr lang="en-US" dirty="0"/>
                        <a:t>17</a:t>
                      </a:r>
                    </a:p>
                  </a:txBody>
                  <a:tcPr/>
                </a:tc>
                <a:tc>
                  <a:txBody>
                    <a:bodyPr/>
                    <a:lstStyle/>
                    <a:p>
                      <a:pPr algn="ctr"/>
                      <a:r>
                        <a:rPr lang="en-US" dirty="0"/>
                        <a:t>14</a:t>
                      </a:r>
                    </a:p>
                  </a:txBody>
                  <a:tcPr/>
                </a:tc>
                <a:extLst>
                  <a:ext uri="{0D108BD9-81ED-4DB2-BD59-A6C34878D82A}">
                    <a16:rowId xmlns:a16="http://schemas.microsoft.com/office/drawing/2014/main" val="10006"/>
                  </a:ext>
                </a:extLst>
              </a:tr>
              <a:tr h="435284">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0007"/>
                  </a:ext>
                </a:extLst>
              </a:tr>
            </a:tbl>
          </a:graphicData>
        </a:graphic>
      </p:graphicFrame>
      <p:pic>
        <p:nvPicPr>
          <p:cNvPr id="5" name="Picture 4" descr="Screen Shot 2016-02-26 at 9.32.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791" y="2069824"/>
            <a:ext cx="4593727" cy="3580131"/>
          </a:xfrm>
          <a:prstGeom prst="rect">
            <a:avLst/>
          </a:prstGeom>
        </p:spPr>
      </p:pic>
      <p:sp>
        <p:nvSpPr>
          <p:cNvPr id="6" name="TextBox 5"/>
          <p:cNvSpPr txBox="1"/>
          <p:nvPr/>
        </p:nvSpPr>
        <p:spPr>
          <a:xfrm>
            <a:off x="6776630" y="5688570"/>
            <a:ext cx="2024913" cy="553998"/>
          </a:xfrm>
          <a:prstGeom prst="rect">
            <a:avLst/>
          </a:prstGeom>
          <a:noFill/>
        </p:spPr>
        <p:txBody>
          <a:bodyPr wrap="none" rtlCol="0">
            <a:spAutoFit/>
          </a:bodyPr>
          <a:lstStyle/>
          <a:p>
            <a:r>
              <a:rPr lang="en-US" sz="3000" dirty="0">
                <a:latin typeface="Times"/>
                <a:cs typeface="Times"/>
              </a:rPr>
              <a:t>Ads Budget</a:t>
            </a:r>
          </a:p>
        </p:txBody>
      </p:sp>
      <p:sp>
        <p:nvSpPr>
          <p:cNvPr id="7" name="TextBox 6"/>
          <p:cNvSpPr txBox="1"/>
          <p:nvPr/>
        </p:nvSpPr>
        <p:spPr>
          <a:xfrm rot="16200000">
            <a:off x="4566416" y="3724155"/>
            <a:ext cx="996750" cy="553998"/>
          </a:xfrm>
          <a:prstGeom prst="rect">
            <a:avLst/>
          </a:prstGeom>
          <a:noFill/>
        </p:spPr>
        <p:txBody>
          <a:bodyPr wrap="none" rtlCol="0">
            <a:spAutoFit/>
          </a:bodyPr>
          <a:lstStyle/>
          <a:p>
            <a:r>
              <a:rPr lang="en-US" sz="3000" dirty="0">
                <a:latin typeface="Times"/>
                <a:cs typeface="Times"/>
              </a:rPr>
              <a:t>Sales</a:t>
            </a:r>
          </a:p>
        </p:txBody>
      </p:sp>
      <p:sp>
        <p:nvSpPr>
          <p:cNvPr id="3" name="TextBox 2"/>
          <p:cNvSpPr txBox="1"/>
          <p:nvPr/>
        </p:nvSpPr>
        <p:spPr>
          <a:xfrm>
            <a:off x="7503281" y="2547764"/>
            <a:ext cx="1306518" cy="553998"/>
          </a:xfrm>
          <a:prstGeom prst="rect">
            <a:avLst/>
          </a:prstGeom>
          <a:noFill/>
        </p:spPr>
        <p:txBody>
          <a:bodyPr wrap="none" rtlCol="0">
            <a:spAutoFit/>
          </a:bodyPr>
          <a:lstStyle/>
          <a:p>
            <a:r>
              <a:rPr lang="en-US" sz="3000" dirty="0">
                <a:latin typeface="Times"/>
                <a:cs typeface="Times"/>
              </a:rPr>
              <a:t>(40,43)</a:t>
            </a:r>
          </a:p>
        </p:txBody>
      </p:sp>
      <p:sp>
        <p:nvSpPr>
          <p:cNvPr id="8" name="Oval 7"/>
          <p:cNvSpPr/>
          <p:nvPr/>
        </p:nvSpPr>
        <p:spPr>
          <a:xfrm>
            <a:off x="8060338" y="3455398"/>
            <a:ext cx="96202" cy="11546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9655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121974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967078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latin typeface="Times"/>
                <a:cs typeface="Times"/>
              </a:rPr>
              <a:t>Sample Median – the middle value of the </a:t>
            </a:r>
            <a:r>
              <a:rPr lang="en-US" i="1" dirty="0">
                <a:latin typeface="Times"/>
                <a:cs typeface="Times"/>
              </a:rPr>
              <a:t>x</a:t>
            </a:r>
            <a:r>
              <a:rPr lang="en-US" i="1" baseline="-25000" dirty="0">
                <a:latin typeface="Times"/>
                <a:cs typeface="Times"/>
              </a:rPr>
              <a:t>i</a:t>
            </a:r>
            <a:r>
              <a:rPr lang="en-US" dirty="0">
                <a:latin typeface="Times"/>
                <a:cs typeface="Times"/>
              </a:rPr>
              <a:t>’s. </a:t>
            </a:r>
          </a:p>
          <a:p>
            <a:endParaRPr lang="en-US" dirty="0">
              <a:solidFill>
                <a:schemeClr val="bg1"/>
              </a:solidFill>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4041"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spTree>
    <p:extLst>
      <p:ext uri="{BB962C8B-B14F-4D97-AF65-F5344CB8AC3E}">
        <p14:creationId xmlns:p14="http://schemas.microsoft.com/office/powerpoint/2010/main" val="300633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solidFill>
                  <a:srgbClr val="FFFFFF"/>
                </a:solidFill>
                <a:latin typeface="Times"/>
                <a:cs typeface="Times"/>
              </a:rPr>
              <a:t>Sample Median – the middle value of the </a:t>
            </a:r>
            <a:r>
              <a:rPr lang="en-US" i="1" dirty="0">
                <a:solidFill>
                  <a:srgbClr val="FFFFFF"/>
                </a:solidFill>
                <a:latin typeface="Times"/>
                <a:cs typeface="Times"/>
              </a:rPr>
              <a:t>x</a:t>
            </a:r>
            <a:r>
              <a:rPr lang="en-US" i="1" baseline="-25000" dirty="0">
                <a:solidFill>
                  <a:srgbClr val="FFFFFF"/>
                </a:solidFill>
                <a:latin typeface="Times"/>
                <a:cs typeface="Times"/>
              </a:rPr>
              <a:t>i</a:t>
            </a:r>
            <a:r>
              <a:rPr lang="en-US" dirty="0">
                <a:solidFill>
                  <a:srgbClr val="FFFFFF"/>
                </a:solidFill>
                <a:latin typeface="Times"/>
                <a:cs typeface="Times"/>
              </a:rPr>
              <a:t>’s. </a:t>
            </a:r>
          </a:p>
          <a:p>
            <a:endParaRPr lang="en-US" dirty="0">
              <a:solidFill>
                <a:srgbClr val="FFFFFF"/>
              </a:solidFill>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5086"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71789" y="3973513"/>
          <a:ext cx="409575" cy="530225"/>
        </p:xfrm>
        <a:graphic>
          <a:graphicData uri="http://schemas.openxmlformats.org/presentationml/2006/ole">
            <mc:AlternateContent xmlns:mc="http://schemas.openxmlformats.org/markup-compatibility/2006">
              <mc:Choice xmlns:v="urn:schemas-microsoft-com:vml" Requires="v">
                <p:oleObj spid="_x0000_s45087" name="Equation" r:id="rId6" imgW="177800" imgH="228600" progId="Equation.DSMT4">
                  <p:embed/>
                </p:oleObj>
              </mc:Choice>
              <mc:Fallback>
                <p:oleObj name="Equation" r:id="rId6" imgW="177800" imgH="228600" progId="Equation.DSMT4">
                  <p:embed/>
                  <p:pic>
                    <p:nvPicPr>
                      <p:cNvPr id="5" name="Object 4"/>
                      <p:cNvPicPr/>
                      <p:nvPr/>
                    </p:nvPicPr>
                    <p:blipFill>
                      <a:blip r:embed="rId7"/>
                      <a:stretch>
                        <a:fillRect/>
                      </a:stretch>
                    </p:blipFill>
                    <p:spPr>
                      <a:xfrm>
                        <a:off x="2871789" y="3973513"/>
                        <a:ext cx="409575" cy="530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824914" y="4389438"/>
          <a:ext cx="409575" cy="530225"/>
        </p:xfrm>
        <a:graphic>
          <a:graphicData uri="http://schemas.openxmlformats.org/presentationml/2006/ole">
            <mc:AlternateContent xmlns:mc="http://schemas.openxmlformats.org/markup-compatibility/2006">
              <mc:Choice xmlns:v="urn:schemas-microsoft-com:vml" Requires="v">
                <p:oleObj spid="_x0000_s45088" name="Equation" r:id="rId8" imgW="177800" imgH="228600" progId="Equation.DSMT4">
                  <p:embed/>
                </p:oleObj>
              </mc:Choice>
              <mc:Fallback>
                <p:oleObj name="Equation" r:id="rId8" imgW="177800" imgH="228600" progId="Equation.DSMT4">
                  <p:embed/>
                  <p:pic>
                    <p:nvPicPr>
                      <p:cNvPr id="6" name="Object 5"/>
                      <p:cNvPicPr/>
                      <p:nvPr/>
                    </p:nvPicPr>
                    <p:blipFill>
                      <a:blip r:embed="rId7"/>
                      <a:stretch>
                        <a:fillRect/>
                      </a:stretch>
                    </p:blipFill>
                    <p:spPr>
                      <a:xfrm>
                        <a:off x="8824914" y="4389438"/>
                        <a:ext cx="409575" cy="5302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890126" y="2649538"/>
          <a:ext cx="409575" cy="530225"/>
        </p:xfrm>
        <a:graphic>
          <a:graphicData uri="http://schemas.openxmlformats.org/presentationml/2006/ole">
            <mc:AlternateContent xmlns:mc="http://schemas.openxmlformats.org/markup-compatibility/2006">
              <mc:Choice xmlns:v="urn:schemas-microsoft-com:vml" Requires="v">
                <p:oleObj spid="_x0000_s45089" name="Equation" r:id="rId9" imgW="177800" imgH="228600" progId="Equation.DSMT4">
                  <p:embed/>
                </p:oleObj>
              </mc:Choice>
              <mc:Fallback>
                <p:oleObj name="Equation" r:id="rId9" imgW="177800" imgH="228600" progId="Equation.DSMT4">
                  <p:embed/>
                  <p:pic>
                    <p:nvPicPr>
                      <p:cNvPr id="7" name="Object 6"/>
                      <p:cNvPicPr/>
                      <p:nvPr/>
                    </p:nvPicPr>
                    <p:blipFill>
                      <a:blip r:embed="rId7"/>
                      <a:stretch>
                        <a:fillRect/>
                      </a:stretch>
                    </p:blipFill>
                    <p:spPr>
                      <a:xfrm>
                        <a:off x="9890126" y="2649538"/>
                        <a:ext cx="409575" cy="530225"/>
                      </a:xfrm>
                      <a:prstGeom prst="rect">
                        <a:avLst/>
                      </a:prstGeom>
                    </p:spPr>
                  </p:pic>
                </p:oleObj>
              </mc:Fallback>
            </mc:AlternateContent>
          </a:graphicData>
        </a:graphic>
      </p:graphicFrame>
    </p:spTree>
    <p:extLst>
      <p:ext uri="{BB962C8B-B14F-4D97-AF65-F5344CB8AC3E}">
        <p14:creationId xmlns:p14="http://schemas.microsoft.com/office/powerpoint/2010/main" val="222589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solidFill>
                  <a:srgbClr val="FFFFFF"/>
                </a:solidFill>
                <a:latin typeface="Times"/>
                <a:cs typeface="Times"/>
              </a:rPr>
              <a:t>Sample Median – the middle value of the </a:t>
            </a:r>
            <a:r>
              <a:rPr lang="en-US" i="1" dirty="0">
                <a:solidFill>
                  <a:srgbClr val="FFFFFF"/>
                </a:solidFill>
                <a:latin typeface="Times"/>
                <a:cs typeface="Times"/>
              </a:rPr>
              <a:t>x</a:t>
            </a:r>
            <a:r>
              <a:rPr lang="en-US" i="1" baseline="-25000" dirty="0">
                <a:solidFill>
                  <a:srgbClr val="FFFFFF"/>
                </a:solidFill>
                <a:latin typeface="Times"/>
                <a:cs typeface="Times"/>
              </a:rPr>
              <a:t>i</a:t>
            </a:r>
            <a:r>
              <a:rPr lang="en-US" dirty="0">
                <a:solidFill>
                  <a:srgbClr val="FFFFFF"/>
                </a:solidFill>
                <a:latin typeface="Times"/>
                <a:cs typeface="Times"/>
              </a:rPr>
              <a:t>’s. </a:t>
            </a:r>
          </a:p>
          <a:p>
            <a:endParaRPr lang="en-US" dirty="0">
              <a:solidFill>
                <a:srgbClr val="FFFFFF"/>
              </a:solidFill>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6110"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71789" y="3973513"/>
          <a:ext cx="409575" cy="530225"/>
        </p:xfrm>
        <a:graphic>
          <a:graphicData uri="http://schemas.openxmlformats.org/presentationml/2006/ole">
            <mc:AlternateContent xmlns:mc="http://schemas.openxmlformats.org/markup-compatibility/2006">
              <mc:Choice xmlns:v="urn:schemas-microsoft-com:vml" Requires="v">
                <p:oleObj spid="_x0000_s46111" name="Equation" r:id="rId6" imgW="177800" imgH="228600" progId="Equation.DSMT4">
                  <p:embed/>
                </p:oleObj>
              </mc:Choice>
              <mc:Fallback>
                <p:oleObj name="Equation" r:id="rId6" imgW="177800" imgH="228600" progId="Equation.DSMT4">
                  <p:embed/>
                  <p:pic>
                    <p:nvPicPr>
                      <p:cNvPr id="5" name="Object 4"/>
                      <p:cNvPicPr/>
                      <p:nvPr/>
                    </p:nvPicPr>
                    <p:blipFill>
                      <a:blip r:embed="rId7"/>
                      <a:stretch>
                        <a:fillRect/>
                      </a:stretch>
                    </p:blipFill>
                    <p:spPr>
                      <a:xfrm>
                        <a:off x="2871789" y="3973513"/>
                        <a:ext cx="409575" cy="530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824914" y="4389438"/>
          <a:ext cx="409575" cy="530225"/>
        </p:xfrm>
        <a:graphic>
          <a:graphicData uri="http://schemas.openxmlformats.org/presentationml/2006/ole">
            <mc:AlternateContent xmlns:mc="http://schemas.openxmlformats.org/markup-compatibility/2006">
              <mc:Choice xmlns:v="urn:schemas-microsoft-com:vml" Requires="v">
                <p:oleObj spid="_x0000_s46112" name="Equation" r:id="rId8" imgW="177800" imgH="228600" progId="Equation.DSMT4">
                  <p:embed/>
                </p:oleObj>
              </mc:Choice>
              <mc:Fallback>
                <p:oleObj name="Equation" r:id="rId8" imgW="177800" imgH="228600" progId="Equation.DSMT4">
                  <p:embed/>
                  <p:pic>
                    <p:nvPicPr>
                      <p:cNvPr id="6" name="Object 5"/>
                      <p:cNvPicPr/>
                      <p:nvPr/>
                    </p:nvPicPr>
                    <p:blipFill>
                      <a:blip r:embed="rId7"/>
                      <a:stretch>
                        <a:fillRect/>
                      </a:stretch>
                    </p:blipFill>
                    <p:spPr>
                      <a:xfrm>
                        <a:off x="8824914" y="4389438"/>
                        <a:ext cx="409575" cy="5302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890126" y="2649538"/>
          <a:ext cx="409575" cy="530225"/>
        </p:xfrm>
        <a:graphic>
          <a:graphicData uri="http://schemas.openxmlformats.org/presentationml/2006/ole">
            <mc:AlternateContent xmlns:mc="http://schemas.openxmlformats.org/markup-compatibility/2006">
              <mc:Choice xmlns:v="urn:schemas-microsoft-com:vml" Requires="v">
                <p:oleObj spid="_x0000_s46113" name="Equation" r:id="rId9" imgW="177800" imgH="228600" progId="Equation.DSMT4">
                  <p:embed/>
                </p:oleObj>
              </mc:Choice>
              <mc:Fallback>
                <p:oleObj name="Equation" r:id="rId9" imgW="177800" imgH="228600" progId="Equation.DSMT4">
                  <p:embed/>
                  <p:pic>
                    <p:nvPicPr>
                      <p:cNvPr id="7" name="Object 6"/>
                      <p:cNvPicPr/>
                      <p:nvPr/>
                    </p:nvPicPr>
                    <p:blipFill>
                      <a:blip r:embed="rId7"/>
                      <a:stretch>
                        <a:fillRect/>
                      </a:stretch>
                    </p:blipFill>
                    <p:spPr>
                      <a:xfrm>
                        <a:off x="9890126" y="2649538"/>
                        <a:ext cx="409575" cy="530225"/>
                      </a:xfrm>
                      <a:prstGeom prst="rect">
                        <a:avLst/>
                      </a:prstGeom>
                    </p:spPr>
                  </p:pic>
                </p:oleObj>
              </mc:Fallback>
            </mc:AlternateContent>
          </a:graphicData>
        </a:graphic>
      </p:graphicFrame>
      <p:sp>
        <p:nvSpPr>
          <p:cNvPr id="8" name="Rectangle 7"/>
          <p:cNvSpPr/>
          <p:nvPr/>
        </p:nvSpPr>
        <p:spPr>
          <a:xfrm>
            <a:off x="1981201" y="6117449"/>
            <a:ext cx="8686799" cy="461665"/>
          </a:xfrm>
          <a:prstGeom prst="rect">
            <a:avLst/>
          </a:prstGeom>
        </p:spPr>
        <p:txBody>
          <a:bodyPr wrap="square">
            <a:spAutoFit/>
          </a:bodyPr>
          <a:lstStyle/>
          <a:p>
            <a:r>
              <a:rPr lang="de-DE" dirty="0"/>
              <a:t> </a:t>
            </a:r>
            <a:r>
              <a:rPr lang="de-DE" sz="2400" dirty="0"/>
              <a:t>-1.75    -0.89    -0.32   0.11   0.72    1.30    2.21    4.57   8.05  </a:t>
            </a:r>
          </a:p>
        </p:txBody>
      </p:sp>
      <p:sp>
        <p:nvSpPr>
          <p:cNvPr id="9" name="Left Brace 8"/>
          <p:cNvSpPr/>
          <p:nvPr/>
        </p:nvSpPr>
        <p:spPr>
          <a:xfrm rot="5400000">
            <a:off x="3867134" y="3615846"/>
            <a:ext cx="500250" cy="42721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rot="5400000">
            <a:off x="5609540" y="1562061"/>
            <a:ext cx="500250" cy="756757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6411063" y="5388109"/>
            <a:ext cx="2122095" cy="584776"/>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3200" dirty="0"/>
              <a:t>.55 </a:t>
            </a:r>
            <a:r>
              <a:rPr lang="en-US" sz="3200" dirty="0" err="1"/>
              <a:t>quantile</a:t>
            </a:r>
            <a:endParaRPr lang="en-US" sz="3200" dirty="0"/>
          </a:p>
        </p:txBody>
      </p:sp>
      <p:cxnSp>
        <p:nvCxnSpPr>
          <p:cNvPr id="13" name="Straight Arrow Connector 12"/>
          <p:cNvCxnSpPr>
            <a:stCxn id="11" idx="1"/>
          </p:cNvCxnSpPr>
          <p:nvPr/>
        </p:nvCxnSpPr>
        <p:spPr>
          <a:xfrm flipH="1">
            <a:off x="5949292" y="5680497"/>
            <a:ext cx="461770" cy="44566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1325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latin typeface="Times"/>
                <a:cs typeface="Times"/>
              </a:rPr>
              <a:t>Sample Median – the middle value of the </a:t>
            </a:r>
            <a:r>
              <a:rPr lang="en-US" i="1" dirty="0">
                <a:latin typeface="Times"/>
                <a:cs typeface="Times"/>
              </a:rPr>
              <a:t>x</a:t>
            </a:r>
            <a:r>
              <a:rPr lang="en-US" i="1" baseline="-25000" dirty="0">
                <a:latin typeface="Times"/>
                <a:cs typeface="Times"/>
              </a:rPr>
              <a:t>i</a:t>
            </a:r>
            <a:r>
              <a:rPr lang="en-US" dirty="0">
                <a:latin typeface="Times"/>
                <a:cs typeface="Times"/>
              </a:rPr>
              <a:t>’s. </a:t>
            </a: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7134"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71789" y="3973513"/>
          <a:ext cx="409575" cy="530225"/>
        </p:xfrm>
        <a:graphic>
          <a:graphicData uri="http://schemas.openxmlformats.org/presentationml/2006/ole">
            <mc:AlternateContent xmlns:mc="http://schemas.openxmlformats.org/markup-compatibility/2006">
              <mc:Choice xmlns:v="urn:schemas-microsoft-com:vml" Requires="v">
                <p:oleObj spid="_x0000_s47135" name="Equation" r:id="rId6" imgW="177800" imgH="228600" progId="Equation.DSMT4">
                  <p:embed/>
                </p:oleObj>
              </mc:Choice>
              <mc:Fallback>
                <p:oleObj name="Equation" r:id="rId6" imgW="177800" imgH="228600" progId="Equation.DSMT4">
                  <p:embed/>
                  <p:pic>
                    <p:nvPicPr>
                      <p:cNvPr id="5" name="Object 4"/>
                      <p:cNvPicPr/>
                      <p:nvPr/>
                    </p:nvPicPr>
                    <p:blipFill>
                      <a:blip r:embed="rId7"/>
                      <a:stretch>
                        <a:fillRect/>
                      </a:stretch>
                    </p:blipFill>
                    <p:spPr>
                      <a:xfrm>
                        <a:off x="2871789" y="3973513"/>
                        <a:ext cx="409575" cy="530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824914" y="4389438"/>
          <a:ext cx="409575" cy="530225"/>
        </p:xfrm>
        <a:graphic>
          <a:graphicData uri="http://schemas.openxmlformats.org/presentationml/2006/ole">
            <mc:AlternateContent xmlns:mc="http://schemas.openxmlformats.org/markup-compatibility/2006">
              <mc:Choice xmlns:v="urn:schemas-microsoft-com:vml" Requires="v">
                <p:oleObj spid="_x0000_s47136" name="Equation" r:id="rId8" imgW="177800" imgH="228600" progId="Equation.DSMT4">
                  <p:embed/>
                </p:oleObj>
              </mc:Choice>
              <mc:Fallback>
                <p:oleObj name="Equation" r:id="rId8" imgW="177800" imgH="228600" progId="Equation.DSMT4">
                  <p:embed/>
                  <p:pic>
                    <p:nvPicPr>
                      <p:cNvPr id="6" name="Object 5"/>
                      <p:cNvPicPr/>
                      <p:nvPr/>
                    </p:nvPicPr>
                    <p:blipFill>
                      <a:blip r:embed="rId7"/>
                      <a:stretch>
                        <a:fillRect/>
                      </a:stretch>
                    </p:blipFill>
                    <p:spPr>
                      <a:xfrm>
                        <a:off x="8824914" y="4389438"/>
                        <a:ext cx="409575" cy="5302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890126" y="2649538"/>
          <a:ext cx="409575" cy="530225"/>
        </p:xfrm>
        <a:graphic>
          <a:graphicData uri="http://schemas.openxmlformats.org/presentationml/2006/ole">
            <mc:AlternateContent xmlns:mc="http://schemas.openxmlformats.org/markup-compatibility/2006">
              <mc:Choice xmlns:v="urn:schemas-microsoft-com:vml" Requires="v">
                <p:oleObj spid="_x0000_s47137" name="Equation" r:id="rId9" imgW="177800" imgH="228600" progId="Equation.DSMT4">
                  <p:embed/>
                </p:oleObj>
              </mc:Choice>
              <mc:Fallback>
                <p:oleObj name="Equation" r:id="rId9" imgW="177800" imgH="228600" progId="Equation.DSMT4">
                  <p:embed/>
                  <p:pic>
                    <p:nvPicPr>
                      <p:cNvPr id="7" name="Object 6"/>
                      <p:cNvPicPr/>
                      <p:nvPr/>
                    </p:nvPicPr>
                    <p:blipFill>
                      <a:blip r:embed="rId7"/>
                      <a:stretch>
                        <a:fillRect/>
                      </a:stretch>
                    </p:blipFill>
                    <p:spPr>
                      <a:xfrm>
                        <a:off x="9890126" y="2649538"/>
                        <a:ext cx="409575" cy="530225"/>
                      </a:xfrm>
                      <a:prstGeom prst="rect">
                        <a:avLst/>
                      </a:prstGeom>
                    </p:spPr>
                  </p:pic>
                </p:oleObj>
              </mc:Fallback>
            </mc:AlternateContent>
          </a:graphicData>
        </a:graphic>
      </p:graphicFrame>
    </p:spTree>
    <p:extLst>
      <p:ext uri="{BB962C8B-B14F-4D97-AF65-F5344CB8AC3E}">
        <p14:creationId xmlns:p14="http://schemas.microsoft.com/office/powerpoint/2010/main" val="302249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Variance</a:t>
            </a:r>
          </a:p>
          <a:p>
            <a:endParaRPr lang="en-US" dirty="0">
              <a:latin typeface="Times"/>
              <a:cs typeface="Times"/>
            </a:endParaRP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3787713" y="2649538"/>
          <a:ext cx="3824336" cy="1295436"/>
        </p:xfrm>
        <a:graphic>
          <a:graphicData uri="http://schemas.openxmlformats.org/presentationml/2006/ole">
            <mc:AlternateContent xmlns:mc="http://schemas.openxmlformats.org/markup-compatibility/2006">
              <mc:Choice xmlns:v="urn:schemas-microsoft-com:vml" Requires="v">
                <p:oleObj spid="_x0000_s48137" name="Equation" r:id="rId4" imgW="1320800" imgH="444500" progId="Equation.DSMT4">
                  <p:embed/>
                </p:oleObj>
              </mc:Choice>
              <mc:Fallback>
                <p:oleObj name="Equation" r:id="rId4" imgW="1320800" imgH="444500" progId="Equation.DSMT4">
                  <p:embed/>
                  <p:pic>
                    <p:nvPicPr>
                      <p:cNvPr id="4" name="Object 3"/>
                      <p:cNvPicPr/>
                      <p:nvPr/>
                    </p:nvPicPr>
                    <p:blipFill>
                      <a:blip r:embed="rId5"/>
                      <a:stretch>
                        <a:fillRect/>
                      </a:stretch>
                    </p:blipFill>
                    <p:spPr>
                      <a:xfrm>
                        <a:off x="3787713" y="2649538"/>
                        <a:ext cx="3824336" cy="1295436"/>
                      </a:xfrm>
                      <a:prstGeom prst="rect">
                        <a:avLst/>
                      </a:prstGeom>
                    </p:spPr>
                  </p:pic>
                </p:oleObj>
              </mc:Fallback>
            </mc:AlternateContent>
          </a:graphicData>
        </a:graphic>
      </p:graphicFrame>
    </p:spTree>
    <p:extLst>
      <p:ext uri="{BB962C8B-B14F-4D97-AF65-F5344CB8AC3E}">
        <p14:creationId xmlns:p14="http://schemas.microsoft.com/office/powerpoint/2010/main" val="17997958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Variance</a:t>
            </a:r>
          </a:p>
          <a:p>
            <a:endParaRPr lang="en-US" dirty="0">
              <a:latin typeface="Times"/>
              <a:cs typeface="Times"/>
            </a:endParaRP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3787713" y="2649538"/>
          <a:ext cx="3824336" cy="1295436"/>
        </p:xfrm>
        <a:graphic>
          <a:graphicData uri="http://schemas.openxmlformats.org/presentationml/2006/ole">
            <mc:AlternateContent xmlns:mc="http://schemas.openxmlformats.org/markup-compatibility/2006">
              <mc:Choice xmlns:v="urn:schemas-microsoft-com:vml" Requires="v">
                <p:oleObj spid="_x0000_s49161" name="Equation" r:id="rId4" imgW="1320800" imgH="444500" progId="Equation.DSMT4">
                  <p:embed/>
                </p:oleObj>
              </mc:Choice>
              <mc:Fallback>
                <p:oleObj name="Equation" r:id="rId4" imgW="1320800" imgH="444500" progId="Equation.DSMT4">
                  <p:embed/>
                  <p:pic>
                    <p:nvPicPr>
                      <p:cNvPr id="4" name="Object 3"/>
                      <p:cNvPicPr/>
                      <p:nvPr/>
                    </p:nvPicPr>
                    <p:blipFill>
                      <a:blip r:embed="rId5"/>
                      <a:stretch>
                        <a:fillRect/>
                      </a:stretch>
                    </p:blipFill>
                    <p:spPr>
                      <a:xfrm>
                        <a:off x="3787713" y="2649538"/>
                        <a:ext cx="3824336" cy="1295436"/>
                      </a:xfrm>
                      <a:prstGeom prst="rect">
                        <a:avLst/>
                      </a:prstGeom>
                    </p:spPr>
                  </p:pic>
                </p:oleObj>
              </mc:Fallback>
            </mc:AlternateContent>
          </a:graphicData>
        </a:graphic>
      </p:graphicFrame>
      <p:sp>
        <p:nvSpPr>
          <p:cNvPr id="5" name="TextBox 4"/>
          <p:cNvSpPr txBox="1"/>
          <p:nvPr/>
        </p:nvSpPr>
        <p:spPr>
          <a:xfrm>
            <a:off x="2736146" y="4772457"/>
            <a:ext cx="2770618" cy="553998"/>
          </a:xfrm>
          <a:prstGeom prst="rect">
            <a:avLst/>
          </a:prstGeom>
          <a:noFill/>
          <a:ln>
            <a:solidFill>
              <a:schemeClr val="accent5"/>
            </a:solidFill>
          </a:ln>
        </p:spPr>
        <p:txBody>
          <a:bodyPr wrap="square" rtlCol="0">
            <a:spAutoFit/>
          </a:bodyPr>
          <a:lstStyle/>
          <a:p>
            <a:r>
              <a:rPr lang="en-US" sz="3000" dirty="0">
                <a:solidFill>
                  <a:schemeClr val="accent5">
                    <a:lumMod val="75000"/>
                  </a:schemeClr>
                </a:solidFill>
              </a:rPr>
              <a:t>Some weirdness</a:t>
            </a:r>
          </a:p>
        </p:txBody>
      </p:sp>
      <p:cxnSp>
        <p:nvCxnSpPr>
          <p:cNvPr id="7" name="Straight Arrow Connector 6"/>
          <p:cNvCxnSpPr/>
          <p:nvPr/>
        </p:nvCxnSpPr>
        <p:spPr>
          <a:xfrm flipV="1">
            <a:off x="4371579" y="3944975"/>
            <a:ext cx="577212" cy="8274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58143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Variance</a:t>
            </a:r>
          </a:p>
          <a:p>
            <a:endParaRPr lang="en-US" dirty="0">
              <a:latin typeface="Times"/>
              <a:cs typeface="Times"/>
            </a:endParaRPr>
          </a:p>
          <a:p>
            <a:endParaRPr lang="en-US" dirty="0">
              <a:latin typeface="Times"/>
              <a:cs typeface="Times"/>
            </a:endParaRPr>
          </a:p>
          <a:p>
            <a:endParaRPr lang="en-US" dirty="0">
              <a:latin typeface="Times"/>
              <a:cs typeface="Times"/>
            </a:endParaRPr>
          </a:p>
          <a:p>
            <a:endParaRPr lang="en-US" dirty="0">
              <a:latin typeface="Times"/>
              <a:cs typeface="Times"/>
            </a:endParaRPr>
          </a:p>
          <a:p>
            <a:r>
              <a:rPr lang="en-US" dirty="0">
                <a:latin typeface="Times"/>
                <a:cs typeface="Times"/>
              </a:rPr>
              <a:t>Sample Standard Deviation</a:t>
            </a:r>
          </a:p>
          <a:p>
            <a:endParaRPr lang="en-US" dirty="0">
              <a:latin typeface="Times"/>
              <a:cs typeface="Times"/>
            </a:endParaRP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3787713" y="2649538"/>
          <a:ext cx="3824336" cy="1295436"/>
        </p:xfrm>
        <a:graphic>
          <a:graphicData uri="http://schemas.openxmlformats.org/presentationml/2006/ole">
            <mc:AlternateContent xmlns:mc="http://schemas.openxmlformats.org/markup-compatibility/2006">
              <mc:Choice xmlns:v="urn:schemas-microsoft-com:vml" Requires="v">
                <p:oleObj spid="_x0000_s50192" name="Equation" r:id="rId4" imgW="1320800" imgH="444500" progId="Equation.DSMT4">
                  <p:embed/>
                </p:oleObj>
              </mc:Choice>
              <mc:Fallback>
                <p:oleObj name="Equation" r:id="rId4" imgW="1320800" imgH="444500" progId="Equation.DSMT4">
                  <p:embed/>
                  <p:pic>
                    <p:nvPicPr>
                      <p:cNvPr id="4" name="Object 3"/>
                      <p:cNvPicPr/>
                      <p:nvPr/>
                    </p:nvPicPr>
                    <p:blipFill>
                      <a:blip r:embed="rId5"/>
                      <a:stretch>
                        <a:fillRect/>
                      </a:stretch>
                    </p:blipFill>
                    <p:spPr>
                      <a:xfrm>
                        <a:off x="3787713" y="2649538"/>
                        <a:ext cx="3824336" cy="1295436"/>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962526" y="5521326"/>
          <a:ext cx="1471613" cy="703263"/>
        </p:xfrm>
        <a:graphic>
          <a:graphicData uri="http://schemas.openxmlformats.org/presentationml/2006/ole">
            <mc:AlternateContent xmlns:mc="http://schemas.openxmlformats.org/markup-compatibility/2006">
              <mc:Choice xmlns:v="urn:schemas-microsoft-com:vml" Requires="v">
                <p:oleObj spid="_x0000_s50193" name="Equation" r:id="rId6" imgW="508000" imgH="241300" progId="Equation.DSMT4">
                  <p:embed/>
                </p:oleObj>
              </mc:Choice>
              <mc:Fallback>
                <p:oleObj name="Equation" r:id="rId6" imgW="508000" imgH="241300" progId="Equation.DSMT4">
                  <p:embed/>
                  <p:pic>
                    <p:nvPicPr>
                      <p:cNvPr id="8" name="Object 7"/>
                      <p:cNvPicPr/>
                      <p:nvPr/>
                    </p:nvPicPr>
                    <p:blipFill>
                      <a:blip r:embed="rId7"/>
                      <a:stretch>
                        <a:fillRect/>
                      </a:stretch>
                    </p:blipFill>
                    <p:spPr>
                      <a:xfrm>
                        <a:off x="4962526" y="5521326"/>
                        <a:ext cx="1471613" cy="703263"/>
                      </a:xfrm>
                      <a:prstGeom prst="rect">
                        <a:avLst/>
                      </a:prstGeom>
                    </p:spPr>
                  </p:pic>
                </p:oleObj>
              </mc:Fallback>
            </mc:AlternateContent>
          </a:graphicData>
        </a:graphic>
      </p:graphicFrame>
    </p:spTree>
    <p:extLst>
      <p:ext uri="{BB962C8B-B14F-4D97-AF65-F5344CB8AC3E}">
        <p14:creationId xmlns:p14="http://schemas.microsoft.com/office/powerpoint/2010/main" val="89799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65906"/>
            <a:ext cx="10972800" cy="4525963"/>
          </a:xfrm>
        </p:spPr>
        <p:txBody>
          <a:bodyPr/>
          <a:lstStyle/>
          <a:p>
            <a:r>
              <a:rPr lang="en-US" dirty="0">
                <a:latin typeface="Segoe UI Light" panose="020B0502040204020203" pitchFamily="34" charset="0"/>
                <a:cs typeface="Segoe UI Light" panose="020B0502040204020203" pitchFamily="34" charset="0"/>
              </a:rPr>
              <a:t>How would you compute the mean?</a:t>
            </a:r>
          </a:p>
          <a:p>
            <a:r>
              <a:rPr lang="en-US" dirty="0">
                <a:latin typeface="Segoe UI Light" panose="020B0502040204020203" pitchFamily="34" charset="0"/>
                <a:cs typeface="Segoe UI Light" panose="020B0502040204020203" pitchFamily="34" charset="0"/>
              </a:rPr>
              <a:t>How would you measure the spread?</a:t>
            </a:r>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Summarizing Distributions</a:t>
            </a:r>
          </a:p>
        </p:txBody>
      </p:sp>
    </p:spTree>
    <p:extLst>
      <p:ext uri="{BB962C8B-B14F-4D97-AF65-F5344CB8AC3E}">
        <p14:creationId xmlns:p14="http://schemas.microsoft.com/office/powerpoint/2010/main" val="11338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25" name="TextBox 24"/>
          <p:cNvSpPr txBox="1"/>
          <p:nvPr/>
        </p:nvSpPr>
        <p:spPr>
          <a:xfrm>
            <a:off x="1831848" y="5546372"/>
            <a:ext cx="8605269" cy="1569660"/>
          </a:xfrm>
          <a:prstGeom prst="rect">
            <a:avLst/>
          </a:prstGeom>
          <a:noFill/>
        </p:spPr>
        <p:txBody>
          <a:bodyPr wrap="square" rtlCol="0">
            <a:spAutoFit/>
          </a:bodyPr>
          <a:lstStyle/>
          <a:p>
            <a:r>
              <a:rPr lang="de-DE" sz="3200" dirty="0"/>
              <a:t> x =[ -1.7584    3.8907    0.3246   -1.7073   11.1227    3.3000    5.2116    7.5774   -1.0543,...., ]</a:t>
            </a:r>
          </a:p>
          <a:p>
            <a:endParaRPr lang="en-US" sz="3200" dirty="0"/>
          </a:p>
        </p:txBody>
      </p:sp>
    </p:spTree>
    <p:extLst>
      <p:ext uri="{BB962C8B-B14F-4D97-AF65-F5344CB8AC3E}">
        <p14:creationId xmlns:p14="http://schemas.microsoft.com/office/powerpoint/2010/main" val="746878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5" name="TextBox 4"/>
          <p:cNvSpPr txBox="1"/>
          <p:nvPr/>
        </p:nvSpPr>
        <p:spPr>
          <a:xfrm>
            <a:off x="1730477" y="5726813"/>
            <a:ext cx="1780455" cy="584776"/>
          </a:xfrm>
          <a:prstGeom prst="rect">
            <a:avLst/>
          </a:prstGeom>
          <a:noFill/>
        </p:spPr>
        <p:txBody>
          <a:bodyPr wrap="none" rtlCol="0">
            <a:spAutoFit/>
          </a:bodyPr>
          <a:lstStyle/>
          <a:p>
            <a:r>
              <a:rPr lang="en-US" sz="3200" dirty="0"/>
              <a:t>min -5.21</a:t>
            </a:r>
          </a:p>
        </p:txBody>
      </p:sp>
      <p:sp>
        <p:nvSpPr>
          <p:cNvPr id="6" name="TextBox 5"/>
          <p:cNvSpPr txBox="1"/>
          <p:nvPr/>
        </p:nvSpPr>
        <p:spPr>
          <a:xfrm>
            <a:off x="8772106" y="5552433"/>
            <a:ext cx="1917111" cy="584776"/>
          </a:xfrm>
          <a:prstGeom prst="rect">
            <a:avLst/>
          </a:prstGeom>
          <a:noFill/>
        </p:spPr>
        <p:txBody>
          <a:bodyPr wrap="none" rtlCol="0">
            <a:spAutoFit/>
          </a:bodyPr>
          <a:lstStyle/>
          <a:p>
            <a:r>
              <a:rPr lang="en-US" sz="3200" dirty="0"/>
              <a:t>max 14.71</a:t>
            </a:r>
          </a:p>
        </p:txBody>
      </p:sp>
      <p:sp>
        <p:nvSpPr>
          <p:cNvPr id="7" name="TextBox 6"/>
          <p:cNvSpPr txBox="1"/>
          <p:nvPr/>
        </p:nvSpPr>
        <p:spPr>
          <a:xfrm>
            <a:off x="3510932" y="6022599"/>
            <a:ext cx="1567389" cy="584776"/>
          </a:xfrm>
          <a:prstGeom prst="rect">
            <a:avLst/>
          </a:prstGeom>
          <a:noFill/>
        </p:spPr>
        <p:txBody>
          <a:bodyPr wrap="none" rtlCol="0">
            <a:spAutoFit/>
          </a:bodyPr>
          <a:lstStyle/>
          <a:p>
            <a:r>
              <a:rPr lang="en-US" sz="3200" dirty="0"/>
              <a:t>Q</a:t>
            </a:r>
            <a:r>
              <a:rPr lang="en-US" sz="3200" baseline="-25000" dirty="0"/>
              <a:t>1</a:t>
            </a:r>
            <a:r>
              <a:rPr lang="en-US" sz="3200" dirty="0"/>
              <a:t>=2.03</a:t>
            </a:r>
          </a:p>
        </p:txBody>
      </p:sp>
      <p:sp>
        <p:nvSpPr>
          <p:cNvPr id="8" name="TextBox 7"/>
          <p:cNvSpPr txBox="1"/>
          <p:nvPr/>
        </p:nvSpPr>
        <p:spPr>
          <a:xfrm>
            <a:off x="5227668" y="6114237"/>
            <a:ext cx="1567389" cy="584776"/>
          </a:xfrm>
          <a:prstGeom prst="rect">
            <a:avLst/>
          </a:prstGeom>
          <a:noFill/>
        </p:spPr>
        <p:txBody>
          <a:bodyPr wrap="none" rtlCol="0">
            <a:spAutoFit/>
          </a:bodyPr>
          <a:lstStyle/>
          <a:p>
            <a:r>
              <a:rPr lang="en-US" sz="3200" dirty="0"/>
              <a:t>Q</a:t>
            </a:r>
            <a:r>
              <a:rPr lang="en-US" sz="3200" baseline="-25000" dirty="0"/>
              <a:t>2</a:t>
            </a:r>
            <a:r>
              <a:rPr lang="en-US" sz="3200" dirty="0"/>
              <a:t>=4.02</a:t>
            </a:r>
          </a:p>
        </p:txBody>
      </p:sp>
      <p:sp>
        <p:nvSpPr>
          <p:cNvPr id="9" name="TextBox 8"/>
          <p:cNvSpPr txBox="1"/>
          <p:nvPr/>
        </p:nvSpPr>
        <p:spPr>
          <a:xfrm>
            <a:off x="7006697" y="5846005"/>
            <a:ext cx="1567389" cy="584776"/>
          </a:xfrm>
          <a:prstGeom prst="rect">
            <a:avLst/>
          </a:prstGeom>
          <a:noFill/>
        </p:spPr>
        <p:txBody>
          <a:bodyPr wrap="none" rtlCol="0">
            <a:spAutoFit/>
          </a:bodyPr>
          <a:lstStyle/>
          <a:p>
            <a:r>
              <a:rPr lang="en-US" sz="3200" dirty="0"/>
              <a:t>Q</a:t>
            </a:r>
            <a:r>
              <a:rPr lang="en-US" sz="3200" baseline="-25000" dirty="0"/>
              <a:t>3</a:t>
            </a:r>
            <a:r>
              <a:rPr lang="en-US" sz="3200" dirty="0"/>
              <a:t>=6.01</a:t>
            </a:r>
          </a:p>
        </p:txBody>
      </p:sp>
      <p:cxnSp>
        <p:nvCxnSpPr>
          <p:cNvPr id="11" name="Straight Arrow Connector 10"/>
          <p:cNvCxnSpPr/>
          <p:nvPr/>
        </p:nvCxnSpPr>
        <p:spPr>
          <a:xfrm flipV="1">
            <a:off x="2813107" y="5022625"/>
            <a:ext cx="697824" cy="7041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529844" y="5022625"/>
            <a:ext cx="1150083" cy="992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0"/>
          </p:cNvCxnSpPr>
          <p:nvPr/>
        </p:nvCxnSpPr>
        <p:spPr>
          <a:xfrm flipV="1">
            <a:off x="6011362" y="5022625"/>
            <a:ext cx="149574" cy="109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0"/>
          </p:cNvCxnSpPr>
          <p:nvPr/>
        </p:nvCxnSpPr>
        <p:spPr>
          <a:xfrm flipH="1" flipV="1">
            <a:off x="7006697" y="5022625"/>
            <a:ext cx="783695" cy="823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9095738" y="5022626"/>
            <a:ext cx="558790" cy="502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7168537" y="577313"/>
            <a:ext cx="2272417" cy="1754327"/>
          </a:xfrm>
          <a:prstGeom prst="rect">
            <a:avLst/>
          </a:prstGeom>
          <a:noFill/>
        </p:spPr>
        <p:txBody>
          <a:bodyPr wrap="square" rtlCol="0">
            <a:spAutoFit/>
          </a:bodyPr>
          <a:lstStyle/>
          <a:p>
            <a:r>
              <a:rPr lang="en-US" sz="3600" dirty="0"/>
              <a:t>Five Number Summary</a:t>
            </a:r>
          </a:p>
        </p:txBody>
      </p:sp>
    </p:spTree>
    <p:extLst>
      <p:ext uri="{BB962C8B-B14F-4D97-AF65-F5344CB8AC3E}">
        <p14:creationId xmlns:p14="http://schemas.microsoft.com/office/powerpoint/2010/main" val="19895796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5" name="TextBox 4"/>
          <p:cNvSpPr txBox="1"/>
          <p:nvPr/>
        </p:nvSpPr>
        <p:spPr>
          <a:xfrm>
            <a:off x="1730477" y="5726813"/>
            <a:ext cx="1780455" cy="584776"/>
          </a:xfrm>
          <a:prstGeom prst="rect">
            <a:avLst/>
          </a:prstGeom>
          <a:noFill/>
        </p:spPr>
        <p:txBody>
          <a:bodyPr wrap="none" rtlCol="0">
            <a:spAutoFit/>
          </a:bodyPr>
          <a:lstStyle/>
          <a:p>
            <a:r>
              <a:rPr lang="en-US" sz="3200" dirty="0"/>
              <a:t>min -5.21</a:t>
            </a:r>
          </a:p>
        </p:txBody>
      </p:sp>
      <p:sp>
        <p:nvSpPr>
          <p:cNvPr id="6" name="TextBox 5"/>
          <p:cNvSpPr txBox="1"/>
          <p:nvPr/>
        </p:nvSpPr>
        <p:spPr>
          <a:xfrm>
            <a:off x="8772106" y="5552433"/>
            <a:ext cx="1917111" cy="584776"/>
          </a:xfrm>
          <a:prstGeom prst="rect">
            <a:avLst/>
          </a:prstGeom>
          <a:noFill/>
        </p:spPr>
        <p:txBody>
          <a:bodyPr wrap="none" rtlCol="0">
            <a:spAutoFit/>
          </a:bodyPr>
          <a:lstStyle/>
          <a:p>
            <a:r>
              <a:rPr lang="en-US" sz="3200" dirty="0"/>
              <a:t>max 14.71</a:t>
            </a:r>
          </a:p>
        </p:txBody>
      </p:sp>
      <p:cxnSp>
        <p:nvCxnSpPr>
          <p:cNvPr id="11" name="Straight Arrow Connector 10"/>
          <p:cNvCxnSpPr/>
          <p:nvPr/>
        </p:nvCxnSpPr>
        <p:spPr>
          <a:xfrm flipV="1">
            <a:off x="2813107" y="5022625"/>
            <a:ext cx="697824" cy="7041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9095738" y="5022626"/>
            <a:ext cx="558790" cy="502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168537" y="577313"/>
            <a:ext cx="2272417" cy="646331"/>
          </a:xfrm>
          <a:prstGeom prst="rect">
            <a:avLst/>
          </a:prstGeom>
          <a:noFill/>
        </p:spPr>
        <p:txBody>
          <a:bodyPr wrap="square" rtlCol="0">
            <a:spAutoFit/>
          </a:bodyPr>
          <a:lstStyle/>
          <a:p>
            <a:r>
              <a:rPr lang="en-US" sz="3600" dirty="0"/>
              <a:t>Range</a:t>
            </a:r>
          </a:p>
        </p:txBody>
      </p:sp>
    </p:spTree>
    <p:extLst>
      <p:ext uri="{BB962C8B-B14F-4D97-AF65-F5344CB8AC3E}">
        <p14:creationId xmlns:p14="http://schemas.microsoft.com/office/powerpoint/2010/main" val="22632020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7" name="TextBox 6"/>
          <p:cNvSpPr txBox="1"/>
          <p:nvPr/>
        </p:nvSpPr>
        <p:spPr>
          <a:xfrm>
            <a:off x="3510932" y="6022599"/>
            <a:ext cx="1567389" cy="584776"/>
          </a:xfrm>
          <a:prstGeom prst="rect">
            <a:avLst/>
          </a:prstGeom>
          <a:noFill/>
        </p:spPr>
        <p:txBody>
          <a:bodyPr wrap="none" rtlCol="0">
            <a:spAutoFit/>
          </a:bodyPr>
          <a:lstStyle/>
          <a:p>
            <a:r>
              <a:rPr lang="en-US" sz="3200" dirty="0"/>
              <a:t>Q</a:t>
            </a:r>
            <a:r>
              <a:rPr lang="en-US" sz="3200" baseline="-25000" dirty="0"/>
              <a:t>1</a:t>
            </a:r>
            <a:r>
              <a:rPr lang="en-US" sz="3200" dirty="0"/>
              <a:t>=2.03</a:t>
            </a:r>
          </a:p>
        </p:txBody>
      </p:sp>
      <p:sp>
        <p:nvSpPr>
          <p:cNvPr id="9" name="TextBox 8"/>
          <p:cNvSpPr txBox="1"/>
          <p:nvPr/>
        </p:nvSpPr>
        <p:spPr>
          <a:xfrm>
            <a:off x="7006697" y="5846005"/>
            <a:ext cx="1567389" cy="584776"/>
          </a:xfrm>
          <a:prstGeom prst="rect">
            <a:avLst/>
          </a:prstGeom>
          <a:noFill/>
        </p:spPr>
        <p:txBody>
          <a:bodyPr wrap="none" rtlCol="0">
            <a:spAutoFit/>
          </a:bodyPr>
          <a:lstStyle/>
          <a:p>
            <a:r>
              <a:rPr lang="en-US" sz="3200" dirty="0"/>
              <a:t>Q</a:t>
            </a:r>
            <a:r>
              <a:rPr lang="en-US" sz="3200" baseline="-25000" dirty="0"/>
              <a:t>3</a:t>
            </a:r>
            <a:r>
              <a:rPr lang="en-US" sz="3200" dirty="0"/>
              <a:t>=6.01</a:t>
            </a:r>
          </a:p>
        </p:txBody>
      </p:sp>
      <p:cxnSp>
        <p:nvCxnSpPr>
          <p:cNvPr id="12" name="Straight Arrow Connector 11"/>
          <p:cNvCxnSpPr/>
          <p:nvPr/>
        </p:nvCxnSpPr>
        <p:spPr>
          <a:xfrm flipV="1">
            <a:off x="4529844" y="5022625"/>
            <a:ext cx="1150083" cy="992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0"/>
          </p:cNvCxnSpPr>
          <p:nvPr/>
        </p:nvCxnSpPr>
        <p:spPr>
          <a:xfrm flipH="1" flipV="1">
            <a:off x="7006697" y="5022625"/>
            <a:ext cx="783695" cy="823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475973" y="577313"/>
            <a:ext cx="2628836" cy="1200329"/>
          </a:xfrm>
          <a:prstGeom prst="rect">
            <a:avLst/>
          </a:prstGeom>
          <a:noFill/>
        </p:spPr>
        <p:txBody>
          <a:bodyPr wrap="square" rtlCol="0">
            <a:spAutoFit/>
          </a:bodyPr>
          <a:lstStyle/>
          <a:p>
            <a:r>
              <a:rPr lang="en-US" sz="3600" dirty="0"/>
              <a:t>Interquartile Range</a:t>
            </a:r>
          </a:p>
        </p:txBody>
      </p:sp>
    </p:spTree>
    <p:extLst>
      <p:ext uri="{BB962C8B-B14F-4D97-AF65-F5344CB8AC3E}">
        <p14:creationId xmlns:p14="http://schemas.microsoft.com/office/powerpoint/2010/main" val="31362775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5" name="Content Placeholder 4"/>
          <p:cNvSpPr>
            <a:spLocks noGrp="1"/>
          </p:cNvSpPr>
          <p:nvPr>
            <p:ph idx="1"/>
          </p:nvPr>
        </p:nvSpPr>
        <p:spPr>
          <a:xfrm>
            <a:off x="1981200" y="1600200"/>
            <a:ext cx="8229600" cy="5257800"/>
          </a:xfrm>
        </p:spPr>
        <p:txBody>
          <a:bodyPr>
            <a:normAutofit fontScale="92500" lnSpcReduction="10000"/>
          </a:bodyPr>
          <a:lstStyle/>
          <a:p>
            <a:r>
              <a:rPr lang="en-US" dirty="0"/>
              <a:t>5 Number Summary</a:t>
            </a:r>
          </a:p>
          <a:p>
            <a:endParaRPr lang="en-US" dirty="0"/>
          </a:p>
          <a:p>
            <a:endParaRPr lang="en-US" dirty="0"/>
          </a:p>
          <a:p>
            <a:endParaRPr lang="en-US" dirty="0"/>
          </a:p>
          <a:p>
            <a:endParaRPr lang="en-US" dirty="0"/>
          </a:p>
          <a:p>
            <a:pPr marL="0" indent="0">
              <a:buNone/>
            </a:pPr>
            <a:endParaRPr lang="en-US" dirty="0"/>
          </a:p>
          <a:p>
            <a:r>
              <a:rPr lang="en-US" dirty="0"/>
              <a:t> </a:t>
            </a:r>
          </a:p>
          <a:p>
            <a:endParaRPr lang="en-US" dirty="0"/>
          </a:p>
          <a:p>
            <a:r>
              <a:rPr lang="en-US" dirty="0"/>
              <a:t> </a:t>
            </a:r>
          </a:p>
        </p:txBody>
      </p:sp>
      <p:graphicFrame>
        <p:nvGraphicFramePr>
          <p:cNvPr id="6" name="Object 5"/>
          <p:cNvGraphicFramePr>
            <a:graphicFrameLocks noChangeAspect="1"/>
          </p:cNvGraphicFramePr>
          <p:nvPr>
            <p:extLst/>
          </p:nvPr>
        </p:nvGraphicFramePr>
        <p:xfrm>
          <a:off x="4078289" y="2401888"/>
          <a:ext cx="3038475" cy="558800"/>
        </p:xfrm>
        <a:graphic>
          <a:graphicData uri="http://schemas.openxmlformats.org/presentationml/2006/ole">
            <mc:AlternateContent xmlns:mc="http://schemas.openxmlformats.org/markup-compatibility/2006">
              <mc:Choice xmlns:v="urn:schemas-microsoft-com:vml" Requires="v">
                <p:oleObj spid="_x0000_s51244" name="Equation" r:id="rId3" imgW="1320800" imgH="241300" progId="Equation.DSMT4">
                  <p:embed/>
                </p:oleObj>
              </mc:Choice>
              <mc:Fallback>
                <p:oleObj name="Equation" r:id="rId3" imgW="1320800" imgH="241300" progId="Equation.DSMT4">
                  <p:embed/>
                  <p:pic>
                    <p:nvPicPr>
                      <p:cNvPr id="6" name="Object 5"/>
                      <p:cNvPicPr/>
                      <p:nvPr/>
                    </p:nvPicPr>
                    <p:blipFill>
                      <a:blip r:embed="rId4"/>
                      <a:stretch>
                        <a:fillRect/>
                      </a:stretch>
                    </p:blipFill>
                    <p:spPr>
                      <a:xfrm>
                        <a:off x="4078289" y="2401888"/>
                        <a:ext cx="3038475" cy="5588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3464720" y="3409452"/>
          <a:ext cx="1227137" cy="469900"/>
        </p:xfrm>
        <a:graphic>
          <a:graphicData uri="http://schemas.openxmlformats.org/presentationml/2006/ole">
            <mc:AlternateContent xmlns:mc="http://schemas.openxmlformats.org/markup-compatibility/2006">
              <mc:Choice xmlns:v="urn:schemas-microsoft-com:vml" Requires="v">
                <p:oleObj spid="_x0000_s51245" name="Equation" r:id="rId5" imgW="533400" imgH="203200" progId="Equation.DSMT4">
                  <p:embed/>
                </p:oleObj>
              </mc:Choice>
              <mc:Fallback>
                <p:oleObj name="Equation" r:id="rId5" imgW="533400" imgH="203200" progId="Equation.DSMT4">
                  <p:embed/>
                  <p:pic>
                    <p:nvPicPr>
                      <p:cNvPr id="7" name="Object 6"/>
                      <p:cNvPicPr/>
                      <p:nvPr/>
                    </p:nvPicPr>
                    <p:blipFill>
                      <a:blip r:embed="rId6"/>
                      <a:stretch>
                        <a:fillRect/>
                      </a:stretch>
                    </p:blipFill>
                    <p:spPr>
                      <a:xfrm>
                        <a:off x="3464720" y="3409452"/>
                        <a:ext cx="1227137" cy="4699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2338754" y="4828807"/>
          <a:ext cx="3253394" cy="562831"/>
        </p:xfrm>
        <a:graphic>
          <a:graphicData uri="http://schemas.openxmlformats.org/presentationml/2006/ole">
            <mc:AlternateContent xmlns:mc="http://schemas.openxmlformats.org/markup-compatibility/2006">
              <mc:Choice xmlns:v="urn:schemas-microsoft-com:vml" Requires="v">
                <p:oleObj spid="_x0000_s51246" name="Equation" r:id="rId7" imgW="1181100" imgH="203200" progId="Equation.DSMT4">
                  <p:embed/>
                </p:oleObj>
              </mc:Choice>
              <mc:Fallback>
                <p:oleObj name="Equation" r:id="rId7" imgW="1181100" imgH="203200" progId="Equation.DSMT4">
                  <p:embed/>
                  <p:pic>
                    <p:nvPicPr>
                      <p:cNvPr id="8" name="Object 7"/>
                      <p:cNvPicPr/>
                      <p:nvPr/>
                    </p:nvPicPr>
                    <p:blipFill>
                      <a:blip r:embed="rId8"/>
                      <a:stretch>
                        <a:fillRect/>
                      </a:stretch>
                    </p:blipFill>
                    <p:spPr>
                      <a:xfrm>
                        <a:off x="2338754" y="4828807"/>
                        <a:ext cx="3253394" cy="562831"/>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2287213" y="5898782"/>
          <a:ext cx="5458200" cy="537138"/>
        </p:xfrm>
        <a:graphic>
          <a:graphicData uri="http://schemas.openxmlformats.org/presentationml/2006/ole">
            <mc:AlternateContent xmlns:mc="http://schemas.openxmlformats.org/markup-compatibility/2006">
              <mc:Choice xmlns:v="urn:schemas-microsoft-com:vml" Requires="v">
                <p:oleObj spid="_x0000_s51247" name="Equation" r:id="rId9" imgW="2082800" imgH="203200" progId="Equation.DSMT4">
                  <p:embed/>
                </p:oleObj>
              </mc:Choice>
              <mc:Fallback>
                <p:oleObj name="Equation" r:id="rId9" imgW="2082800" imgH="203200" progId="Equation.DSMT4">
                  <p:embed/>
                  <p:pic>
                    <p:nvPicPr>
                      <p:cNvPr id="9" name="Object 8"/>
                      <p:cNvPicPr/>
                      <p:nvPr/>
                    </p:nvPicPr>
                    <p:blipFill>
                      <a:blip r:embed="rId10"/>
                      <a:stretch>
                        <a:fillRect/>
                      </a:stretch>
                    </p:blipFill>
                    <p:spPr>
                      <a:xfrm>
                        <a:off x="2287213" y="5898782"/>
                        <a:ext cx="5458200" cy="537138"/>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5323681" y="3409452"/>
          <a:ext cx="1169988" cy="469900"/>
        </p:xfrm>
        <a:graphic>
          <a:graphicData uri="http://schemas.openxmlformats.org/presentationml/2006/ole">
            <mc:AlternateContent xmlns:mc="http://schemas.openxmlformats.org/markup-compatibility/2006">
              <mc:Choice xmlns:v="urn:schemas-microsoft-com:vml" Requires="v">
                <p:oleObj spid="_x0000_s51248" name="Equation" r:id="rId11" imgW="508000" imgH="203200" progId="Equation.DSMT4">
                  <p:embed/>
                </p:oleObj>
              </mc:Choice>
              <mc:Fallback>
                <p:oleObj name="Equation" r:id="rId11" imgW="508000" imgH="203200" progId="Equation.DSMT4">
                  <p:embed/>
                  <p:pic>
                    <p:nvPicPr>
                      <p:cNvPr id="10" name="Object 9"/>
                      <p:cNvPicPr/>
                      <p:nvPr/>
                    </p:nvPicPr>
                    <p:blipFill>
                      <a:blip r:embed="rId12"/>
                      <a:stretch>
                        <a:fillRect/>
                      </a:stretch>
                    </p:blipFill>
                    <p:spPr>
                      <a:xfrm>
                        <a:off x="5323681" y="3409452"/>
                        <a:ext cx="1169988" cy="469900"/>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7116763" y="3409452"/>
          <a:ext cx="1257300" cy="469900"/>
        </p:xfrm>
        <a:graphic>
          <a:graphicData uri="http://schemas.openxmlformats.org/presentationml/2006/ole">
            <mc:AlternateContent xmlns:mc="http://schemas.openxmlformats.org/markup-compatibility/2006">
              <mc:Choice xmlns:v="urn:schemas-microsoft-com:vml" Requires="v">
                <p:oleObj spid="_x0000_s51249" name="Equation" r:id="rId13" imgW="546100" imgH="203200" progId="Equation.DSMT4">
                  <p:embed/>
                </p:oleObj>
              </mc:Choice>
              <mc:Fallback>
                <p:oleObj name="Equation" r:id="rId13" imgW="546100" imgH="203200" progId="Equation.DSMT4">
                  <p:embed/>
                  <p:pic>
                    <p:nvPicPr>
                      <p:cNvPr id="11" name="Object 10"/>
                      <p:cNvPicPr/>
                      <p:nvPr/>
                    </p:nvPicPr>
                    <p:blipFill>
                      <a:blip r:embed="rId14"/>
                      <a:stretch>
                        <a:fillRect/>
                      </a:stretch>
                    </p:blipFill>
                    <p:spPr>
                      <a:xfrm>
                        <a:off x="7116763" y="3409452"/>
                        <a:ext cx="1257300" cy="469900"/>
                      </a:xfrm>
                      <a:prstGeom prst="rect">
                        <a:avLst/>
                      </a:prstGeom>
                    </p:spPr>
                  </p:pic>
                </p:oleObj>
              </mc:Fallback>
            </mc:AlternateContent>
          </a:graphicData>
        </a:graphic>
      </p:graphicFrame>
    </p:spTree>
    <p:extLst>
      <p:ext uri="{BB962C8B-B14F-4D97-AF65-F5344CB8AC3E}">
        <p14:creationId xmlns:p14="http://schemas.microsoft.com/office/powerpoint/2010/main" val="649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367" y="1758619"/>
            <a:ext cx="5086562" cy="4175689"/>
          </a:xfrm>
          <a:prstGeom prst="rect">
            <a:avLst/>
          </a:prstGeom>
        </p:spPr>
      </p:pic>
      <p:pic>
        <p:nvPicPr>
          <p:cNvPr id="3" name="Picture 2" descr="Screen Shot 2016-02-26 at 9.38.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336" y="1674427"/>
            <a:ext cx="3365500" cy="4356100"/>
          </a:xfrm>
          <a:prstGeom prst="rect">
            <a:avLst/>
          </a:prstGeom>
        </p:spPr>
      </p:pic>
      <p:sp>
        <p:nvSpPr>
          <p:cNvPr id="5" name="Title 1"/>
          <p:cNvSpPr>
            <a:spLocks noGrp="1"/>
          </p:cNvSpPr>
          <p:nvPr>
            <p:ph type="title"/>
          </p:nvPr>
        </p:nvSpPr>
        <p:spPr>
          <a:xfrm>
            <a:off x="1981200" y="274638"/>
            <a:ext cx="8229600" cy="1143000"/>
          </a:xfrm>
        </p:spPr>
        <p:txBody>
          <a:bodyPr/>
          <a:lstStyle/>
          <a:p>
            <a:r>
              <a:rPr lang="en-US" dirty="0"/>
              <a:t>Box Plot</a:t>
            </a:r>
          </a:p>
        </p:txBody>
      </p:sp>
    </p:spTree>
    <p:extLst>
      <p:ext uri="{BB962C8B-B14F-4D97-AF65-F5344CB8AC3E}">
        <p14:creationId xmlns:p14="http://schemas.microsoft.com/office/powerpoint/2010/main" val="33438479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spTree>
    <p:extLst>
      <p:ext uri="{BB962C8B-B14F-4D97-AF65-F5344CB8AC3E}">
        <p14:creationId xmlns:p14="http://schemas.microsoft.com/office/powerpoint/2010/main" val="7234244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cxnSp>
        <p:nvCxnSpPr>
          <p:cNvPr id="8" name="Straight Arrow Connector 7"/>
          <p:cNvCxnSpPr/>
          <p:nvPr/>
        </p:nvCxnSpPr>
        <p:spPr>
          <a:xfrm flipH="1" flipV="1">
            <a:off x="4703835" y="4776187"/>
            <a:ext cx="1712396" cy="443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64987" y="4907794"/>
            <a:ext cx="2931545" cy="584776"/>
          </a:xfrm>
          <a:prstGeom prst="rect">
            <a:avLst/>
          </a:prstGeom>
          <a:noFill/>
        </p:spPr>
        <p:txBody>
          <a:bodyPr wrap="none" rtlCol="0">
            <a:spAutoFit/>
          </a:bodyPr>
          <a:lstStyle/>
          <a:p>
            <a:r>
              <a:rPr lang="en-US" sz="3200" dirty="0"/>
              <a:t>First quartile, Q</a:t>
            </a:r>
            <a:r>
              <a:rPr lang="en-US" sz="3200" baseline="-25000" dirty="0"/>
              <a:t>1</a:t>
            </a:r>
            <a:endParaRPr lang="en-US" sz="3200" dirty="0"/>
          </a:p>
        </p:txBody>
      </p:sp>
      <p:sp>
        <p:nvSpPr>
          <p:cNvPr id="11" name="TextBox 10"/>
          <p:cNvSpPr txBox="1"/>
          <p:nvPr/>
        </p:nvSpPr>
        <p:spPr>
          <a:xfrm>
            <a:off x="6564987" y="3424473"/>
            <a:ext cx="3090643" cy="584776"/>
          </a:xfrm>
          <a:prstGeom prst="rect">
            <a:avLst/>
          </a:prstGeom>
          <a:noFill/>
        </p:spPr>
        <p:txBody>
          <a:bodyPr wrap="none" rtlCol="0">
            <a:spAutoFit/>
          </a:bodyPr>
          <a:lstStyle/>
          <a:p>
            <a:r>
              <a:rPr lang="en-US" sz="3200" dirty="0"/>
              <a:t>Third quartile, Q</a:t>
            </a:r>
            <a:r>
              <a:rPr lang="en-US" sz="3200" baseline="-25000" dirty="0"/>
              <a:t>3</a:t>
            </a:r>
            <a:endParaRPr lang="en-US" sz="3200" dirty="0"/>
          </a:p>
        </p:txBody>
      </p:sp>
      <p:cxnSp>
        <p:nvCxnSpPr>
          <p:cNvPr id="12" name="Straight Arrow Connector 11"/>
          <p:cNvCxnSpPr>
            <a:stCxn id="11" idx="1"/>
          </p:cNvCxnSpPr>
          <p:nvPr/>
        </p:nvCxnSpPr>
        <p:spPr>
          <a:xfrm flipH="1">
            <a:off x="4852590" y="3716861"/>
            <a:ext cx="1712396" cy="3293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15807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cxnSp>
        <p:nvCxnSpPr>
          <p:cNvPr id="8" name="Straight Arrow Connector 7"/>
          <p:cNvCxnSpPr/>
          <p:nvPr/>
        </p:nvCxnSpPr>
        <p:spPr>
          <a:xfrm flipH="1" flipV="1">
            <a:off x="4703835" y="4776187"/>
            <a:ext cx="1712396" cy="443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64987" y="4907794"/>
            <a:ext cx="2931545" cy="584776"/>
          </a:xfrm>
          <a:prstGeom prst="rect">
            <a:avLst/>
          </a:prstGeom>
          <a:noFill/>
        </p:spPr>
        <p:txBody>
          <a:bodyPr wrap="none" rtlCol="0">
            <a:spAutoFit/>
          </a:bodyPr>
          <a:lstStyle/>
          <a:p>
            <a:r>
              <a:rPr lang="en-US" sz="3200" dirty="0"/>
              <a:t>First quartile, Q</a:t>
            </a:r>
            <a:r>
              <a:rPr lang="en-US" sz="3200" baseline="-25000" dirty="0"/>
              <a:t>1</a:t>
            </a:r>
            <a:endParaRPr lang="en-US" sz="3200" dirty="0"/>
          </a:p>
        </p:txBody>
      </p:sp>
      <p:sp>
        <p:nvSpPr>
          <p:cNvPr id="11" name="TextBox 10"/>
          <p:cNvSpPr txBox="1"/>
          <p:nvPr/>
        </p:nvSpPr>
        <p:spPr>
          <a:xfrm>
            <a:off x="6564987" y="3424473"/>
            <a:ext cx="3090643" cy="584776"/>
          </a:xfrm>
          <a:prstGeom prst="rect">
            <a:avLst/>
          </a:prstGeom>
          <a:noFill/>
        </p:spPr>
        <p:txBody>
          <a:bodyPr wrap="none" rtlCol="0">
            <a:spAutoFit/>
          </a:bodyPr>
          <a:lstStyle/>
          <a:p>
            <a:r>
              <a:rPr lang="en-US" sz="3200" dirty="0"/>
              <a:t>Third quartile, Q</a:t>
            </a:r>
            <a:r>
              <a:rPr lang="en-US" sz="3200" baseline="-25000" dirty="0"/>
              <a:t>3</a:t>
            </a:r>
            <a:endParaRPr lang="en-US" sz="3200" dirty="0"/>
          </a:p>
        </p:txBody>
      </p:sp>
      <p:cxnSp>
        <p:nvCxnSpPr>
          <p:cNvPr id="12" name="Straight Arrow Connector 11"/>
          <p:cNvCxnSpPr>
            <a:stCxn id="11" idx="1"/>
          </p:cNvCxnSpPr>
          <p:nvPr/>
        </p:nvCxnSpPr>
        <p:spPr>
          <a:xfrm flipH="1">
            <a:off x="4852590" y="3716861"/>
            <a:ext cx="1712396" cy="3293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703835" y="2405473"/>
            <a:ext cx="2009906" cy="657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13742" y="1985987"/>
            <a:ext cx="2852263" cy="1077218"/>
          </a:xfrm>
          <a:prstGeom prst="rect">
            <a:avLst/>
          </a:prstGeom>
          <a:noFill/>
        </p:spPr>
        <p:txBody>
          <a:bodyPr wrap="none" rtlCol="0">
            <a:spAutoFit/>
          </a:bodyPr>
          <a:lstStyle/>
          <a:p>
            <a:r>
              <a:rPr lang="en-US" sz="3200" dirty="0"/>
              <a:t>Point just below</a:t>
            </a:r>
          </a:p>
          <a:p>
            <a:r>
              <a:rPr lang="en-US" sz="3200" dirty="0"/>
              <a:t>Q</a:t>
            </a:r>
            <a:r>
              <a:rPr lang="en-US" sz="3200" baseline="-25000" dirty="0"/>
              <a:t>3</a:t>
            </a:r>
            <a:r>
              <a:rPr lang="en-US" sz="3200" dirty="0"/>
              <a:t> + 1.5*IQR</a:t>
            </a:r>
          </a:p>
        </p:txBody>
      </p:sp>
    </p:spTree>
    <p:extLst>
      <p:ext uri="{BB962C8B-B14F-4D97-AF65-F5344CB8AC3E}">
        <p14:creationId xmlns:p14="http://schemas.microsoft.com/office/powerpoint/2010/main" val="9056120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cxnSp>
        <p:nvCxnSpPr>
          <p:cNvPr id="8" name="Straight Arrow Connector 7"/>
          <p:cNvCxnSpPr/>
          <p:nvPr/>
        </p:nvCxnSpPr>
        <p:spPr>
          <a:xfrm flipH="1" flipV="1">
            <a:off x="4703835" y="4776187"/>
            <a:ext cx="1712396" cy="443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64987" y="4907794"/>
            <a:ext cx="2931545" cy="584776"/>
          </a:xfrm>
          <a:prstGeom prst="rect">
            <a:avLst/>
          </a:prstGeom>
          <a:noFill/>
        </p:spPr>
        <p:txBody>
          <a:bodyPr wrap="none" rtlCol="0">
            <a:spAutoFit/>
          </a:bodyPr>
          <a:lstStyle/>
          <a:p>
            <a:r>
              <a:rPr lang="en-US" sz="3200" dirty="0"/>
              <a:t>First quartile, Q</a:t>
            </a:r>
            <a:r>
              <a:rPr lang="en-US" sz="3200" baseline="-25000" dirty="0"/>
              <a:t>1</a:t>
            </a:r>
            <a:endParaRPr lang="en-US" sz="3200" dirty="0"/>
          </a:p>
        </p:txBody>
      </p:sp>
      <p:sp>
        <p:nvSpPr>
          <p:cNvPr id="11" name="TextBox 10"/>
          <p:cNvSpPr txBox="1"/>
          <p:nvPr/>
        </p:nvSpPr>
        <p:spPr>
          <a:xfrm>
            <a:off x="6564987" y="3424473"/>
            <a:ext cx="3090643" cy="584776"/>
          </a:xfrm>
          <a:prstGeom prst="rect">
            <a:avLst/>
          </a:prstGeom>
          <a:noFill/>
        </p:spPr>
        <p:txBody>
          <a:bodyPr wrap="none" rtlCol="0">
            <a:spAutoFit/>
          </a:bodyPr>
          <a:lstStyle/>
          <a:p>
            <a:r>
              <a:rPr lang="en-US" sz="3200" dirty="0"/>
              <a:t>Third quartile, Q</a:t>
            </a:r>
            <a:r>
              <a:rPr lang="en-US" sz="3200" baseline="-25000" dirty="0"/>
              <a:t>3</a:t>
            </a:r>
            <a:endParaRPr lang="en-US" sz="3200" dirty="0"/>
          </a:p>
        </p:txBody>
      </p:sp>
      <p:cxnSp>
        <p:nvCxnSpPr>
          <p:cNvPr id="12" name="Straight Arrow Connector 11"/>
          <p:cNvCxnSpPr>
            <a:stCxn id="11" idx="1"/>
          </p:cNvCxnSpPr>
          <p:nvPr/>
        </p:nvCxnSpPr>
        <p:spPr>
          <a:xfrm flipH="1">
            <a:off x="4852590" y="3716861"/>
            <a:ext cx="1712396" cy="3293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703835" y="2405473"/>
            <a:ext cx="2009906" cy="657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13742" y="1985987"/>
            <a:ext cx="2852263" cy="1077218"/>
          </a:xfrm>
          <a:prstGeom prst="rect">
            <a:avLst/>
          </a:prstGeom>
          <a:noFill/>
        </p:spPr>
        <p:txBody>
          <a:bodyPr wrap="none" rtlCol="0">
            <a:spAutoFit/>
          </a:bodyPr>
          <a:lstStyle/>
          <a:p>
            <a:r>
              <a:rPr lang="en-US" sz="3200" dirty="0"/>
              <a:t>Point just below</a:t>
            </a:r>
          </a:p>
          <a:p>
            <a:r>
              <a:rPr lang="en-US" sz="3200" dirty="0"/>
              <a:t>Q</a:t>
            </a:r>
            <a:r>
              <a:rPr lang="en-US" sz="3200" baseline="-25000" dirty="0"/>
              <a:t>3</a:t>
            </a:r>
            <a:r>
              <a:rPr lang="en-US" sz="3200" dirty="0"/>
              <a:t> + 1.5*IQR</a:t>
            </a:r>
          </a:p>
        </p:txBody>
      </p:sp>
      <p:cxnSp>
        <p:nvCxnSpPr>
          <p:cNvPr id="15" name="Straight Arrow Connector 14"/>
          <p:cNvCxnSpPr/>
          <p:nvPr/>
        </p:nvCxnSpPr>
        <p:spPr>
          <a:xfrm flipH="1" flipV="1">
            <a:off x="4525503" y="5684562"/>
            <a:ext cx="2188238" cy="2810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826410" y="5684562"/>
            <a:ext cx="2932213" cy="1077218"/>
          </a:xfrm>
          <a:prstGeom prst="rect">
            <a:avLst/>
          </a:prstGeom>
          <a:noFill/>
        </p:spPr>
        <p:txBody>
          <a:bodyPr wrap="none" rtlCol="0">
            <a:spAutoFit/>
          </a:bodyPr>
          <a:lstStyle/>
          <a:p>
            <a:r>
              <a:rPr lang="en-US" sz="3200" dirty="0"/>
              <a:t>Point just above </a:t>
            </a:r>
          </a:p>
          <a:p>
            <a:r>
              <a:rPr lang="en-US" sz="3200" dirty="0"/>
              <a:t>Q</a:t>
            </a:r>
            <a:r>
              <a:rPr lang="en-US" sz="3200" baseline="-25000" dirty="0"/>
              <a:t>1</a:t>
            </a:r>
            <a:r>
              <a:rPr lang="en-US" sz="3200" dirty="0"/>
              <a:t> - 1.5*IQR</a:t>
            </a:r>
          </a:p>
        </p:txBody>
      </p:sp>
    </p:spTree>
    <p:extLst>
      <p:ext uri="{BB962C8B-B14F-4D97-AF65-F5344CB8AC3E}">
        <p14:creationId xmlns:p14="http://schemas.microsoft.com/office/powerpoint/2010/main" val="152985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3880683"/>
            <a:ext cx="8415867" cy="2556932"/>
          </a:xfrm>
        </p:spPr>
        <p:txBody>
          <a:bodyPr>
            <a:normAutofit/>
          </a:bodyPr>
          <a:lstStyle/>
          <a:p>
            <a:pPr>
              <a:lnSpc>
                <a:spcPct val="130000"/>
              </a:lnSpc>
            </a:pPr>
            <a:r>
              <a:rPr lang="en-US" dirty="0"/>
              <a:t>How do you compute the mean?</a:t>
            </a:r>
          </a:p>
        </p:txBody>
      </p:sp>
      <p:graphicFrame>
        <p:nvGraphicFramePr>
          <p:cNvPr id="4" name="Table 3"/>
          <p:cNvGraphicFramePr>
            <a:graphicFrameLocks noGrp="1"/>
          </p:cNvGraphicFramePr>
          <p:nvPr>
            <p:extLst/>
          </p:nvPr>
        </p:nvGraphicFramePr>
        <p:xfrm>
          <a:off x="4429133" y="1236193"/>
          <a:ext cx="33020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10</a:t>
                      </a:r>
                    </a:p>
                  </a:txBody>
                  <a:tcPr/>
                </a:tc>
                <a:tc>
                  <a:txBody>
                    <a:bodyPr/>
                    <a:lstStyle/>
                    <a:p>
                      <a:pPr algn="ctr"/>
                      <a:r>
                        <a:rPr lang="en-US" dirty="0"/>
                        <a:t>1/6</a:t>
                      </a:r>
                    </a:p>
                  </a:txBody>
                  <a:tcPr/>
                </a:tc>
                <a:extLst>
                  <a:ext uri="{0D108BD9-81ED-4DB2-BD59-A6C34878D82A}">
                    <a16:rowId xmlns:a16="http://schemas.microsoft.com/office/drawing/2014/main" val="10001"/>
                  </a:ext>
                </a:extLst>
              </a:tr>
              <a:tr h="370840">
                <a:tc>
                  <a:txBody>
                    <a:bodyPr/>
                    <a:lstStyle/>
                    <a:p>
                      <a:pPr algn="ctr"/>
                      <a:r>
                        <a:rPr lang="en-US" dirty="0"/>
                        <a:t>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1/6</a:t>
                      </a:r>
                    </a:p>
                  </a:txBody>
                  <a:tcPr/>
                </a:tc>
                <a:extLst>
                  <a:ext uri="{0D108BD9-81ED-4DB2-BD59-A6C34878D82A}">
                    <a16:rowId xmlns:a16="http://schemas.microsoft.com/office/drawing/2014/main" val="10002"/>
                  </a:ext>
                </a:extLst>
              </a:tr>
              <a:tr h="370840">
                <a:tc>
                  <a:txBody>
                    <a:bodyPr/>
                    <a:lstStyle/>
                    <a:p>
                      <a:pPr algn="ctr"/>
                      <a:r>
                        <a:rPr lang="en-US" dirty="0"/>
                        <a:t>30</a:t>
                      </a:r>
                    </a:p>
                  </a:txBody>
                  <a:tcPr/>
                </a:tc>
                <a:tc>
                  <a:txBody>
                    <a:bodyPr/>
                    <a:lstStyle/>
                    <a:p>
                      <a:pPr algn="ctr"/>
                      <a:r>
                        <a:rPr lang="en-US" dirty="0"/>
                        <a:t>1/6</a:t>
                      </a:r>
                    </a:p>
                  </a:txBody>
                  <a:tcPr/>
                </a:tc>
                <a:extLst>
                  <a:ext uri="{0D108BD9-81ED-4DB2-BD59-A6C34878D82A}">
                    <a16:rowId xmlns:a16="http://schemas.microsoft.com/office/drawing/2014/main" val="10003"/>
                  </a:ext>
                </a:extLst>
              </a:tr>
              <a:tr h="370840">
                <a:tc>
                  <a:txBody>
                    <a:bodyPr/>
                    <a:lstStyle/>
                    <a:p>
                      <a:pPr algn="ctr"/>
                      <a:r>
                        <a:rPr lang="en-US" dirty="0"/>
                        <a:t>40</a:t>
                      </a:r>
                    </a:p>
                  </a:txBody>
                  <a:tcPr/>
                </a:tc>
                <a:tc>
                  <a:txBody>
                    <a:bodyPr/>
                    <a:lstStyle/>
                    <a:p>
                      <a:pPr algn="ctr"/>
                      <a:r>
                        <a:rPr lang="en-US" dirty="0"/>
                        <a:t>1/6</a:t>
                      </a:r>
                    </a:p>
                  </a:txBody>
                  <a:tcPr/>
                </a:tc>
                <a:extLst>
                  <a:ext uri="{0D108BD9-81ED-4DB2-BD59-A6C34878D82A}">
                    <a16:rowId xmlns:a16="http://schemas.microsoft.com/office/drawing/2014/main" val="10004"/>
                  </a:ext>
                </a:extLst>
              </a:tr>
              <a:tr h="370840">
                <a:tc>
                  <a:txBody>
                    <a:bodyPr/>
                    <a:lstStyle/>
                    <a:p>
                      <a:pPr algn="ctr"/>
                      <a:r>
                        <a:rPr lang="en-US" dirty="0"/>
                        <a:t>50</a:t>
                      </a:r>
                    </a:p>
                  </a:txBody>
                  <a:tcPr/>
                </a:tc>
                <a:tc>
                  <a:txBody>
                    <a:bodyPr/>
                    <a:lstStyle/>
                    <a:p>
                      <a:pPr algn="ctr"/>
                      <a:r>
                        <a:rPr lang="en-US" dirty="0"/>
                        <a:t>1/6</a:t>
                      </a:r>
                    </a:p>
                  </a:txBody>
                  <a:tcPr/>
                </a:tc>
                <a:extLst>
                  <a:ext uri="{0D108BD9-81ED-4DB2-BD59-A6C34878D82A}">
                    <a16:rowId xmlns:a16="http://schemas.microsoft.com/office/drawing/2014/main" val="10005"/>
                  </a:ext>
                </a:extLst>
              </a:tr>
              <a:tr h="370840">
                <a:tc>
                  <a:txBody>
                    <a:bodyPr/>
                    <a:lstStyle/>
                    <a:p>
                      <a:pPr algn="ctr"/>
                      <a:r>
                        <a:rPr lang="en-US" dirty="0"/>
                        <a:t>60</a:t>
                      </a:r>
                    </a:p>
                  </a:txBody>
                  <a:tcPr/>
                </a:tc>
                <a:tc>
                  <a:txBody>
                    <a:bodyPr/>
                    <a:lstStyle/>
                    <a:p>
                      <a:pPr algn="ctr"/>
                      <a:r>
                        <a:rPr lang="en-US" dirty="0"/>
                        <a:t>1/6</a:t>
                      </a:r>
                    </a:p>
                  </a:txBody>
                  <a:tcPr/>
                </a:tc>
                <a:extLst>
                  <a:ext uri="{0D108BD9-81ED-4DB2-BD59-A6C34878D82A}">
                    <a16:rowId xmlns:a16="http://schemas.microsoft.com/office/drawing/2014/main" val="10006"/>
                  </a:ext>
                </a:extLst>
              </a:tr>
            </a:tbl>
          </a:graphicData>
        </a:graphic>
      </p:graphicFrame>
      <p:graphicFrame>
        <p:nvGraphicFramePr>
          <p:cNvPr id="5" name="Object 4"/>
          <p:cNvGraphicFramePr>
            <a:graphicFrameLocks noChangeAspect="1"/>
          </p:cNvGraphicFramePr>
          <p:nvPr>
            <p:extLst/>
          </p:nvPr>
        </p:nvGraphicFramePr>
        <p:xfrm>
          <a:off x="2584450" y="4772028"/>
          <a:ext cx="5219700" cy="1033463"/>
        </p:xfrm>
        <a:graphic>
          <a:graphicData uri="http://schemas.openxmlformats.org/presentationml/2006/ole">
            <mc:AlternateContent xmlns:mc="http://schemas.openxmlformats.org/markup-compatibility/2006">
              <mc:Choice xmlns:v="urn:schemas-microsoft-com:vml" Requires="v">
                <p:oleObj spid="_x0000_s1047" name="Equation" r:id="rId4" imgW="3530600" imgH="698500" progId="Equation.DSMT4">
                  <p:embed/>
                </p:oleObj>
              </mc:Choice>
              <mc:Fallback>
                <p:oleObj name="Equation" r:id="rId4" imgW="3530600" imgH="698500" progId="Equation.DSMT4">
                  <p:embed/>
                  <p:pic>
                    <p:nvPicPr>
                      <p:cNvPr id="5" name="Object 4"/>
                      <p:cNvPicPr/>
                      <p:nvPr/>
                    </p:nvPicPr>
                    <p:blipFill>
                      <a:blip r:embed="rId5"/>
                      <a:stretch>
                        <a:fillRect/>
                      </a:stretch>
                    </p:blipFill>
                    <p:spPr>
                      <a:xfrm>
                        <a:off x="2584450" y="4772028"/>
                        <a:ext cx="5219700" cy="1033463"/>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616130" y="5834386"/>
          <a:ext cx="4900613" cy="658813"/>
        </p:xfrm>
        <a:graphic>
          <a:graphicData uri="http://schemas.openxmlformats.org/presentationml/2006/ole">
            <mc:AlternateContent xmlns:mc="http://schemas.openxmlformats.org/markup-compatibility/2006">
              <mc:Choice xmlns:v="urn:schemas-microsoft-com:vml" Requires="v">
                <p:oleObj spid="_x0000_s1048" name="Equation" r:id="rId6" imgW="3314700" imgH="444500" progId="Equation.DSMT4">
                  <p:embed/>
                </p:oleObj>
              </mc:Choice>
              <mc:Fallback>
                <p:oleObj name="Equation" r:id="rId6" imgW="3314700" imgH="444500" progId="Equation.DSMT4">
                  <p:embed/>
                  <p:pic>
                    <p:nvPicPr>
                      <p:cNvPr id="7" name="Object 6"/>
                      <p:cNvPicPr/>
                      <p:nvPr/>
                    </p:nvPicPr>
                    <p:blipFill>
                      <a:blip r:embed="rId7"/>
                      <a:stretch>
                        <a:fillRect/>
                      </a:stretch>
                    </p:blipFill>
                    <p:spPr>
                      <a:xfrm>
                        <a:off x="2616130" y="5834386"/>
                        <a:ext cx="4900613" cy="658813"/>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7546465" y="5827099"/>
          <a:ext cx="957262" cy="622300"/>
        </p:xfrm>
        <a:graphic>
          <a:graphicData uri="http://schemas.openxmlformats.org/presentationml/2006/ole">
            <mc:AlternateContent xmlns:mc="http://schemas.openxmlformats.org/markup-compatibility/2006">
              <mc:Choice xmlns:v="urn:schemas-microsoft-com:vml" Requires="v">
                <p:oleObj spid="_x0000_s1049" name="Equation" r:id="rId8" imgW="647700" imgH="419100" progId="Equation.DSMT4">
                  <p:embed/>
                </p:oleObj>
              </mc:Choice>
              <mc:Fallback>
                <p:oleObj name="Equation" r:id="rId8" imgW="647700" imgH="419100" progId="Equation.DSMT4">
                  <p:embed/>
                  <p:pic>
                    <p:nvPicPr>
                      <p:cNvPr id="8" name="Object 7"/>
                      <p:cNvPicPr/>
                      <p:nvPr/>
                    </p:nvPicPr>
                    <p:blipFill>
                      <a:blip r:embed="rId9"/>
                      <a:stretch>
                        <a:fillRect/>
                      </a:stretch>
                    </p:blipFill>
                    <p:spPr>
                      <a:xfrm>
                        <a:off x="7546465" y="5827099"/>
                        <a:ext cx="957262" cy="622300"/>
                      </a:xfrm>
                      <a:prstGeom prst="rect">
                        <a:avLst/>
                      </a:prstGeom>
                    </p:spPr>
                  </p:pic>
                </p:oleObj>
              </mc:Fallback>
            </mc:AlternateContent>
          </a:graphicData>
        </a:graphic>
      </p:graphicFrame>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40067082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Z-scores, Percentiles of the Normal Distribution, Covariance, and Correlation</a:t>
            </a:r>
            <a:endParaRPr lang="en-US" sz="3500" dirty="0"/>
          </a:p>
        </p:txBody>
      </p:sp>
      <p:sp>
        <p:nvSpPr>
          <p:cNvPr id="4" name="Subtitle 3"/>
          <p:cNvSpPr>
            <a:spLocks noGrp="1"/>
          </p:cNvSpPr>
          <p:nvPr>
            <p:ph type="subTitle" idx="1"/>
          </p:nvPr>
        </p:nvSpPr>
        <p:spPr>
          <a:xfrm>
            <a:off x="208016" y="5397221"/>
            <a:ext cx="8667149" cy="1460779"/>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34729306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3" name="Content Placeholder 2"/>
          <p:cNvSpPr>
            <a:spLocks noGrp="1"/>
          </p:cNvSpPr>
          <p:nvPr>
            <p:ph idx="1"/>
          </p:nvPr>
        </p:nvSpPr>
        <p:spPr/>
        <p:txBody>
          <a:bodyPr>
            <a:normAutofit fontScale="25000" lnSpcReduction="20000"/>
          </a:bodyPr>
          <a:lstStyle/>
          <a:p>
            <a:r>
              <a:rPr lang="en-US" dirty="0"/>
              <a:t>The z-score tells you where a point is, relative to other points in the </a:t>
            </a:r>
            <a:r>
              <a:rPr lang="en-US"/>
              <a:t>distribution.</a:t>
            </a:r>
          </a:p>
          <a:p>
            <a:endParaRPr lang="en-US" dirty="0"/>
          </a:p>
          <a:p>
            <a:r>
              <a:rPr lang="en-US" dirty="0"/>
              <a:t>It is the number of standard deviations above or below the mean.</a:t>
            </a:r>
          </a:p>
        </p:txBody>
      </p:sp>
    </p:spTree>
    <p:extLst>
      <p:ext uri="{BB962C8B-B14F-4D97-AF65-F5344CB8AC3E}">
        <p14:creationId xmlns:p14="http://schemas.microsoft.com/office/powerpoint/2010/main" val="16545564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3" name="Content Placeholder 2"/>
          <p:cNvSpPr>
            <a:spLocks noGrp="1"/>
          </p:cNvSpPr>
          <p:nvPr>
            <p:ph idx="1"/>
          </p:nvPr>
        </p:nvSpPr>
        <p:spPr/>
        <p:txBody>
          <a:bodyPr/>
          <a:lstStyle/>
          <a:p>
            <a:r>
              <a:rPr lang="en-US" dirty="0"/>
              <a:t>I sold 1200 units.</a:t>
            </a:r>
          </a:p>
          <a:p>
            <a:r>
              <a:rPr lang="en-US" dirty="0"/>
              <a:t>The mean number is 1000 units </a:t>
            </a:r>
          </a:p>
          <a:p>
            <a:r>
              <a:rPr lang="en-US" dirty="0"/>
              <a:t>The standard deviation is 100 units</a:t>
            </a:r>
          </a:p>
        </p:txBody>
      </p:sp>
    </p:spTree>
    <p:extLst>
      <p:ext uri="{BB962C8B-B14F-4D97-AF65-F5344CB8AC3E}">
        <p14:creationId xmlns:p14="http://schemas.microsoft.com/office/powerpoint/2010/main" val="15857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5" name="TextBox 4"/>
          <p:cNvSpPr txBox="1"/>
          <p:nvPr/>
        </p:nvSpPr>
        <p:spPr>
          <a:xfrm rot="16200000">
            <a:off x="1474950" y="3284095"/>
            <a:ext cx="2349722" cy="707886"/>
          </a:xfrm>
          <a:prstGeom prst="rect">
            <a:avLst/>
          </a:prstGeom>
          <a:noFill/>
        </p:spPr>
        <p:txBody>
          <a:bodyPr wrap="none" rtlCol="0">
            <a:spAutoFit/>
          </a:bodyPr>
          <a:lstStyle/>
          <a:p>
            <a:r>
              <a:rPr lang="en-US" sz="4000" dirty="0">
                <a:latin typeface="Times"/>
                <a:cs typeface="Times"/>
              </a:rPr>
              <a:t>Frequency</a:t>
            </a:r>
          </a:p>
        </p:txBody>
      </p:sp>
      <p:sp>
        <p:nvSpPr>
          <p:cNvPr id="10" name="TextBox 9"/>
          <p:cNvSpPr txBox="1"/>
          <p:nvPr/>
        </p:nvSpPr>
        <p:spPr>
          <a:xfrm>
            <a:off x="5037973" y="6082649"/>
            <a:ext cx="2279590" cy="707886"/>
          </a:xfrm>
          <a:prstGeom prst="rect">
            <a:avLst/>
          </a:prstGeom>
          <a:noFill/>
        </p:spPr>
        <p:txBody>
          <a:bodyPr wrap="none" rtlCol="0">
            <a:spAutoFit/>
          </a:bodyPr>
          <a:lstStyle/>
          <a:p>
            <a:r>
              <a:rPr lang="en-US" sz="4000" dirty="0">
                <a:latin typeface="Times"/>
                <a:cs typeface="Times"/>
              </a:rPr>
              <a:t>Units sold</a:t>
            </a:r>
          </a:p>
        </p:txBody>
      </p:sp>
      <p:pic>
        <p:nvPicPr>
          <p:cNvPr id="6" name="Picture 5" descr="Screen Shot 2016-03-01 at 9.35.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886" y="1328502"/>
            <a:ext cx="6223000" cy="4800600"/>
          </a:xfrm>
          <a:prstGeom prst="rect">
            <a:avLst/>
          </a:prstGeom>
        </p:spPr>
      </p:pic>
    </p:spTree>
    <p:extLst>
      <p:ext uri="{BB962C8B-B14F-4D97-AF65-F5344CB8AC3E}">
        <p14:creationId xmlns:p14="http://schemas.microsoft.com/office/powerpoint/2010/main" val="35126651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graphicFrame>
        <p:nvGraphicFramePr>
          <p:cNvPr id="4"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2232" name="Equation" r:id="rId3" imgW="698500" imgH="393700" progId="Equation.DSMT4">
                  <p:embed/>
                </p:oleObj>
              </mc:Choice>
              <mc:Fallback>
                <p:oleObj name="Equation" r:id="rId3" imgW="698500" imgH="393700" progId="Equation.DSMT4">
                  <p:embed/>
                  <p:pic>
                    <p:nvPicPr>
                      <p:cNvPr id="4" name="Object 6"/>
                      <p:cNvPicPr>
                        <a:picLocks noChangeAspect="1" noChangeArrowheads="1"/>
                      </p:cNvPicPr>
                      <p:nvPr/>
                    </p:nvPicPr>
                    <p:blipFill>
                      <a:blip r:embed="rId4"/>
                      <a:srcRect/>
                      <a:stretch>
                        <a:fillRect/>
                      </a:stretch>
                    </p:blipFill>
                    <p:spPr bwMode="auto">
                      <a:xfrm>
                        <a:off x="4936349" y="2826510"/>
                        <a:ext cx="2225014" cy="1318373"/>
                      </a:xfrm>
                      <a:prstGeom prst="rect">
                        <a:avLst/>
                      </a:prstGeom>
                      <a:noFill/>
                      <a:effectLst/>
                    </p:spPr>
                  </p:pic>
                </p:oleObj>
              </mc:Fallback>
            </mc:AlternateContent>
          </a:graphicData>
        </a:graphic>
      </p:graphicFrame>
      <p:sp>
        <p:nvSpPr>
          <p:cNvPr id="7" name="Content Placeholder 6"/>
          <p:cNvSpPr>
            <a:spLocks noGrp="1"/>
          </p:cNvSpPr>
          <p:nvPr>
            <p:ph idx="1"/>
          </p:nvPr>
        </p:nvSpPr>
        <p:spPr>
          <a:xfrm>
            <a:off x="1981200" y="1762779"/>
            <a:ext cx="8229600" cy="1253990"/>
          </a:xfrm>
        </p:spPr>
        <p:txBody>
          <a:bodyPr>
            <a:normAutofit/>
          </a:bodyPr>
          <a:lstStyle/>
          <a:p>
            <a:r>
              <a:rPr lang="en-US" dirty="0"/>
              <a:t>The z score of </a:t>
            </a:r>
            <a:r>
              <a:rPr lang="en-US" i="1" dirty="0"/>
              <a:t>x</a:t>
            </a:r>
            <a:r>
              <a:rPr lang="en-US" dirty="0"/>
              <a:t> is the number of standard deviations above or below the mean of X.</a:t>
            </a:r>
          </a:p>
        </p:txBody>
      </p:sp>
      <p:pic>
        <p:nvPicPr>
          <p:cNvPr id="11" name="Picture 10" descr="Screen Shot 2016-03-01 at 9.40.2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0466" y="4211735"/>
            <a:ext cx="4593458" cy="2595243"/>
          </a:xfrm>
          <a:prstGeom prst="rect">
            <a:avLst/>
          </a:prstGeom>
        </p:spPr>
      </p:pic>
      <p:sp>
        <p:nvSpPr>
          <p:cNvPr id="12" name="TextBox 11"/>
          <p:cNvSpPr txBox="1"/>
          <p:nvPr/>
        </p:nvSpPr>
        <p:spPr>
          <a:xfrm>
            <a:off x="2569610" y="4922143"/>
            <a:ext cx="1780856" cy="584776"/>
          </a:xfrm>
          <a:prstGeom prst="rect">
            <a:avLst/>
          </a:prstGeom>
          <a:noFill/>
        </p:spPr>
        <p:txBody>
          <a:bodyPr wrap="none" rtlCol="0">
            <a:spAutoFit/>
          </a:bodyPr>
          <a:lstStyle/>
          <a:p>
            <a:r>
              <a:rPr lang="en-US" sz="3200" dirty="0"/>
              <a:t>PDF of X</a:t>
            </a:r>
          </a:p>
        </p:txBody>
      </p:sp>
    </p:spTree>
    <p:extLst>
      <p:ext uri="{BB962C8B-B14F-4D97-AF65-F5344CB8AC3E}">
        <p14:creationId xmlns:p14="http://schemas.microsoft.com/office/powerpoint/2010/main" val="28777430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7" name="Content Placeholder 6"/>
          <p:cNvSpPr>
            <a:spLocks noGrp="1"/>
          </p:cNvSpPr>
          <p:nvPr>
            <p:ph idx="1"/>
          </p:nvPr>
        </p:nvSpPr>
        <p:spPr>
          <a:xfrm>
            <a:off x="1981200" y="1762779"/>
            <a:ext cx="8229600" cy="1253990"/>
          </a:xfrm>
        </p:spPr>
        <p:txBody>
          <a:bodyPr>
            <a:normAutofit/>
          </a:bodyPr>
          <a:lstStyle/>
          <a:p>
            <a:r>
              <a:rPr lang="en-US" dirty="0"/>
              <a:t>The z score of </a:t>
            </a:r>
            <a:r>
              <a:rPr lang="en-US" i="1" dirty="0"/>
              <a:t>x</a:t>
            </a:r>
            <a:r>
              <a:rPr lang="en-US" dirty="0"/>
              <a:t> is the number of standard deviations above or below the mean of X.</a:t>
            </a:r>
          </a:p>
        </p:txBody>
      </p:sp>
      <p:pic>
        <p:nvPicPr>
          <p:cNvPr id="9" name="Picture 8" descr="Screen Shot 2016-03-01 at 9.43.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948" y="4171643"/>
            <a:ext cx="4812925" cy="2664074"/>
          </a:xfrm>
          <a:prstGeom prst="rect">
            <a:avLst/>
          </a:prstGeom>
        </p:spPr>
      </p:pic>
      <p:graphicFrame>
        <p:nvGraphicFramePr>
          <p:cNvPr id="8"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3256" name="Equation" r:id="rId4" imgW="698500" imgH="393700" progId="Equation.DSMT4">
                  <p:embed/>
                </p:oleObj>
              </mc:Choice>
              <mc:Fallback>
                <p:oleObj name="Equation" r:id="rId4" imgW="698500" imgH="393700" progId="Equation.DSMT4">
                  <p:embed/>
                  <p:pic>
                    <p:nvPicPr>
                      <p:cNvPr id="8" name="Object 6"/>
                      <p:cNvPicPr>
                        <a:picLocks noChangeAspect="1" noChangeArrowheads="1"/>
                      </p:cNvPicPr>
                      <p:nvPr/>
                    </p:nvPicPr>
                    <p:blipFill>
                      <a:blip r:embed="rId5"/>
                      <a:srcRect/>
                      <a:stretch>
                        <a:fillRect/>
                      </a:stretch>
                    </p:blipFill>
                    <p:spPr bwMode="auto">
                      <a:xfrm>
                        <a:off x="4936349" y="2826510"/>
                        <a:ext cx="2225014" cy="1318373"/>
                      </a:xfrm>
                      <a:prstGeom prst="rect">
                        <a:avLst/>
                      </a:prstGeom>
                      <a:noFill/>
                      <a:effectLst/>
                    </p:spPr>
                  </p:pic>
                </p:oleObj>
              </mc:Fallback>
            </mc:AlternateContent>
          </a:graphicData>
        </a:graphic>
      </p:graphicFrame>
      <p:sp>
        <p:nvSpPr>
          <p:cNvPr id="10" name="TextBox 9"/>
          <p:cNvSpPr txBox="1"/>
          <p:nvPr/>
        </p:nvSpPr>
        <p:spPr>
          <a:xfrm>
            <a:off x="2162080" y="5036259"/>
            <a:ext cx="2137524" cy="584776"/>
          </a:xfrm>
          <a:prstGeom prst="rect">
            <a:avLst/>
          </a:prstGeom>
          <a:noFill/>
        </p:spPr>
        <p:txBody>
          <a:bodyPr wrap="none" rtlCol="0">
            <a:spAutoFit/>
          </a:bodyPr>
          <a:lstStyle/>
          <a:p>
            <a:r>
              <a:rPr lang="en-US" sz="3200" dirty="0"/>
              <a:t>PDF of X-μ</a:t>
            </a:r>
          </a:p>
        </p:txBody>
      </p:sp>
    </p:spTree>
    <p:extLst>
      <p:ext uri="{BB962C8B-B14F-4D97-AF65-F5344CB8AC3E}">
        <p14:creationId xmlns:p14="http://schemas.microsoft.com/office/powerpoint/2010/main" val="4114146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7" name="Content Placeholder 6"/>
          <p:cNvSpPr>
            <a:spLocks noGrp="1"/>
          </p:cNvSpPr>
          <p:nvPr>
            <p:ph idx="1"/>
          </p:nvPr>
        </p:nvSpPr>
        <p:spPr/>
        <p:txBody>
          <a:bodyPr>
            <a:normAutofit fontScale="25000" lnSpcReduction="20000"/>
          </a:bodyPr>
          <a:lstStyle/>
          <a:p>
            <a:r>
              <a:rPr lang="en-US" dirty="0"/>
              <a:t>The z score of </a:t>
            </a:r>
            <a:r>
              <a:rPr lang="en-US" i="1" dirty="0"/>
              <a:t>x</a:t>
            </a:r>
            <a:r>
              <a:rPr lang="en-US" dirty="0"/>
              <a:t> is the number of standard deviations above or below the mean of X.</a:t>
            </a:r>
          </a:p>
        </p:txBody>
      </p:sp>
      <p:graphicFrame>
        <p:nvGraphicFramePr>
          <p:cNvPr id="8"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4280" name="Equation" r:id="rId3" imgW="698500" imgH="393700" progId="Equation.DSMT4">
                  <p:embed/>
                </p:oleObj>
              </mc:Choice>
              <mc:Fallback>
                <p:oleObj name="Equation" r:id="rId3" imgW="698500" imgH="393700" progId="Equation.DSMT4">
                  <p:embed/>
                  <p:pic>
                    <p:nvPicPr>
                      <p:cNvPr id="8" name="Object 6"/>
                      <p:cNvPicPr>
                        <a:picLocks noChangeAspect="1" noChangeArrowheads="1"/>
                      </p:cNvPicPr>
                      <p:nvPr/>
                    </p:nvPicPr>
                    <p:blipFill>
                      <a:blip r:embed="rId4"/>
                      <a:srcRect/>
                      <a:stretch>
                        <a:fillRect/>
                      </a:stretch>
                    </p:blipFill>
                    <p:spPr bwMode="auto">
                      <a:xfrm>
                        <a:off x="4936349" y="2826510"/>
                        <a:ext cx="2225014" cy="1318373"/>
                      </a:xfrm>
                      <a:prstGeom prst="rect">
                        <a:avLst/>
                      </a:prstGeom>
                      <a:noFill/>
                      <a:effectLst/>
                    </p:spPr>
                  </p:pic>
                </p:oleObj>
              </mc:Fallback>
            </mc:AlternateContent>
          </a:graphicData>
        </a:graphic>
      </p:graphicFrame>
      <p:sp>
        <p:nvSpPr>
          <p:cNvPr id="10" name="TextBox 9"/>
          <p:cNvSpPr txBox="1"/>
          <p:nvPr/>
        </p:nvSpPr>
        <p:spPr>
          <a:xfrm>
            <a:off x="1968446" y="5214531"/>
            <a:ext cx="2746064" cy="584776"/>
          </a:xfrm>
          <a:prstGeom prst="rect">
            <a:avLst/>
          </a:prstGeom>
          <a:noFill/>
        </p:spPr>
        <p:txBody>
          <a:bodyPr wrap="none" rtlCol="0">
            <a:spAutoFit/>
          </a:bodyPr>
          <a:lstStyle/>
          <a:p>
            <a:r>
              <a:rPr lang="en-US" sz="3200" dirty="0"/>
              <a:t>PDF of (X-μ)/</a:t>
            </a:r>
            <a:r>
              <a:rPr lang="en-US" sz="3200" dirty="0" err="1"/>
              <a:t>σ</a:t>
            </a:r>
            <a:endParaRPr lang="en-US" sz="3200" dirty="0"/>
          </a:p>
        </p:txBody>
      </p:sp>
      <p:pic>
        <p:nvPicPr>
          <p:cNvPr id="3" name="Picture 2" descr="Screen Shot 2016-03-01 at 9.55.3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1184" y="4256303"/>
            <a:ext cx="3927541" cy="2430799"/>
          </a:xfrm>
          <a:prstGeom prst="rect">
            <a:avLst/>
          </a:prstGeom>
        </p:spPr>
      </p:pic>
    </p:spTree>
    <p:extLst>
      <p:ext uri="{BB962C8B-B14F-4D97-AF65-F5344CB8AC3E}">
        <p14:creationId xmlns:p14="http://schemas.microsoft.com/office/powerpoint/2010/main" val="22584676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7" name="Content Placeholder 6"/>
          <p:cNvSpPr>
            <a:spLocks noGrp="1"/>
          </p:cNvSpPr>
          <p:nvPr>
            <p:ph idx="1"/>
          </p:nvPr>
        </p:nvSpPr>
        <p:spPr/>
        <p:txBody>
          <a:bodyPr>
            <a:normAutofit fontScale="25000" lnSpcReduction="20000"/>
          </a:bodyPr>
          <a:lstStyle/>
          <a:p>
            <a:r>
              <a:rPr lang="en-US" dirty="0"/>
              <a:t>The z score of </a:t>
            </a:r>
            <a:r>
              <a:rPr lang="en-US" i="1" dirty="0"/>
              <a:t>x</a:t>
            </a:r>
            <a:r>
              <a:rPr lang="en-US" dirty="0"/>
              <a:t> is the number of standard deviations above or below the mean of X.</a:t>
            </a:r>
          </a:p>
        </p:txBody>
      </p:sp>
      <p:pic>
        <p:nvPicPr>
          <p:cNvPr id="8" name="Picture 7" descr="StandardizeNormal.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331" y="4234021"/>
            <a:ext cx="5100114" cy="2230867"/>
          </a:xfrm>
          <a:prstGeom prst="rect">
            <a:avLst/>
          </a:prstGeom>
        </p:spPr>
      </p:pic>
      <p:graphicFrame>
        <p:nvGraphicFramePr>
          <p:cNvPr id="6"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5304" name="Equation" r:id="rId4" imgW="698500" imgH="393700" progId="Equation.DSMT4">
                  <p:embed/>
                </p:oleObj>
              </mc:Choice>
              <mc:Fallback>
                <p:oleObj name="Equation" r:id="rId4" imgW="698500" imgH="393700" progId="Equation.DSMT4">
                  <p:embed/>
                  <p:pic>
                    <p:nvPicPr>
                      <p:cNvPr id="6" name="Object 6"/>
                      <p:cNvPicPr>
                        <a:picLocks noChangeAspect="1" noChangeArrowheads="1"/>
                      </p:cNvPicPr>
                      <p:nvPr/>
                    </p:nvPicPr>
                    <p:blipFill>
                      <a:blip r:embed="rId5"/>
                      <a:srcRect/>
                      <a:stretch>
                        <a:fillRect/>
                      </a:stretch>
                    </p:blipFill>
                    <p:spPr bwMode="auto">
                      <a:xfrm>
                        <a:off x="4936349" y="2826510"/>
                        <a:ext cx="2225014" cy="1318373"/>
                      </a:xfrm>
                      <a:prstGeom prst="rect">
                        <a:avLst/>
                      </a:prstGeom>
                      <a:noFill/>
                      <a:effectLst/>
                    </p:spPr>
                  </p:pic>
                </p:oleObj>
              </mc:Fallback>
            </mc:AlternateContent>
          </a:graphicData>
        </a:graphic>
      </p:graphicFrame>
    </p:spTree>
    <p:extLst>
      <p:ext uri="{BB962C8B-B14F-4D97-AF65-F5344CB8AC3E}">
        <p14:creationId xmlns:p14="http://schemas.microsoft.com/office/powerpoint/2010/main" val="13776354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z-scores</a:t>
            </a:r>
          </a:p>
        </p:txBody>
      </p:sp>
      <p:sp>
        <p:nvSpPr>
          <p:cNvPr id="7" name="Content Placeholder 6"/>
          <p:cNvSpPr>
            <a:spLocks noGrp="1"/>
          </p:cNvSpPr>
          <p:nvPr>
            <p:ph idx="1"/>
          </p:nvPr>
        </p:nvSpPr>
        <p:spPr/>
        <p:txBody>
          <a:bodyPr>
            <a:normAutofit fontScale="25000" lnSpcReduction="20000"/>
          </a:bodyPr>
          <a:lstStyle/>
          <a:p>
            <a:r>
              <a:rPr lang="en-US" dirty="0"/>
              <a:t>The sample z-score of </a:t>
            </a:r>
            <a:r>
              <a:rPr lang="en-US" i="1" dirty="0"/>
              <a:t>x</a:t>
            </a:r>
            <a:r>
              <a:rPr lang="en-US" dirty="0"/>
              <a:t> is the number of </a:t>
            </a:r>
            <a:r>
              <a:rPr lang="en-US" dirty="0">
                <a:solidFill>
                  <a:srgbClr val="FF0000"/>
                </a:solidFill>
              </a:rPr>
              <a:t>sample standard deviations</a:t>
            </a:r>
            <a:r>
              <a:rPr lang="en-US" dirty="0"/>
              <a:t> above or below the </a:t>
            </a:r>
            <a:r>
              <a:rPr lang="en-US" dirty="0">
                <a:solidFill>
                  <a:srgbClr val="FF0000"/>
                </a:solidFill>
              </a:rPr>
              <a:t>sample mean</a:t>
            </a:r>
            <a:r>
              <a:rPr lang="en-US" dirty="0"/>
              <a:t>.</a:t>
            </a:r>
          </a:p>
        </p:txBody>
      </p:sp>
      <p:graphicFrame>
        <p:nvGraphicFramePr>
          <p:cNvPr id="6" name="Object 6"/>
          <p:cNvGraphicFramePr>
            <a:graphicFrameLocks noChangeAspect="1"/>
          </p:cNvGraphicFramePr>
          <p:nvPr>
            <p:extLst/>
          </p:nvPr>
        </p:nvGraphicFramePr>
        <p:xfrm>
          <a:off x="4937125" y="2825751"/>
          <a:ext cx="2224088" cy="1319213"/>
        </p:xfrm>
        <a:graphic>
          <a:graphicData uri="http://schemas.openxmlformats.org/presentationml/2006/ole">
            <mc:AlternateContent xmlns:mc="http://schemas.openxmlformats.org/markup-compatibility/2006">
              <mc:Choice xmlns:v="urn:schemas-microsoft-com:vml" Requires="v">
                <p:oleObj spid="_x0000_s56328" name="Equation" r:id="rId4" imgW="698500" imgH="393700" progId="Equation.DSMT4">
                  <p:embed/>
                </p:oleObj>
              </mc:Choice>
              <mc:Fallback>
                <p:oleObj name="Equation" r:id="rId4" imgW="698500" imgH="393700" progId="Equation.DSMT4">
                  <p:embed/>
                  <p:pic>
                    <p:nvPicPr>
                      <p:cNvPr id="6" name="Object 6"/>
                      <p:cNvPicPr>
                        <a:picLocks noChangeAspect="1" noChangeArrowheads="1"/>
                      </p:cNvPicPr>
                      <p:nvPr/>
                    </p:nvPicPr>
                    <p:blipFill>
                      <a:blip r:embed="rId5"/>
                      <a:srcRect/>
                      <a:stretch>
                        <a:fillRect/>
                      </a:stretch>
                    </p:blipFill>
                    <p:spPr bwMode="auto">
                      <a:xfrm>
                        <a:off x="4937125" y="2825751"/>
                        <a:ext cx="2224088" cy="1319213"/>
                      </a:xfrm>
                      <a:prstGeom prst="rect">
                        <a:avLst/>
                      </a:prstGeom>
                      <a:noFill/>
                      <a:effectLst/>
                    </p:spPr>
                  </p:pic>
                </p:oleObj>
              </mc:Fallback>
            </mc:AlternateContent>
          </a:graphicData>
        </a:graphic>
      </p:graphicFrame>
    </p:spTree>
    <p:extLst>
      <p:ext uri="{BB962C8B-B14F-4D97-AF65-F5344CB8AC3E}">
        <p14:creationId xmlns:p14="http://schemas.microsoft.com/office/powerpoint/2010/main" val="10698781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z-scores</a:t>
            </a:r>
          </a:p>
        </p:txBody>
      </p:sp>
      <p:sp>
        <p:nvSpPr>
          <p:cNvPr id="7" name="Content Placeholder 6"/>
          <p:cNvSpPr>
            <a:spLocks noGrp="1"/>
          </p:cNvSpPr>
          <p:nvPr>
            <p:ph idx="1"/>
          </p:nvPr>
        </p:nvSpPr>
        <p:spPr/>
        <p:txBody>
          <a:bodyPr>
            <a:normAutofit fontScale="25000" lnSpcReduction="20000"/>
          </a:bodyPr>
          <a:lstStyle/>
          <a:p>
            <a:r>
              <a:rPr lang="en-US" dirty="0"/>
              <a:t>The sample z-score of </a:t>
            </a:r>
            <a:r>
              <a:rPr lang="en-US" i="1" dirty="0"/>
              <a:t>x</a:t>
            </a:r>
            <a:r>
              <a:rPr lang="en-US" dirty="0"/>
              <a:t> is the number of </a:t>
            </a:r>
            <a:r>
              <a:rPr lang="en-US" dirty="0">
                <a:solidFill>
                  <a:srgbClr val="FF0000"/>
                </a:solidFill>
              </a:rPr>
              <a:t>sample standard deviations</a:t>
            </a:r>
            <a:r>
              <a:rPr lang="en-US" dirty="0"/>
              <a:t> above or below the </a:t>
            </a:r>
            <a:r>
              <a:rPr lang="en-US" dirty="0">
                <a:solidFill>
                  <a:srgbClr val="FF0000"/>
                </a:solidFill>
              </a:rPr>
              <a:t>sample mean</a:t>
            </a:r>
            <a:r>
              <a:rPr lang="en-US" dirty="0"/>
              <a:t>.</a:t>
            </a:r>
          </a:p>
        </p:txBody>
      </p:sp>
      <p:pic>
        <p:nvPicPr>
          <p:cNvPr id="3" name="Picture 2" descr="Screen Shot 2016-02-29 at 2.54.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257" y="2688231"/>
            <a:ext cx="4700754" cy="3505838"/>
          </a:xfrm>
          <a:prstGeom prst="rect">
            <a:avLst/>
          </a:prstGeom>
        </p:spPr>
      </p:pic>
      <p:sp>
        <p:nvSpPr>
          <p:cNvPr id="8" name="TextBox 7"/>
          <p:cNvSpPr txBox="1"/>
          <p:nvPr/>
        </p:nvSpPr>
        <p:spPr>
          <a:xfrm rot="16200000">
            <a:off x="2018856" y="3908056"/>
            <a:ext cx="2349722" cy="707886"/>
          </a:xfrm>
          <a:prstGeom prst="rect">
            <a:avLst/>
          </a:prstGeom>
          <a:noFill/>
        </p:spPr>
        <p:txBody>
          <a:bodyPr wrap="none" rtlCol="0">
            <a:spAutoFit/>
          </a:bodyPr>
          <a:lstStyle/>
          <a:p>
            <a:r>
              <a:rPr lang="en-US" sz="4000" dirty="0">
                <a:latin typeface="Times"/>
                <a:cs typeface="Times"/>
              </a:rPr>
              <a:t>Frequency</a:t>
            </a:r>
          </a:p>
        </p:txBody>
      </p:sp>
      <p:sp>
        <p:nvSpPr>
          <p:cNvPr id="9" name="TextBox 8"/>
          <p:cNvSpPr txBox="1"/>
          <p:nvPr/>
        </p:nvSpPr>
        <p:spPr>
          <a:xfrm>
            <a:off x="5037973" y="6082649"/>
            <a:ext cx="2279590" cy="707886"/>
          </a:xfrm>
          <a:prstGeom prst="rect">
            <a:avLst/>
          </a:prstGeom>
          <a:noFill/>
        </p:spPr>
        <p:txBody>
          <a:bodyPr wrap="none" rtlCol="0">
            <a:spAutoFit/>
          </a:bodyPr>
          <a:lstStyle/>
          <a:p>
            <a:r>
              <a:rPr lang="en-US" sz="4000" dirty="0">
                <a:latin typeface="Times"/>
                <a:cs typeface="Times"/>
              </a:rPr>
              <a:t>Units sold</a:t>
            </a:r>
          </a:p>
        </p:txBody>
      </p:sp>
    </p:spTree>
    <p:extLst>
      <p:ext uri="{BB962C8B-B14F-4D97-AF65-F5344CB8AC3E}">
        <p14:creationId xmlns:p14="http://schemas.microsoft.com/office/powerpoint/2010/main" val="417107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0931" y="3880683"/>
            <a:ext cx="8415867" cy="2556932"/>
          </a:xfrm>
        </p:spPr>
        <p:txBody>
          <a:bodyPr>
            <a:normAutofit/>
          </a:bodyPr>
          <a:lstStyle/>
          <a:p>
            <a:pPr>
              <a:lnSpc>
                <a:spcPct val="130000"/>
              </a:lnSpc>
            </a:pPr>
            <a:r>
              <a:rPr lang="en-US" dirty="0">
                <a:latin typeface="Segoe UI Light" panose="020B0502040204020203" pitchFamily="34" charset="0"/>
                <a:cs typeface="Segoe UI Light" panose="020B0502040204020203" pitchFamily="34" charset="0"/>
              </a:rPr>
              <a:t>How do you compute the mean?</a:t>
            </a:r>
          </a:p>
        </p:txBody>
      </p:sp>
      <p:graphicFrame>
        <p:nvGraphicFramePr>
          <p:cNvPr id="4" name="Table 3"/>
          <p:cNvGraphicFramePr>
            <a:graphicFrameLocks noGrp="1"/>
          </p:cNvGraphicFramePr>
          <p:nvPr>
            <p:extLst/>
          </p:nvPr>
        </p:nvGraphicFramePr>
        <p:xfrm>
          <a:off x="4429133" y="1236193"/>
          <a:ext cx="33020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10</a:t>
                      </a:r>
                    </a:p>
                  </a:txBody>
                  <a:tcPr/>
                </a:tc>
                <a:tc>
                  <a:txBody>
                    <a:bodyPr/>
                    <a:lstStyle/>
                    <a:p>
                      <a:pPr algn="ctr"/>
                      <a:r>
                        <a:rPr lang="en-US" dirty="0"/>
                        <a:t>1/6</a:t>
                      </a:r>
                    </a:p>
                  </a:txBody>
                  <a:tcPr/>
                </a:tc>
                <a:extLst>
                  <a:ext uri="{0D108BD9-81ED-4DB2-BD59-A6C34878D82A}">
                    <a16:rowId xmlns:a16="http://schemas.microsoft.com/office/drawing/2014/main" val="10001"/>
                  </a:ext>
                </a:extLst>
              </a:tr>
              <a:tr h="370840">
                <a:tc>
                  <a:txBody>
                    <a:bodyPr/>
                    <a:lstStyle/>
                    <a:p>
                      <a:pPr algn="ctr"/>
                      <a:r>
                        <a:rPr lang="en-US" dirty="0"/>
                        <a:t>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3/12</a:t>
                      </a:r>
                    </a:p>
                  </a:txBody>
                  <a:tcPr/>
                </a:tc>
                <a:extLst>
                  <a:ext uri="{0D108BD9-81ED-4DB2-BD59-A6C34878D82A}">
                    <a16:rowId xmlns:a16="http://schemas.microsoft.com/office/drawing/2014/main" val="10002"/>
                  </a:ext>
                </a:extLst>
              </a:tr>
              <a:tr h="370840">
                <a:tc>
                  <a:txBody>
                    <a:bodyPr/>
                    <a:lstStyle/>
                    <a:p>
                      <a:pPr algn="ctr"/>
                      <a:r>
                        <a:rPr lang="en-US" dirty="0"/>
                        <a:t>30</a:t>
                      </a:r>
                    </a:p>
                  </a:txBody>
                  <a:tcPr/>
                </a:tc>
                <a:tc>
                  <a:txBody>
                    <a:bodyPr/>
                    <a:lstStyle/>
                    <a:p>
                      <a:pPr algn="ctr"/>
                      <a:r>
                        <a:rPr lang="en-US" dirty="0"/>
                        <a:t>1/12</a:t>
                      </a:r>
                    </a:p>
                  </a:txBody>
                  <a:tcPr/>
                </a:tc>
                <a:extLst>
                  <a:ext uri="{0D108BD9-81ED-4DB2-BD59-A6C34878D82A}">
                    <a16:rowId xmlns:a16="http://schemas.microsoft.com/office/drawing/2014/main" val="10003"/>
                  </a:ext>
                </a:extLst>
              </a:tr>
              <a:tr h="370840">
                <a:tc>
                  <a:txBody>
                    <a:bodyPr/>
                    <a:lstStyle/>
                    <a:p>
                      <a:pPr algn="ctr"/>
                      <a:r>
                        <a:rPr lang="en-US" dirty="0"/>
                        <a:t>40</a:t>
                      </a:r>
                    </a:p>
                  </a:txBody>
                  <a:tcPr/>
                </a:tc>
                <a:tc>
                  <a:txBody>
                    <a:bodyPr/>
                    <a:lstStyle/>
                    <a:p>
                      <a:pPr algn="ctr"/>
                      <a:r>
                        <a:rPr lang="en-US" dirty="0"/>
                        <a:t>1/6</a:t>
                      </a:r>
                    </a:p>
                  </a:txBody>
                  <a:tcPr/>
                </a:tc>
                <a:extLst>
                  <a:ext uri="{0D108BD9-81ED-4DB2-BD59-A6C34878D82A}">
                    <a16:rowId xmlns:a16="http://schemas.microsoft.com/office/drawing/2014/main" val="10004"/>
                  </a:ext>
                </a:extLst>
              </a:tr>
              <a:tr h="370840">
                <a:tc>
                  <a:txBody>
                    <a:bodyPr/>
                    <a:lstStyle/>
                    <a:p>
                      <a:pPr algn="ctr"/>
                      <a:r>
                        <a:rPr lang="en-US" dirty="0"/>
                        <a:t>50</a:t>
                      </a:r>
                    </a:p>
                  </a:txBody>
                  <a:tcPr/>
                </a:tc>
                <a:tc>
                  <a:txBody>
                    <a:bodyPr/>
                    <a:lstStyle/>
                    <a:p>
                      <a:pPr algn="ctr"/>
                      <a:r>
                        <a:rPr lang="en-US" dirty="0"/>
                        <a:t>1/6</a:t>
                      </a:r>
                    </a:p>
                  </a:txBody>
                  <a:tcPr/>
                </a:tc>
                <a:extLst>
                  <a:ext uri="{0D108BD9-81ED-4DB2-BD59-A6C34878D82A}">
                    <a16:rowId xmlns:a16="http://schemas.microsoft.com/office/drawing/2014/main" val="10005"/>
                  </a:ext>
                </a:extLst>
              </a:tr>
              <a:tr h="370840">
                <a:tc>
                  <a:txBody>
                    <a:bodyPr/>
                    <a:lstStyle/>
                    <a:p>
                      <a:pPr algn="ctr"/>
                      <a:r>
                        <a:rPr lang="en-US" dirty="0"/>
                        <a:t>60</a:t>
                      </a:r>
                    </a:p>
                  </a:txBody>
                  <a:tcPr/>
                </a:tc>
                <a:tc>
                  <a:txBody>
                    <a:bodyPr/>
                    <a:lstStyle/>
                    <a:p>
                      <a:pPr algn="ctr"/>
                      <a:r>
                        <a:rPr lang="en-US" dirty="0"/>
                        <a:t>1/6</a:t>
                      </a:r>
                    </a:p>
                  </a:txBody>
                  <a:tcPr/>
                </a:tc>
                <a:extLst>
                  <a:ext uri="{0D108BD9-81ED-4DB2-BD59-A6C34878D82A}">
                    <a16:rowId xmlns:a16="http://schemas.microsoft.com/office/drawing/2014/main" val="10006"/>
                  </a:ext>
                </a:extLst>
              </a:tr>
            </a:tbl>
          </a:graphicData>
        </a:graphic>
      </p:graphicFrame>
      <p:graphicFrame>
        <p:nvGraphicFramePr>
          <p:cNvPr id="5" name="Object 4"/>
          <p:cNvGraphicFramePr>
            <a:graphicFrameLocks noChangeAspect="1"/>
          </p:cNvGraphicFramePr>
          <p:nvPr>
            <p:extLst/>
          </p:nvPr>
        </p:nvGraphicFramePr>
        <p:xfrm>
          <a:off x="2602670" y="4772028"/>
          <a:ext cx="6270626" cy="1033463"/>
        </p:xfrm>
        <a:graphic>
          <a:graphicData uri="http://schemas.openxmlformats.org/presentationml/2006/ole">
            <mc:AlternateContent xmlns:mc="http://schemas.openxmlformats.org/markup-compatibility/2006">
              <mc:Choice xmlns:v="urn:schemas-microsoft-com:vml" Requires="v">
                <p:oleObj spid="_x0000_s2071" name="Equation" r:id="rId4" imgW="4241800" imgH="698500" progId="Equation.DSMT4">
                  <p:embed/>
                </p:oleObj>
              </mc:Choice>
              <mc:Fallback>
                <p:oleObj name="Equation" r:id="rId4" imgW="4241800" imgH="698500" progId="Equation.DSMT4">
                  <p:embed/>
                  <p:pic>
                    <p:nvPicPr>
                      <p:cNvPr id="5" name="Object 4"/>
                      <p:cNvPicPr/>
                      <p:nvPr/>
                    </p:nvPicPr>
                    <p:blipFill>
                      <a:blip r:embed="rId5"/>
                      <a:stretch>
                        <a:fillRect/>
                      </a:stretch>
                    </p:blipFill>
                    <p:spPr>
                      <a:xfrm>
                        <a:off x="2602670" y="4772028"/>
                        <a:ext cx="6270626" cy="1033463"/>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2616130" y="5834386"/>
          <a:ext cx="4900613" cy="658813"/>
        </p:xfrm>
        <a:graphic>
          <a:graphicData uri="http://schemas.openxmlformats.org/presentationml/2006/ole">
            <mc:AlternateContent xmlns:mc="http://schemas.openxmlformats.org/markup-compatibility/2006">
              <mc:Choice xmlns:v="urn:schemas-microsoft-com:vml" Requires="v">
                <p:oleObj spid="_x0000_s2072" name="Equation" r:id="rId6" imgW="3314700" imgH="444500" progId="Equation.DSMT4">
                  <p:embed/>
                </p:oleObj>
              </mc:Choice>
              <mc:Fallback>
                <p:oleObj name="Equation" r:id="rId6" imgW="3314700" imgH="444500" progId="Equation.DSMT4">
                  <p:embed/>
                  <p:pic>
                    <p:nvPicPr>
                      <p:cNvPr id="11" name="Object 10"/>
                      <p:cNvPicPr/>
                      <p:nvPr/>
                    </p:nvPicPr>
                    <p:blipFill>
                      <a:blip r:embed="rId7"/>
                      <a:stretch>
                        <a:fillRect/>
                      </a:stretch>
                    </p:blipFill>
                    <p:spPr>
                      <a:xfrm>
                        <a:off x="2616130" y="5834386"/>
                        <a:ext cx="4900613" cy="658813"/>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7546465" y="5827099"/>
          <a:ext cx="957262" cy="622300"/>
        </p:xfrm>
        <a:graphic>
          <a:graphicData uri="http://schemas.openxmlformats.org/presentationml/2006/ole">
            <mc:AlternateContent xmlns:mc="http://schemas.openxmlformats.org/markup-compatibility/2006">
              <mc:Choice xmlns:v="urn:schemas-microsoft-com:vml" Requires="v">
                <p:oleObj spid="_x0000_s2073" name="Equation" r:id="rId8" imgW="647700" imgH="419100" progId="Equation.DSMT4">
                  <p:embed/>
                </p:oleObj>
              </mc:Choice>
              <mc:Fallback>
                <p:oleObj name="Equation" r:id="rId8" imgW="647700" imgH="419100" progId="Equation.DSMT4">
                  <p:embed/>
                  <p:pic>
                    <p:nvPicPr>
                      <p:cNvPr id="12" name="Object 11"/>
                      <p:cNvPicPr/>
                      <p:nvPr/>
                    </p:nvPicPr>
                    <p:blipFill>
                      <a:blip r:embed="rId9"/>
                      <a:stretch>
                        <a:fillRect/>
                      </a:stretch>
                    </p:blipFill>
                    <p:spPr>
                      <a:xfrm>
                        <a:off x="7546465" y="5827099"/>
                        <a:ext cx="957262" cy="622300"/>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14671146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sp>
        <p:nvSpPr>
          <p:cNvPr id="8" name="TextBox 7"/>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pic>
        <p:nvPicPr>
          <p:cNvPr id="5" name="Picture 4"/>
          <p:cNvPicPr>
            <a:picLocks noChangeAspect="1"/>
          </p:cNvPicPr>
          <p:nvPr/>
        </p:nvPicPr>
        <p:blipFill>
          <a:blip r:embed="rId2"/>
          <a:stretch>
            <a:fillRect/>
          </a:stretch>
        </p:blipFill>
        <p:spPr>
          <a:xfrm>
            <a:off x="3353143" y="2132935"/>
            <a:ext cx="5485714" cy="3453968"/>
          </a:xfrm>
          <a:prstGeom prst="rect">
            <a:avLst/>
          </a:prstGeom>
        </p:spPr>
      </p:pic>
    </p:spTree>
    <p:extLst>
      <p:ext uri="{BB962C8B-B14F-4D97-AF65-F5344CB8AC3E}">
        <p14:creationId xmlns:p14="http://schemas.microsoft.com/office/powerpoint/2010/main" val="24190166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pic>
        <p:nvPicPr>
          <p:cNvPr id="14" name="Content Placeholder 13"/>
          <p:cNvPicPr>
            <a:picLocks noGrp="1" noChangeAspect="1"/>
          </p:cNvPicPr>
          <p:nvPr>
            <p:ph idx="1"/>
          </p:nvPr>
        </p:nvPicPr>
        <p:blipFill>
          <a:blip r:embed="rId3"/>
          <a:stretch>
            <a:fillRect/>
          </a:stretch>
        </p:blipFill>
        <p:spPr>
          <a:xfrm>
            <a:off x="3353143" y="2136197"/>
            <a:ext cx="5485714" cy="3453968"/>
          </a:xfrm>
        </p:spPr>
      </p:pic>
      <p:sp>
        <p:nvSpPr>
          <p:cNvPr id="9" name="TextBox 8"/>
          <p:cNvSpPr txBox="1"/>
          <p:nvPr/>
        </p:nvSpPr>
        <p:spPr>
          <a:xfrm>
            <a:off x="7463715" y="2593798"/>
            <a:ext cx="941283" cy="584776"/>
          </a:xfrm>
          <a:prstGeom prst="rect">
            <a:avLst/>
          </a:prstGeom>
          <a:noFill/>
        </p:spPr>
        <p:txBody>
          <a:bodyPr wrap="none" rtlCol="0">
            <a:spAutoFit/>
          </a:bodyPr>
          <a:lstStyle/>
          <a:p>
            <a:r>
              <a:rPr lang="en-US" sz="3200" dirty="0"/>
              <a:t>68%</a:t>
            </a:r>
          </a:p>
        </p:txBody>
      </p:sp>
      <p:sp>
        <p:nvSpPr>
          <p:cNvPr id="15" name="TextBox 14"/>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spTree>
    <p:extLst>
      <p:ext uri="{BB962C8B-B14F-4D97-AF65-F5344CB8AC3E}">
        <p14:creationId xmlns:p14="http://schemas.microsoft.com/office/powerpoint/2010/main" val="40351469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pic>
        <p:nvPicPr>
          <p:cNvPr id="12" name="Content Placeholder 11"/>
          <p:cNvPicPr>
            <a:picLocks noGrp="1" noChangeAspect="1"/>
          </p:cNvPicPr>
          <p:nvPr>
            <p:ph idx="1"/>
          </p:nvPr>
        </p:nvPicPr>
        <p:blipFill>
          <a:blip r:embed="rId2"/>
          <a:stretch>
            <a:fillRect/>
          </a:stretch>
        </p:blipFill>
        <p:spPr>
          <a:xfrm>
            <a:off x="3353143" y="2136197"/>
            <a:ext cx="5485714" cy="3453968"/>
          </a:xfrm>
        </p:spPr>
      </p:pic>
      <p:sp>
        <p:nvSpPr>
          <p:cNvPr id="11" name="TextBox 10"/>
          <p:cNvSpPr txBox="1"/>
          <p:nvPr/>
        </p:nvSpPr>
        <p:spPr>
          <a:xfrm>
            <a:off x="7402922" y="2695505"/>
            <a:ext cx="941283" cy="584776"/>
          </a:xfrm>
          <a:prstGeom prst="rect">
            <a:avLst/>
          </a:prstGeom>
          <a:noFill/>
        </p:spPr>
        <p:txBody>
          <a:bodyPr wrap="none" rtlCol="0">
            <a:spAutoFit/>
          </a:bodyPr>
          <a:lstStyle/>
          <a:p>
            <a:r>
              <a:rPr lang="en-US" sz="3200" dirty="0"/>
              <a:t>95%</a:t>
            </a:r>
          </a:p>
        </p:txBody>
      </p:sp>
      <p:sp>
        <p:nvSpPr>
          <p:cNvPr id="14" name="TextBox 13"/>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spTree>
    <p:extLst>
      <p:ext uri="{BB962C8B-B14F-4D97-AF65-F5344CB8AC3E}">
        <p14:creationId xmlns:p14="http://schemas.microsoft.com/office/powerpoint/2010/main" val="11792750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pic>
        <p:nvPicPr>
          <p:cNvPr id="9" name="Content Placeholder 8"/>
          <p:cNvPicPr>
            <a:picLocks noGrp="1" noChangeAspect="1"/>
          </p:cNvPicPr>
          <p:nvPr>
            <p:ph idx="1"/>
          </p:nvPr>
        </p:nvPicPr>
        <p:blipFill>
          <a:blip r:embed="rId2"/>
          <a:stretch>
            <a:fillRect/>
          </a:stretch>
        </p:blipFill>
        <p:spPr>
          <a:xfrm>
            <a:off x="3353143" y="2136197"/>
            <a:ext cx="5485714" cy="3453968"/>
          </a:xfrm>
        </p:spPr>
      </p:pic>
      <p:sp>
        <p:nvSpPr>
          <p:cNvPr id="6" name="TextBox 5"/>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sp>
        <p:nvSpPr>
          <p:cNvPr id="7" name="TextBox 6"/>
          <p:cNvSpPr txBox="1"/>
          <p:nvPr/>
        </p:nvSpPr>
        <p:spPr>
          <a:xfrm>
            <a:off x="7402921" y="2695505"/>
            <a:ext cx="1249060" cy="584776"/>
          </a:xfrm>
          <a:prstGeom prst="rect">
            <a:avLst/>
          </a:prstGeom>
          <a:noFill/>
        </p:spPr>
        <p:txBody>
          <a:bodyPr wrap="none" rtlCol="0">
            <a:spAutoFit/>
          </a:bodyPr>
          <a:lstStyle/>
          <a:p>
            <a:r>
              <a:rPr lang="en-US" sz="3200" dirty="0"/>
              <a:t>99.7%</a:t>
            </a:r>
          </a:p>
        </p:txBody>
      </p:sp>
    </p:spTree>
    <p:extLst>
      <p:ext uri="{BB962C8B-B14F-4D97-AF65-F5344CB8AC3E}">
        <p14:creationId xmlns:p14="http://schemas.microsoft.com/office/powerpoint/2010/main" val="30323703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3053663" y="3748936"/>
            <a:ext cx="4526266" cy="2849871"/>
          </a:xfrm>
          <a:prstGeom prst="rect">
            <a:avLst/>
          </a:prstGeom>
        </p:spPr>
      </p:pic>
      <p:sp>
        <p:nvSpPr>
          <p:cNvPr id="2" name="Title 1"/>
          <p:cNvSpPr>
            <a:spLocks noGrp="1"/>
          </p:cNvSpPr>
          <p:nvPr>
            <p:ph type="title"/>
          </p:nvPr>
        </p:nvSpPr>
        <p:spPr/>
        <p:txBody>
          <a:bodyPr/>
          <a:lstStyle/>
          <a:p>
            <a:r>
              <a:rPr lang="en-US" dirty="0"/>
              <a:t>Z-scores</a:t>
            </a:r>
          </a:p>
        </p:txBody>
      </p:sp>
      <p:sp>
        <p:nvSpPr>
          <p:cNvPr id="3" name="Content Placeholder 2"/>
          <p:cNvSpPr>
            <a:spLocks noGrp="1"/>
          </p:cNvSpPr>
          <p:nvPr>
            <p:ph idx="1"/>
          </p:nvPr>
        </p:nvSpPr>
        <p:spPr/>
        <p:txBody>
          <a:bodyPr/>
          <a:lstStyle/>
          <a:p>
            <a:r>
              <a:rPr lang="en-US" dirty="0"/>
              <a:t>I sold 1200 units.</a:t>
            </a:r>
          </a:p>
          <a:p>
            <a:r>
              <a:rPr lang="en-US" dirty="0"/>
              <a:t>The mean number is 1000 units </a:t>
            </a:r>
          </a:p>
          <a:p>
            <a:r>
              <a:rPr lang="en-US" dirty="0"/>
              <a:t>The standard deviation is 100 units</a:t>
            </a:r>
          </a:p>
        </p:txBody>
      </p:sp>
      <p:sp>
        <p:nvSpPr>
          <p:cNvPr id="9" name="TextBox 8"/>
          <p:cNvSpPr txBox="1"/>
          <p:nvPr/>
        </p:nvSpPr>
        <p:spPr>
          <a:xfrm>
            <a:off x="5162392" y="4716729"/>
            <a:ext cx="1306388" cy="584776"/>
          </a:xfrm>
          <a:prstGeom prst="rect">
            <a:avLst/>
          </a:prstGeom>
          <a:noFill/>
        </p:spPr>
        <p:txBody>
          <a:bodyPr wrap="square" rtlCol="0">
            <a:spAutoFit/>
          </a:bodyPr>
          <a:lstStyle/>
          <a:p>
            <a:r>
              <a:rPr lang="en-US" sz="3200" dirty="0"/>
              <a:t>95%</a:t>
            </a:r>
          </a:p>
        </p:txBody>
      </p:sp>
      <p:sp>
        <p:nvSpPr>
          <p:cNvPr id="10" name="TextBox 9"/>
          <p:cNvSpPr txBox="1"/>
          <p:nvPr/>
        </p:nvSpPr>
        <p:spPr>
          <a:xfrm>
            <a:off x="6380647" y="4373056"/>
            <a:ext cx="1306388" cy="584776"/>
          </a:xfrm>
          <a:prstGeom prst="rect">
            <a:avLst/>
          </a:prstGeom>
          <a:noFill/>
        </p:spPr>
        <p:txBody>
          <a:bodyPr wrap="square" rtlCol="0">
            <a:spAutoFit/>
          </a:bodyPr>
          <a:lstStyle/>
          <a:p>
            <a:r>
              <a:rPr lang="en-US" sz="3200" dirty="0"/>
              <a:t>2.5%</a:t>
            </a:r>
          </a:p>
        </p:txBody>
      </p:sp>
      <p:sp>
        <p:nvSpPr>
          <p:cNvPr id="11" name="TextBox 10"/>
          <p:cNvSpPr txBox="1"/>
          <p:nvPr/>
        </p:nvSpPr>
        <p:spPr>
          <a:xfrm>
            <a:off x="3621486" y="4372345"/>
            <a:ext cx="1303626" cy="584776"/>
          </a:xfrm>
          <a:prstGeom prst="rect">
            <a:avLst/>
          </a:prstGeom>
          <a:solidFill>
            <a:schemeClr val="bg1"/>
          </a:solidFill>
        </p:spPr>
        <p:txBody>
          <a:bodyPr wrap="square" rtlCol="0">
            <a:spAutoFit/>
          </a:bodyPr>
          <a:lstStyle/>
          <a:p>
            <a:r>
              <a:rPr lang="en-US" sz="3200" dirty="0"/>
              <a:t>2.5%</a:t>
            </a:r>
          </a:p>
        </p:txBody>
      </p:sp>
      <p:cxnSp>
        <p:nvCxnSpPr>
          <p:cNvPr id="13" name="Straight Arrow Connector 12"/>
          <p:cNvCxnSpPr/>
          <p:nvPr/>
        </p:nvCxnSpPr>
        <p:spPr>
          <a:xfrm>
            <a:off x="3986773" y="5009118"/>
            <a:ext cx="384807" cy="7729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6723554" y="4996443"/>
            <a:ext cx="285162" cy="7983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352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Covariance and </a:t>
            </a:r>
            <a:r>
              <a:rPr lang="en-US" sz="3200" dirty="0"/>
              <a:t>Correlation</a:t>
            </a:r>
            <a:endParaRPr lang="en-US" sz="3500" dirty="0"/>
          </a:p>
        </p:txBody>
      </p:sp>
    </p:spTree>
    <p:extLst>
      <p:ext uri="{BB962C8B-B14F-4D97-AF65-F5344CB8AC3E}">
        <p14:creationId xmlns:p14="http://schemas.microsoft.com/office/powerpoint/2010/main" val="31273495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Negative Correlation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98" y="1970812"/>
            <a:ext cx="4977232" cy="3967932"/>
          </a:xfrm>
          <a:prstGeom prst="rect">
            <a:avLst/>
          </a:prstGeom>
        </p:spPr>
      </p:pic>
      <p:sp>
        <p:nvSpPr>
          <p:cNvPr id="5" name="TextBox 4"/>
          <p:cNvSpPr txBox="1"/>
          <p:nvPr/>
        </p:nvSpPr>
        <p:spPr>
          <a:xfrm>
            <a:off x="2980750" y="5930464"/>
            <a:ext cx="4607752" cy="584776"/>
          </a:xfrm>
          <a:prstGeom prst="rect">
            <a:avLst/>
          </a:prstGeom>
          <a:noFill/>
        </p:spPr>
        <p:txBody>
          <a:bodyPr wrap="none" rtlCol="0">
            <a:spAutoFit/>
          </a:bodyPr>
          <a:lstStyle/>
          <a:p>
            <a:r>
              <a:rPr lang="en-US" sz="3200" dirty="0"/>
              <a:t> Monster Scoot Customers</a:t>
            </a:r>
          </a:p>
        </p:txBody>
      </p:sp>
      <p:sp>
        <p:nvSpPr>
          <p:cNvPr id="6" name="TextBox 5"/>
          <p:cNvSpPr txBox="1"/>
          <p:nvPr/>
        </p:nvSpPr>
        <p:spPr>
          <a:xfrm rot="16200000">
            <a:off x="173309" y="3675317"/>
            <a:ext cx="4290758" cy="584776"/>
          </a:xfrm>
          <a:prstGeom prst="rect">
            <a:avLst/>
          </a:prstGeom>
          <a:noFill/>
        </p:spPr>
        <p:txBody>
          <a:bodyPr wrap="none" rtlCol="0">
            <a:spAutoFit/>
          </a:bodyPr>
          <a:lstStyle/>
          <a:p>
            <a:r>
              <a:rPr lang="en-US" sz="3200" dirty="0"/>
              <a:t>Monster Bike Customers</a:t>
            </a:r>
          </a:p>
        </p:txBody>
      </p:sp>
    </p:spTree>
    <p:extLst>
      <p:ext uri="{BB962C8B-B14F-4D97-AF65-F5344CB8AC3E}">
        <p14:creationId xmlns:p14="http://schemas.microsoft.com/office/powerpoint/2010/main" val="2646750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Negative Correlation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98" y="1970812"/>
            <a:ext cx="4977232" cy="3967932"/>
          </a:xfrm>
          <a:prstGeom prst="rect">
            <a:avLst/>
          </a:prstGeom>
        </p:spPr>
      </p:pic>
      <p:cxnSp>
        <p:nvCxnSpPr>
          <p:cNvPr id="8" name="Straight Connector 7"/>
          <p:cNvCxnSpPr/>
          <p:nvPr/>
        </p:nvCxnSpPr>
        <p:spPr>
          <a:xfrm flipH="1" flipV="1">
            <a:off x="5284626" y="2160978"/>
            <a:ext cx="19240" cy="34662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206664" y="3834546"/>
            <a:ext cx="4534703" cy="1"/>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989843" y="5388936"/>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980750" y="5930464"/>
            <a:ext cx="4607752" cy="584776"/>
          </a:xfrm>
          <a:prstGeom prst="rect">
            <a:avLst/>
          </a:prstGeom>
          <a:noFill/>
        </p:spPr>
        <p:txBody>
          <a:bodyPr wrap="none" rtlCol="0">
            <a:spAutoFit/>
          </a:bodyPr>
          <a:lstStyle/>
          <a:p>
            <a:r>
              <a:rPr lang="en-US" sz="3200" dirty="0"/>
              <a:t> Monster Scoot Customers</a:t>
            </a:r>
          </a:p>
        </p:txBody>
      </p:sp>
      <p:sp>
        <p:nvSpPr>
          <p:cNvPr id="13" name="TextBox 12"/>
          <p:cNvSpPr txBox="1"/>
          <p:nvPr/>
        </p:nvSpPr>
        <p:spPr>
          <a:xfrm rot="16200000">
            <a:off x="173309" y="3675317"/>
            <a:ext cx="4290758" cy="584776"/>
          </a:xfrm>
          <a:prstGeom prst="rect">
            <a:avLst/>
          </a:prstGeom>
          <a:noFill/>
        </p:spPr>
        <p:txBody>
          <a:bodyPr wrap="none" rtlCol="0">
            <a:spAutoFit/>
          </a:bodyPr>
          <a:lstStyle/>
          <a:p>
            <a:r>
              <a:rPr lang="en-US" sz="3200" dirty="0"/>
              <a:t>Monster Bike Customers</a:t>
            </a:r>
          </a:p>
        </p:txBody>
      </p:sp>
    </p:spTree>
    <p:extLst>
      <p:ext uri="{BB962C8B-B14F-4D97-AF65-F5344CB8AC3E}">
        <p14:creationId xmlns:p14="http://schemas.microsoft.com/office/powerpoint/2010/main" val="24255091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Negative Correlation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98" y="1970812"/>
            <a:ext cx="4977232" cy="3967932"/>
          </a:xfrm>
          <a:prstGeom prst="rect">
            <a:avLst/>
          </a:prstGeom>
        </p:spPr>
      </p:pic>
      <p:cxnSp>
        <p:nvCxnSpPr>
          <p:cNvPr id="8" name="Straight Connector 7"/>
          <p:cNvCxnSpPr/>
          <p:nvPr/>
        </p:nvCxnSpPr>
        <p:spPr>
          <a:xfrm flipH="1" flipV="1">
            <a:off x="5284626" y="2160978"/>
            <a:ext cx="19240" cy="34662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206664" y="3834546"/>
            <a:ext cx="4534703" cy="1"/>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989843" y="5388936"/>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7158134" y="3434926"/>
            <a:ext cx="239751" cy="1832204"/>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889807" y="2220145"/>
            <a:ext cx="3737447" cy="1200328"/>
          </a:xfrm>
          <a:prstGeom prst="rect">
            <a:avLst/>
          </a:prstGeom>
          <a:solidFill>
            <a:schemeClr val="bg1"/>
          </a:solidFill>
          <a:ln w="60325">
            <a:solidFill>
              <a:schemeClr val="accent3">
                <a:lumMod val="75000"/>
              </a:schemeClr>
            </a:solidFill>
          </a:ln>
        </p:spPr>
        <p:txBody>
          <a:bodyPr wrap="square" rtlCol="0">
            <a:spAutoFit/>
          </a:bodyPr>
          <a:lstStyle/>
          <a:p>
            <a:pPr algn="ctr"/>
            <a:r>
              <a:rPr lang="en-US" sz="2400" dirty="0">
                <a:latin typeface="Times"/>
                <a:cs typeface="Times"/>
              </a:rPr>
              <a:t>Higher than average Scoot corresponds to </a:t>
            </a:r>
          </a:p>
          <a:p>
            <a:pPr algn="ctr"/>
            <a:r>
              <a:rPr lang="en-US" sz="2400" dirty="0">
                <a:latin typeface="Times"/>
                <a:cs typeface="Times"/>
              </a:rPr>
              <a:t>Lower than average Bike</a:t>
            </a:r>
          </a:p>
        </p:txBody>
      </p:sp>
      <p:sp>
        <p:nvSpPr>
          <p:cNvPr id="12" name="TextBox 11"/>
          <p:cNvSpPr txBox="1"/>
          <p:nvPr/>
        </p:nvSpPr>
        <p:spPr>
          <a:xfrm>
            <a:off x="2980750" y="5930464"/>
            <a:ext cx="4607752" cy="584776"/>
          </a:xfrm>
          <a:prstGeom prst="rect">
            <a:avLst/>
          </a:prstGeom>
          <a:noFill/>
        </p:spPr>
        <p:txBody>
          <a:bodyPr wrap="none" rtlCol="0">
            <a:spAutoFit/>
          </a:bodyPr>
          <a:lstStyle/>
          <a:p>
            <a:r>
              <a:rPr lang="en-US" sz="3200" dirty="0"/>
              <a:t> Monster Scoot Customers</a:t>
            </a:r>
          </a:p>
        </p:txBody>
      </p:sp>
      <p:sp>
        <p:nvSpPr>
          <p:cNvPr id="13" name="TextBox 12"/>
          <p:cNvSpPr txBox="1"/>
          <p:nvPr/>
        </p:nvSpPr>
        <p:spPr>
          <a:xfrm rot="16200000">
            <a:off x="173309" y="3675317"/>
            <a:ext cx="4290758" cy="584776"/>
          </a:xfrm>
          <a:prstGeom prst="rect">
            <a:avLst/>
          </a:prstGeom>
          <a:noFill/>
        </p:spPr>
        <p:txBody>
          <a:bodyPr wrap="none" rtlCol="0">
            <a:spAutoFit/>
          </a:bodyPr>
          <a:lstStyle/>
          <a:p>
            <a:r>
              <a:rPr lang="en-US" sz="3200" dirty="0"/>
              <a:t>Monster Bike Customers</a:t>
            </a:r>
          </a:p>
        </p:txBody>
      </p:sp>
    </p:spTree>
    <p:extLst>
      <p:ext uri="{BB962C8B-B14F-4D97-AF65-F5344CB8AC3E}">
        <p14:creationId xmlns:p14="http://schemas.microsoft.com/office/powerpoint/2010/main" val="36653328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57352"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4630" y="1287358"/>
            <a:ext cx="2502357"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Tree>
    <p:extLst>
      <p:ext uri="{BB962C8B-B14F-4D97-AF65-F5344CB8AC3E}">
        <p14:creationId xmlns:p14="http://schemas.microsoft.com/office/powerpoint/2010/main" val="438560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431860" y="1260278"/>
          <a:ext cx="3302000" cy="259080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08728">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7084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7084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7084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17681095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58376"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pic>
        <p:nvPicPr>
          <p:cNvPr id="4" name="Picture 3"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1" y="2661608"/>
            <a:ext cx="7302003" cy="7375023"/>
          </a:xfrm>
          <a:prstGeom prst="rect">
            <a:avLst/>
          </a:prstGeom>
        </p:spPr>
      </p:pic>
    </p:spTree>
    <p:extLst>
      <p:ext uri="{BB962C8B-B14F-4D97-AF65-F5344CB8AC3E}">
        <p14:creationId xmlns:p14="http://schemas.microsoft.com/office/powerpoint/2010/main" val="15627895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59400"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pic>
        <p:nvPicPr>
          <p:cNvPr id="4" name="Picture 3"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1" y="3585648"/>
            <a:ext cx="7302003" cy="7375023"/>
          </a:xfrm>
          <a:prstGeom prst="rect">
            <a:avLst/>
          </a:prstGeom>
        </p:spPr>
      </p:pic>
      <p:sp>
        <p:nvSpPr>
          <p:cNvPr id="11" name="Title 10"/>
          <p:cNvSpPr>
            <a:spLocks noGrp="1"/>
          </p:cNvSpPr>
          <p:nvPr>
            <p:ph type="title"/>
          </p:nvPr>
        </p:nvSpPr>
        <p:spPr/>
        <p:txBody>
          <a:bodyPr/>
          <a:lstStyle/>
          <a:p>
            <a:endParaRPr lang="en-US"/>
          </a:p>
        </p:txBody>
      </p:sp>
      <p:sp>
        <p:nvSpPr>
          <p:cNvPr id="12" name="Content Placeholder 11"/>
          <p:cNvSpPr>
            <a:spLocks noGrp="1"/>
          </p:cNvSpPr>
          <p:nvPr>
            <p:ph idx="1"/>
          </p:nvPr>
        </p:nvSpPr>
        <p:spPr/>
        <p:txBody>
          <a:bodyPr/>
          <a:lstStyle/>
          <a:p>
            <a:endParaRPr lang="en-US"/>
          </a:p>
        </p:txBody>
      </p:sp>
    </p:spTree>
    <p:extLst>
      <p:ext uri="{BB962C8B-B14F-4D97-AF65-F5344CB8AC3E}">
        <p14:creationId xmlns:p14="http://schemas.microsoft.com/office/powerpoint/2010/main" val="30474564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0424"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pic>
        <p:nvPicPr>
          <p:cNvPr id="4" name="Picture 3"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1" y="4368425"/>
            <a:ext cx="7302003" cy="7375023"/>
          </a:xfrm>
          <a:prstGeom prst="rect">
            <a:avLst/>
          </a:prstGeom>
        </p:spPr>
      </p:pic>
      <p:sp>
        <p:nvSpPr>
          <p:cNvPr id="11" name="Title 10"/>
          <p:cNvSpPr>
            <a:spLocks noGrp="1"/>
          </p:cNvSpPr>
          <p:nvPr>
            <p:ph type="title"/>
          </p:nvPr>
        </p:nvSpPr>
        <p:spPr/>
        <p:txBody>
          <a:bodyPr/>
          <a:lstStyle/>
          <a:p>
            <a:endParaRPr lang="en-US"/>
          </a:p>
        </p:txBody>
      </p:sp>
      <p:sp>
        <p:nvSpPr>
          <p:cNvPr id="12" name="Content Placeholder 11"/>
          <p:cNvSpPr>
            <a:spLocks noGrp="1"/>
          </p:cNvSpPr>
          <p:nvPr>
            <p:ph idx="1"/>
          </p:nvPr>
        </p:nvSpPr>
        <p:spPr/>
        <p:txBody>
          <a:bodyPr/>
          <a:lstStyle/>
          <a:p>
            <a:endParaRPr lang="en-US"/>
          </a:p>
        </p:txBody>
      </p:sp>
    </p:spTree>
    <p:extLst>
      <p:ext uri="{BB962C8B-B14F-4D97-AF65-F5344CB8AC3E}">
        <p14:creationId xmlns:p14="http://schemas.microsoft.com/office/powerpoint/2010/main" val="22696789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1448"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8475241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2472"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sp>
        <p:nvSpPr>
          <p:cNvPr id="4" name="Title 3"/>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Tree>
    <p:extLst>
      <p:ext uri="{BB962C8B-B14F-4D97-AF65-F5344CB8AC3E}">
        <p14:creationId xmlns:p14="http://schemas.microsoft.com/office/powerpoint/2010/main" val="40506559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Covariance</a:t>
            </a:r>
          </a:p>
        </p:txBody>
      </p:sp>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3502" name="Equation" r:id="rId3" imgW="1422400" imgH="444500" progId="Equation.DSMT4">
                  <p:embed/>
                </p:oleObj>
              </mc:Choice>
              <mc:Fallback>
                <p:oleObj name="Equation" r:id="rId3" imgW="1422400" imgH="444500" progId="Equation.DSMT4">
                  <p:embed/>
                  <p:pic>
                    <p:nvPicPr>
                      <p:cNvPr id="4" name="Object 6"/>
                      <p:cNvPicPr>
                        <a:picLocks noChangeAspect="1" noChangeArrowheads="1"/>
                      </p:cNvPicPr>
                      <p:nvPr/>
                    </p:nvPicPr>
                    <p:blipFill>
                      <a:blip r:embed="rId4"/>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8"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3503" name="Equation" r:id="rId5" imgW="2349500" imgH="228600" progId="Equation.DSMT4">
                  <p:embed/>
                </p:oleObj>
              </mc:Choice>
              <mc:Fallback>
                <p:oleObj name="Equation" r:id="rId5" imgW="2349500" imgH="228600" progId="Equation.DSMT4">
                  <p:embed/>
                  <p:pic>
                    <p:nvPicPr>
                      <p:cNvPr id="8" name="Object 6"/>
                      <p:cNvPicPr>
                        <a:picLocks noChangeAspect="1" noChangeArrowheads="1"/>
                      </p:cNvPicPr>
                      <p:nvPr/>
                    </p:nvPicPr>
                    <p:blipFill>
                      <a:blip r:embed="rId6"/>
                      <a:srcRect/>
                      <a:stretch>
                        <a:fillRect/>
                      </a:stretch>
                    </p:blipFill>
                    <p:spPr bwMode="auto">
                      <a:xfrm>
                        <a:off x="1981201" y="1475089"/>
                        <a:ext cx="8205787" cy="841375"/>
                      </a:xfrm>
                      <a:prstGeom prst="rect">
                        <a:avLst/>
                      </a:prstGeom>
                      <a:noFill/>
                      <a:effectLst/>
                    </p:spPr>
                  </p:pic>
                </p:oleObj>
              </mc:Fallback>
            </mc:AlternateContent>
          </a:graphicData>
        </a:graphic>
      </p:graphicFrame>
    </p:spTree>
    <p:extLst>
      <p:ext uri="{BB962C8B-B14F-4D97-AF65-F5344CB8AC3E}">
        <p14:creationId xmlns:p14="http://schemas.microsoft.com/office/powerpoint/2010/main" val="11667018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Covariance</a:t>
            </a:r>
          </a:p>
        </p:txBody>
      </p:sp>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4532"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8" name="Object 7"/>
          <p:cNvGraphicFramePr>
            <a:graphicFrameLocks noChangeAspect="1"/>
          </p:cNvGraphicFramePr>
          <p:nvPr>
            <p:extLst/>
          </p:nvPr>
        </p:nvGraphicFramePr>
        <p:xfrm>
          <a:off x="4143702" y="2376488"/>
          <a:ext cx="5499100" cy="1027112"/>
        </p:xfrm>
        <a:graphic>
          <a:graphicData uri="http://schemas.openxmlformats.org/presentationml/2006/ole">
            <mc:AlternateContent xmlns:mc="http://schemas.openxmlformats.org/markup-compatibility/2006">
              <mc:Choice xmlns:v="urn:schemas-microsoft-com:vml" Requires="v">
                <p:oleObj spid="_x0000_s64533" name="Equation" r:id="rId6" imgW="1574800" imgH="279400" progId="Equation.DSMT4">
                  <p:embed/>
                </p:oleObj>
              </mc:Choice>
              <mc:Fallback>
                <p:oleObj name="Equation" r:id="rId6" imgW="1574800" imgH="279400" progId="Equation.DSMT4">
                  <p:embed/>
                  <p:pic>
                    <p:nvPicPr>
                      <p:cNvPr id="8" name="Object 7"/>
                      <p:cNvPicPr>
                        <a:picLocks noChangeAspect="1" noChangeArrowheads="1"/>
                      </p:cNvPicPr>
                      <p:nvPr/>
                    </p:nvPicPr>
                    <p:blipFill>
                      <a:blip r:embed="rId7"/>
                      <a:srcRect/>
                      <a:stretch>
                        <a:fillRect/>
                      </a:stretch>
                    </p:blipFill>
                    <p:spPr bwMode="auto">
                      <a:xfrm>
                        <a:off x="4143702" y="2376488"/>
                        <a:ext cx="5499100" cy="1027112"/>
                      </a:xfrm>
                      <a:prstGeom prst="rect">
                        <a:avLst/>
                      </a:prstGeom>
                      <a:noFill/>
                      <a:effectLst/>
                    </p:spPr>
                  </p:pic>
                </p:oleObj>
              </mc:Fallback>
            </mc:AlternateContent>
          </a:graphicData>
        </a:graphic>
      </p:graphicFrame>
      <p:sp>
        <p:nvSpPr>
          <p:cNvPr id="3" name="Rectangle 2"/>
          <p:cNvSpPr/>
          <p:nvPr/>
        </p:nvSpPr>
        <p:spPr>
          <a:xfrm>
            <a:off x="7580118" y="2376488"/>
            <a:ext cx="2062685" cy="8650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4534" name="Equation" r:id="rId8" imgW="2349500" imgH="228600" progId="Equation.DSMT4">
                  <p:embed/>
                </p:oleObj>
              </mc:Choice>
              <mc:Fallback>
                <p:oleObj name="Equation" r:id="rId8" imgW="2349500" imgH="228600" progId="Equation.DSMT4">
                  <p:embed/>
                  <p:pic>
                    <p:nvPicPr>
                      <p:cNvPr id="9" name="Object 6"/>
                      <p:cNvPicPr>
                        <a:picLocks noChangeAspect="1" noChangeArrowheads="1"/>
                      </p:cNvPicPr>
                      <p:nvPr/>
                    </p:nvPicPr>
                    <p:blipFill>
                      <a:blip r:embed="rId9"/>
                      <a:srcRect/>
                      <a:stretch>
                        <a:fillRect/>
                      </a:stretch>
                    </p:blipFill>
                    <p:spPr bwMode="auto">
                      <a:xfrm>
                        <a:off x="1981201" y="1475089"/>
                        <a:ext cx="8205787" cy="841375"/>
                      </a:xfrm>
                      <a:prstGeom prst="rect">
                        <a:avLst/>
                      </a:prstGeom>
                      <a:noFill/>
                      <a:effectLst/>
                    </p:spPr>
                  </p:pic>
                </p:oleObj>
              </mc:Fallback>
            </mc:AlternateContent>
          </a:graphicData>
        </a:graphic>
      </p:graphicFrame>
    </p:spTree>
    <p:extLst>
      <p:ext uri="{BB962C8B-B14F-4D97-AF65-F5344CB8AC3E}">
        <p14:creationId xmlns:p14="http://schemas.microsoft.com/office/powerpoint/2010/main" val="23512010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Covariance</a:t>
            </a:r>
          </a:p>
        </p:txBody>
      </p:sp>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5556"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8" name="Object 7"/>
          <p:cNvGraphicFramePr>
            <a:graphicFrameLocks noChangeAspect="1"/>
          </p:cNvGraphicFramePr>
          <p:nvPr>
            <p:extLst/>
          </p:nvPr>
        </p:nvGraphicFramePr>
        <p:xfrm>
          <a:off x="4143702" y="2376488"/>
          <a:ext cx="5499100" cy="1027112"/>
        </p:xfrm>
        <a:graphic>
          <a:graphicData uri="http://schemas.openxmlformats.org/presentationml/2006/ole">
            <mc:AlternateContent xmlns:mc="http://schemas.openxmlformats.org/markup-compatibility/2006">
              <mc:Choice xmlns:v="urn:schemas-microsoft-com:vml" Requires="v">
                <p:oleObj spid="_x0000_s65557" name="Equation" r:id="rId6" imgW="1574800" imgH="279400" progId="Equation.DSMT4">
                  <p:embed/>
                </p:oleObj>
              </mc:Choice>
              <mc:Fallback>
                <p:oleObj name="Equation" r:id="rId6" imgW="1574800" imgH="279400" progId="Equation.DSMT4">
                  <p:embed/>
                  <p:pic>
                    <p:nvPicPr>
                      <p:cNvPr id="8" name="Object 7"/>
                      <p:cNvPicPr>
                        <a:picLocks noChangeAspect="1" noChangeArrowheads="1"/>
                      </p:cNvPicPr>
                      <p:nvPr/>
                    </p:nvPicPr>
                    <p:blipFill>
                      <a:blip r:embed="rId7"/>
                      <a:srcRect/>
                      <a:stretch>
                        <a:fillRect/>
                      </a:stretch>
                    </p:blipFill>
                    <p:spPr bwMode="auto">
                      <a:xfrm>
                        <a:off x="4143702" y="2376488"/>
                        <a:ext cx="5499100" cy="1027112"/>
                      </a:xfrm>
                      <a:prstGeom prst="rect">
                        <a:avLst/>
                      </a:prstGeom>
                      <a:noFill/>
                      <a:effectLst/>
                    </p:spPr>
                  </p:pic>
                </p:oleObj>
              </mc:Fallback>
            </mc:AlternateContent>
          </a:graphicData>
        </a:graphic>
      </p:graphicFrame>
      <p:graphicFrame>
        <p:nvGraphicFramePr>
          <p:cNvPr id="9"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5558" name="Equation" r:id="rId8" imgW="2349500" imgH="228600" progId="Equation.DSMT4">
                  <p:embed/>
                </p:oleObj>
              </mc:Choice>
              <mc:Fallback>
                <p:oleObj name="Equation" r:id="rId8" imgW="2349500" imgH="228600" progId="Equation.DSMT4">
                  <p:embed/>
                  <p:pic>
                    <p:nvPicPr>
                      <p:cNvPr id="9" name="Object 6"/>
                      <p:cNvPicPr>
                        <a:picLocks noChangeAspect="1" noChangeArrowheads="1"/>
                      </p:cNvPicPr>
                      <p:nvPr/>
                    </p:nvPicPr>
                    <p:blipFill>
                      <a:blip r:embed="rId9"/>
                      <a:srcRect/>
                      <a:stretch>
                        <a:fillRect/>
                      </a:stretch>
                    </p:blipFill>
                    <p:spPr bwMode="auto">
                      <a:xfrm>
                        <a:off x="1981201" y="1475089"/>
                        <a:ext cx="8205787" cy="841375"/>
                      </a:xfrm>
                      <a:prstGeom prst="rect">
                        <a:avLst/>
                      </a:prstGeom>
                      <a:noFill/>
                      <a:effectLst/>
                    </p:spPr>
                  </p:pic>
                </p:oleObj>
              </mc:Fallback>
            </mc:AlternateContent>
          </a:graphicData>
        </a:graphic>
      </p:graphicFrame>
    </p:spTree>
    <p:extLst>
      <p:ext uri="{BB962C8B-B14F-4D97-AF65-F5344CB8AC3E}">
        <p14:creationId xmlns:p14="http://schemas.microsoft.com/office/powerpoint/2010/main" val="12321578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6574"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9" name="Object 6"/>
          <p:cNvGraphicFramePr>
            <a:graphicFrameLocks noChangeAspect="1"/>
          </p:cNvGraphicFramePr>
          <p:nvPr>
            <p:extLst/>
          </p:nvPr>
        </p:nvGraphicFramePr>
        <p:xfrm>
          <a:off x="3300873" y="2437159"/>
          <a:ext cx="5349875" cy="1892300"/>
        </p:xfrm>
        <a:graphic>
          <a:graphicData uri="http://schemas.openxmlformats.org/presentationml/2006/ole">
            <mc:AlternateContent xmlns:mc="http://schemas.openxmlformats.org/markup-compatibility/2006">
              <mc:Choice xmlns:v="urn:schemas-microsoft-com:vml" Requires="v">
                <p:oleObj spid="_x0000_s66575" name="Equation" r:id="rId6" imgW="1320800" imgH="444500" progId="Equation.DSMT4">
                  <p:embed/>
                </p:oleObj>
              </mc:Choice>
              <mc:Fallback>
                <p:oleObj name="Equation" r:id="rId6" imgW="1320800" imgH="444500" progId="Equation.DSMT4">
                  <p:embed/>
                  <p:pic>
                    <p:nvPicPr>
                      <p:cNvPr id="9" name="Object 6"/>
                      <p:cNvPicPr>
                        <a:picLocks noChangeAspect="1" noChangeArrowheads="1"/>
                      </p:cNvPicPr>
                      <p:nvPr/>
                    </p:nvPicPr>
                    <p:blipFill>
                      <a:blip r:embed="rId7"/>
                      <a:srcRect/>
                      <a:stretch>
                        <a:fillRect/>
                      </a:stretch>
                    </p:blipFill>
                    <p:spPr bwMode="auto">
                      <a:xfrm>
                        <a:off x="3300873" y="2437159"/>
                        <a:ext cx="5349875" cy="1892300"/>
                      </a:xfrm>
                      <a:prstGeom prst="rect">
                        <a:avLst/>
                      </a:prstGeom>
                      <a:noFill/>
                      <a:effectLst/>
                    </p:spPr>
                  </p:pic>
                </p:oleObj>
              </mc:Fallback>
            </mc:AlternateContent>
          </a:graphicData>
        </a:graphic>
      </p:graphicFrame>
      <p:sp>
        <p:nvSpPr>
          <p:cNvPr id="10" name="Rectangle 9"/>
          <p:cNvSpPr/>
          <p:nvPr/>
        </p:nvSpPr>
        <p:spPr>
          <a:xfrm>
            <a:off x="7436876" y="3039052"/>
            <a:ext cx="2062685" cy="8650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324196" y="0"/>
            <a:ext cx="10648604" cy="1143000"/>
          </a:xfrm>
        </p:spPr>
        <p:txBody>
          <a:bodyPr/>
          <a:lstStyle/>
          <a:p>
            <a:r>
              <a:rPr lang="en-US" dirty="0"/>
              <a:t>Sample Covariance</a:t>
            </a:r>
          </a:p>
        </p:txBody>
      </p:sp>
    </p:spTree>
    <p:extLst>
      <p:ext uri="{BB962C8B-B14F-4D97-AF65-F5344CB8AC3E}">
        <p14:creationId xmlns:p14="http://schemas.microsoft.com/office/powerpoint/2010/main" val="11148290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7598"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9" name="Object 6"/>
          <p:cNvGraphicFramePr>
            <a:graphicFrameLocks noChangeAspect="1"/>
          </p:cNvGraphicFramePr>
          <p:nvPr>
            <p:extLst/>
          </p:nvPr>
        </p:nvGraphicFramePr>
        <p:xfrm>
          <a:off x="3300873" y="2437159"/>
          <a:ext cx="5349875" cy="1892300"/>
        </p:xfrm>
        <a:graphic>
          <a:graphicData uri="http://schemas.openxmlformats.org/presentationml/2006/ole">
            <mc:AlternateContent xmlns:mc="http://schemas.openxmlformats.org/markup-compatibility/2006">
              <mc:Choice xmlns:v="urn:schemas-microsoft-com:vml" Requires="v">
                <p:oleObj spid="_x0000_s67599" name="Equation" r:id="rId6" imgW="1320800" imgH="444500" progId="Equation.DSMT4">
                  <p:embed/>
                </p:oleObj>
              </mc:Choice>
              <mc:Fallback>
                <p:oleObj name="Equation" r:id="rId6" imgW="1320800" imgH="444500" progId="Equation.DSMT4">
                  <p:embed/>
                  <p:pic>
                    <p:nvPicPr>
                      <p:cNvPr id="9" name="Object 6"/>
                      <p:cNvPicPr>
                        <a:picLocks noChangeAspect="1" noChangeArrowheads="1"/>
                      </p:cNvPicPr>
                      <p:nvPr/>
                    </p:nvPicPr>
                    <p:blipFill>
                      <a:blip r:embed="rId7"/>
                      <a:srcRect/>
                      <a:stretch>
                        <a:fillRect/>
                      </a:stretch>
                    </p:blipFill>
                    <p:spPr bwMode="auto">
                      <a:xfrm>
                        <a:off x="3300873" y="2437159"/>
                        <a:ext cx="5349875" cy="1892300"/>
                      </a:xfrm>
                      <a:prstGeom prst="rect">
                        <a:avLst/>
                      </a:prstGeom>
                      <a:noFill/>
                      <a:effectLst/>
                    </p:spPr>
                  </p:pic>
                </p:oleObj>
              </mc:Fallback>
            </mc:AlternateContent>
          </a:graphicData>
        </a:graphic>
      </p:graphicFrame>
      <p:sp>
        <p:nvSpPr>
          <p:cNvPr id="7" name="Title 1"/>
          <p:cNvSpPr txBox="1">
            <a:spLocks/>
          </p:cNvSpPr>
          <p:nvPr/>
        </p:nvSpPr>
        <p:spPr>
          <a:xfrm>
            <a:off x="476596" y="152400"/>
            <a:ext cx="10648604"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a:t>Sample Covariance</a:t>
            </a:r>
            <a:endParaRPr lang="en-US" dirty="0"/>
          </a:p>
        </p:txBody>
      </p:sp>
    </p:spTree>
    <p:extLst>
      <p:ext uri="{BB962C8B-B14F-4D97-AF65-F5344CB8AC3E}">
        <p14:creationId xmlns:p14="http://schemas.microsoft.com/office/powerpoint/2010/main" val="1964540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679950" y="311690"/>
          <a:ext cx="3302000" cy="259080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65760">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7084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7084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7084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1" name="Picture 10" descr="Screen Shot 2016-02-24 at 10.24.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150" y="3181894"/>
            <a:ext cx="4768850" cy="3549109"/>
          </a:xfrm>
          <a:prstGeom prst="rect">
            <a:avLst/>
          </a:prstGeom>
        </p:spPr>
      </p:pic>
      <p:sp>
        <p:nvSpPr>
          <p:cNvPr id="5" name="TextBox 4"/>
          <p:cNvSpPr txBox="1"/>
          <p:nvPr/>
        </p:nvSpPr>
        <p:spPr>
          <a:xfrm rot="16200000">
            <a:off x="2822622" y="4749803"/>
            <a:ext cx="1552528" cy="461665"/>
          </a:xfrm>
          <a:prstGeom prst="rect">
            <a:avLst/>
          </a:prstGeom>
          <a:noFill/>
        </p:spPr>
        <p:txBody>
          <a:bodyPr wrap="none" rtlCol="0">
            <a:spAutoFit/>
          </a:bodyPr>
          <a:lstStyle/>
          <a:p>
            <a:r>
              <a:rPr lang="en-US" sz="2400" dirty="0">
                <a:latin typeface="Times"/>
                <a:cs typeface="Times"/>
              </a:rPr>
              <a:t>Probability</a:t>
            </a:r>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35241769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a:t>Correlation</a:t>
            </a:r>
            <a:r>
              <a:rPr lang="en-US" dirty="0"/>
              <a:t> is just a scaled version of the covariance.</a:t>
            </a:r>
          </a:p>
        </p:txBody>
      </p:sp>
      <p:graphicFrame>
        <p:nvGraphicFramePr>
          <p:cNvPr id="4" name="Object 6"/>
          <p:cNvGraphicFramePr>
            <a:graphicFrameLocks noChangeAspect="1"/>
          </p:cNvGraphicFramePr>
          <p:nvPr>
            <p:extLst/>
          </p:nvPr>
        </p:nvGraphicFramePr>
        <p:xfrm>
          <a:off x="1957388" y="1806371"/>
          <a:ext cx="8205787" cy="841375"/>
        </p:xfrm>
        <a:graphic>
          <a:graphicData uri="http://schemas.openxmlformats.org/presentationml/2006/ole">
            <mc:AlternateContent xmlns:mc="http://schemas.openxmlformats.org/markup-compatibility/2006">
              <mc:Choice xmlns:v="urn:schemas-microsoft-com:vml" Requires="v">
                <p:oleObj spid="_x0000_s68622" name="Equation" r:id="rId3" imgW="2349500" imgH="228600" progId="Equation.DSMT4">
                  <p:embed/>
                </p:oleObj>
              </mc:Choice>
              <mc:Fallback>
                <p:oleObj name="Equation" r:id="rId3" imgW="2349500" imgH="228600" progId="Equation.DSMT4">
                  <p:embed/>
                  <p:pic>
                    <p:nvPicPr>
                      <p:cNvPr id="4" name="Object 6"/>
                      <p:cNvPicPr>
                        <a:picLocks noChangeAspect="1" noChangeArrowheads="1"/>
                      </p:cNvPicPr>
                      <p:nvPr/>
                    </p:nvPicPr>
                    <p:blipFill>
                      <a:blip r:embed="rId4"/>
                      <a:srcRect/>
                      <a:stretch>
                        <a:fillRect/>
                      </a:stretch>
                    </p:blipFill>
                    <p:spPr bwMode="auto">
                      <a:xfrm>
                        <a:off x="1957388" y="1806371"/>
                        <a:ext cx="8205787" cy="841375"/>
                      </a:xfrm>
                      <a:prstGeom prst="rect">
                        <a:avLst/>
                      </a:prstGeom>
                      <a:noFill/>
                      <a:effec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2522113454"/>
              </p:ext>
            </p:extLst>
          </p:nvPr>
        </p:nvGraphicFramePr>
        <p:xfrm>
          <a:off x="1760538" y="2786064"/>
          <a:ext cx="8648700" cy="1728787"/>
        </p:xfrm>
        <a:graphic>
          <a:graphicData uri="http://schemas.openxmlformats.org/presentationml/2006/ole">
            <mc:AlternateContent xmlns:mc="http://schemas.openxmlformats.org/markup-compatibility/2006">
              <mc:Choice xmlns:v="urn:schemas-microsoft-com:vml" Requires="v">
                <p:oleObj spid="_x0000_s68623" name="Equation" r:id="rId5" imgW="2476500" imgH="469900" progId="Equation.DSMT4">
                  <p:embed/>
                </p:oleObj>
              </mc:Choice>
              <mc:Fallback>
                <p:oleObj name="Equation" r:id="rId5" imgW="2476500" imgH="469900" progId="Equation.DSMT4">
                  <p:embed/>
                  <p:pic>
                    <p:nvPicPr>
                      <p:cNvPr id="5" name="Object 6"/>
                      <p:cNvPicPr>
                        <a:picLocks noChangeAspect="1" noChangeArrowheads="1"/>
                      </p:cNvPicPr>
                      <p:nvPr/>
                    </p:nvPicPr>
                    <p:blipFill>
                      <a:blip r:embed="rId6"/>
                      <a:srcRect/>
                      <a:stretch>
                        <a:fillRect/>
                      </a:stretch>
                    </p:blipFill>
                    <p:spPr bwMode="auto">
                      <a:xfrm>
                        <a:off x="1760538" y="2786064"/>
                        <a:ext cx="8648700" cy="1728787"/>
                      </a:xfrm>
                      <a:prstGeom prst="rect">
                        <a:avLst/>
                      </a:prstGeom>
                      <a:solidFill>
                        <a:schemeClr val="bg1"/>
                      </a:solidFill>
                      <a:ln>
                        <a:noFill/>
                      </a:ln>
                      <a:effectLst/>
                    </p:spPr>
                  </p:pic>
                </p:oleObj>
              </mc:Fallback>
            </mc:AlternateContent>
          </a:graphicData>
        </a:graphic>
      </p:graphicFrame>
      <p:sp>
        <p:nvSpPr>
          <p:cNvPr id="7" name="Title 1"/>
          <p:cNvSpPr>
            <a:spLocks noGrp="1"/>
          </p:cNvSpPr>
          <p:nvPr>
            <p:ph type="title"/>
          </p:nvPr>
        </p:nvSpPr>
        <p:spPr>
          <a:xfrm>
            <a:off x="324196" y="0"/>
            <a:ext cx="10648604" cy="1143000"/>
          </a:xfrm>
        </p:spPr>
        <p:txBody>
          <a:bodyPr/>
          <a:lstStyle/>
          <a:p>
            <a:r>
              <a:rPr lang="en-US" dirty="0"/>
              <a:t>Sample Covariance</a:t>
            </a:r>
          </a:p>
        </p:txBody>
      </p:sp>
      <p:sp>
        <p:nvSpPr>
          <p:cNvPr id="2" name="Rectangle 1">
            <a:extLst>
              <a:ext uri="{FF2B5EF4-FFF2-40B4-BE49-F238E27FC236}">
                <a16:creationId xmlns:a16="http://schemas.microsoft.com/office/drawing/2014/main" id="{C66F0632-4061-4EC8-A29A-025B68552F54}"/>
              </a:ext>
            </a:extLst>
          </p:cNvPr>
          <p:cNvSpPr/>
          <p:nvPr/>
        </p:nvSpPr>
        <p:spPr>
          <a:xfrm>
            <a:off x="8948057" y="3755571"/>
            <a:ext cx="283029" cy="25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7878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a:t>Correlation</a:t>
            </a:r>
            <a:r>
              <a:rPr lang="en-US" dirty="0"/>
              <a:t> is just a scaled version of the covariance.</a:t>
            </a:r>
          </a:p>
        </p:txBody>
      </p:sp>
      <p:graphicFrame>
        <p:nvGraphicFramePr>
          <p:cNvPr id="6" name="Object 6"/>
          <p:cNvGraphicFramePr>
            <a:graphicFrameLocks noChangeAspect="1"/>
          </p:cNvGraphicFramePr>
          <p:nvPr>
            <p:extLst/>
          </p:nvPr>
        </p:nvGraphicFramePr>
        <p:xfrm>
          <a:off x="1957387" y="1740211"/>
          <a:ext cx="8059220" cy="1666075"/>
        </p:xfrm>
        <a:graphic>
          <a:graphicData uri="http://schemas.openxmlformats.org/presentationml/2006/ole">
            <mc:AlternateContent xmlns:mc="http://schemas.openxmlformats.org/markup-compatibility/2006">
              <mc:Choice xmlns:v="urn:schemas-microsoft-com:vml" Requires="v">
                <p:oleObj spid="_x0000_s69646" name="Equation" r:id="rId3" imgW="2260600" imgH="444500" progId="Equation.DSMT4">
                  <p:embed/>
                </p:oleObj>
              </mc:Choice>
              <mc:Fallback>
                <p:oleObj name="Equation" r:id="rId3" imgW="2260600" imgH="444500" progId="Equation.DSMT4">
                  <p:embed/>
                  <p:pic>
                    <p:nvPicPr>
                      <p:cNvPr id="6" name="Object 6"/>
                      <p:cNvPicPr>
                        <a:picLocks noChangeAspect="1" noChangeArrowheads="1"/>
                      </p:cNvPicPr>
                      <p:nvPr/>
                    </p:nvPicPr>
                    <p:blipFill>
                      <a:blip r:embed="rId4"/>
                      <a:srcRect/>
                      <a:stretch>
                        <a:fillRect/>
                      </a:stretch>
                    </p:blipFill>
                    <p:spPr bwMode="auto">
                      <a:xfrm>
                        <a:off x="1957387" y="1740211"/>
                        <a:ext cx="8059220" cy="1666075"/>
                      </a:xfrm>
                      <a:prstGeom prst="rect">
                        <a:avLst/>
                      </a:prstGeom>
                      <a:noFill/>
                      <a:effectLst/>
                    </p:spPr>
                  </p:pic>
                </p:oleObj>
              </mc:Fallback>
            </mc:AlternateContent>
          </a:graphicData>
        </a:graphic>
      </p:graphicFrame>
      <p:graphicFrame>
        <p:nvGraphicFramePr>
          <p:cNvPr id="7" name="Object 6"/>
          <p:cNvGraphicFramePr>
            <a:graphicFrameLocks noChangeAspect="1"/>
          </p:cNvGraphicFramePr>
          <p:nvPr>
            <p:extLst/>
          </p:nvPr>
        </p:nvGraphicFramePr>
        <p:xfrm>
          <a:off x="1973264" y="3919539"/>
          <a:ext cx="8332787" cy="1762125"/>
        </p:xfrm>
        <a:graphic>
          <a:graphicData uri="http://schemas.openxmlformats.org/presentationml/2006/ole">
            <mc:AlternateContent xmlns:mc="http://schemas.openxmlformats.org/markup-compatibility/2006">
              <mc:Choice xmlns:v="urn:schemas-microsoft-com:vml" Requires="v">
                <p:oleObj spid="_x0000_s69647" name="Equation" r:id="rId5" imgW="2336800" imgH="469900" progId="Equation.DSMT4">
                  <p:embed/>
                </p:oleObj>
              </mc:Choice>
              <mc:Fallback>
                <p:oleObj name="Equation" r:id="rId5" imgW="2336800" imgH="469900" progId="Equation.DSMT4">
                  <p:embed/>
                  <p:pic>
                    <p:nvPicPr>
                      <p:cNvPr id="7" name="Object 6"/>
                      <p:cNvPicPr>
                        <a:picLocks noChangeAspect="1" noChangeArrowheads="1"/>
                      </p:cNvPicPr>
                      <p:nvPr/>
                    </p:nvPicPr>
                    <p:blipFill>
                      <a:blip r:embed="rId6"/>
                      <a:srcRect/>
                      <a:stretch>
                        <a:fillRect/>
                      </a:stretch>
                    </p:blipFill>
                    <p:spPr bwMode="auto">
                      <a:xfrm>
                        <a:off x="1973264" y="3919539"/>
                        <a:ext cx="8332787" cy="1762125"/>
                      </a:xfrm>
                      <a:prstGeom prst="rect">
                        <a:avLst/>
                      </a:prstGeom>
                      <a:noFill/>
                      <a:effectLst/>
                    </p:spPr>
                  </p:pic>
                </p:oleObj>
              </mc:Fallback>
            </mc:AlternateContent>
          </a:graphicData>
        </a:graphic>
      </p:graphicFrame>
      <p:sp>
        <p:nvSpPr>
          <p:cNvPr id="8" name="Title 1"/>
          <p:cNvSpPr>
            <a:spLocks noGrp="1"/>
          </p:cNvSpPr>
          <p:nvPr>
            <p:ph type="title"/>
          </p:nvPr>
        </p:nvSpPr>
        <p:spPr>
          <a:xfrm>
            <a:off x="324196" y="0"/>
            <a:ext cx="10648604" cy="1143000"/>
          </a:xfrm>
        </p:spPr>
        <p:txBody>
          <a:bodyPr/>
          <a:lstStyle/>
          <a:p>
            <a:r>
              <a:rPr lang="en-US" dirty="0"/>
              <a:t>Sample Covariance</a:t>
            </a:r>
          </a:p>
        </p:txBody>
      </p:sp>
    </p:spTree>
    <p:extLst>
      <p:ext uri="{BB962C8B-B14F-4D97-AF65-F5344CB8AC3E}">
        <p14:creationId xmlns:p14="http://schemas.microsoft.com/office/powerpoint/2010/main" val="22525007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Correlations are always between +1 and -1.</a:t>
            </a:r>
          </a:p>
          <a:p>
            <a:endParaRPr lang="en-US" dirty="0"/>
          </a:p>
        </p:txBody>
      </p:sp>
      <p:sp>
        <p:nvSpPr>
          <p:cNvPr id="6" name="Title 1"/>
          <p:cNvSpPr>
            <a:spLocks noGrp="1"/>
          </p:cNvSpPr>
          <p:nvPr>
            <p:ph type="title"/>
          </p:nvPr>
        </p:nvSpPr>
        <p:spPr>
          <a:xfrm>
            <a:off x="324196" y="0"/>
            <a:ext cx="10648604" cy="1143000"/>
          </a:xfrm>
        </p:spPr>
        <p:txBody>
          <a:bodyPr/>
          <a:lstStyle/>
          <a:p>
            <a:r>
              <a:rPr lang="en-US" dirty="0"/>
              <a:t>Sample Covariance</a:t>
            </a:r>
          </a:p>
        </p:txBody>
      </p:sp>
    </p:spTree>
    <p:extLst>
      <p:ext uri="{BB962C8B-B14F-4D97-AF65-F5344CB8AC3E}">
        <p14:creationId xmlns:p14="http://schemas.microsoft.com/office/powerpoint/2010/main" val="15201248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46C0A"/>
                </a:solidFill>
              </a:rPr>
              <a:t>Correlation is not Causation!</a:t>
            </a:r>
          </a:p>
        </p:txBody>
      </p:sp>
      <p:sp>
        <p:nvSpPr>
          <p:cNvPr id="3" name="Content Placeholder 2"/>
          <p:cNvSpPr>
            <a:spLocks noGrp="1"/>
          </p:cNvSpPr>
          <p:nvPr>
            <p:ph idx="1"/>
          </p:nvPr>
        </p:nvSpPr>
        <p:spPr/>
        <p:txBody>
          <a:bodyPr/>
          <a:lstStyle/>
          <a:p>
            <a:r>
              <a:rPr lang="en-US" dirty="0"/>
              <a:t>Health has a negative correlation with wealth.</a:t>
            </a:r>
          </a:p>
        </p:txBody>
      </p:sp>
      <p:cxnSp>
        <p:nvCxnSpPr>
          <p:cNvPr id="5" name="Straight Arrow Connector 4"/>
          <p:cNvCxnSpPr/>
          <p:nvPr/>
        </p:nvCxnSpPr>
        <p:spPr>
          <a:xfrm flipV="1">
            <a:off x="3056667" y="2867990"/>
            <a:ext cx="0" cy="29336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077697" y="5822702"/>
            <a:ext cx="43361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420247" y="4251228"/>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44312" y="5098729"/>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83246" y="4161270"/>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398564" y="3519599"/>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288977" y="3297670"/>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589574" y="5833775"/>
            <a:ext cx="1278515" cy="584776"/>
          </a:xfrm>
          <a:prstGeom prst="rect">
            <a:avLst/>
          </a:prstGeom>
          <a:noFill/>
        </p:spPr>
        <p:txBody>
          <a:bodyPr wrap="none" rtlCol="0">
            <a:spAutoFit/>
          </a:bodyPr>
          <a:lstStyle/>
          <a:p>
            <a:r>
              <a:rPr lang="en-US" sz="3200" dirty="0"/>
              <a:t>Health</a:t>
            </a:r>
          </a:p>
        </p:txBody>
      </p:sp>
      <p:sp>
        <p:nvSpPr>
          <p:cNvPr id="15" name="TextBox 14"/>
          <p:cNvSpPr txBox="1"/>
          <p:nvPr/>
        </p:nvSpPr>
        <p:spPr>
          <a:xfrm rot="16200000">
            <a:off x="1915115" y="4042802"/>
            <a:ext cx="1336624" cy="584776"/>
          </a:xfrm>
          <a:prstGeom prst="rect">
            <a:avLst/>
          </a:prstGeom>
          <a:noFill/>
        </p:spPr>
        <p:txBody>
          <a:bodyPr wrap="none" rtlCol="0">
            <a:spAutoFit/>
          </a:bodyPr>
          <a:lstStyle/>
          <a:p>
            <a:r>
              <a:rPr lang="en-US" sz="3200" dirty="0"/>
              <a:t>Wealth</a:t>
            </a:r>
          </a:p>
        </p:txBody>
      </p:sp>
    </p:spTree>
    <p:extLst>
      <p:ext uri="{BB962C8B-B14F-4D97-AF65-F5344CB8AC3E}">
        <p14:creationId xmlns:p14="http://schemas.microsoft.com/office/powerpoint/2010/main" val="30476431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75000"/>
                  </a:schemeClr>
                </a:solidFill>
              </a:rPr>
              <a:t>Correlation is not Causation!</a:t>
            </a:r>
          </a:p>
        </p:txBody>
      </p:sp>
      <p:sp>
        <p:nvSpPr>
          <p:cNvPr id="3" name="Content Placeholder 2"/>
          <p:cNvSpPr>
            <a:spLocks noGrp="1"/>
          </p:cNvSpPr>
          <p:nvPr>
            <p:ph idx="1"/>
          </p:nvPr>
        </p:nvSpPr>
        <p:spPr/>
        <p:txBody>
          <a:bodyPr/>
          <a:lstStyle/>
          <a:p>
            <a:r>
              <a:rPr lang="en-US" dirty="0"/>
              <a:t>Health has a negative correlation with wealth.</a:t>
            </a:r>
          </a:p>
          <a:p>
            <a:endParaRPr lang="en-US" dirty="0"/>
          </a:p>
          <a:p>
            <a:r>
              <a:rPr lang="en-US" dirty="0"/>
              <a:t>This does not mean poor health causes you to be rich. It does not mean being rich causes you to be unhealthy.</a:t>
            </a:r>
          </a:p>
          <a:p>
            <a:endParaRPr lang="en-US" dirty="0">
              <a:solidFill>
                <a:srgbClr val="800000"/>
              </a:solidFill>
            </a:endParaRPr>
          </a:p>
          <a:p>
            <a:r>
              <a:rPr lang="en-US" dirty="0">
                <a:solidFill>
                  <a:srgbClr val="800000"/>
                </a:solidFill>
              </a:rPr>
              <a:t>You can predict health from wealth. </a:t>
            </a:r>
          </a:p>
          <a:p>
            <a:r>
              <a:rPr lang="en-US" dirty="0">
                <a:solidFill>
                  <a:srgbClr val="800000"/>
                </a:solidFill>
              </a:rPr>
              <a:t>You can predict wealth from health.</a:t>
            </a:r>
          </a:p>
        </p:txBody>
      </p:sp>
    </p:spTree>
    <p:extLst>
      <p:ext uri="{BB962C8B-B14F-4D97-AF65-F5344CB8AC3E}">
        <p14:creationId xmlns:p14="http://schemas.microsoft.com/office/powerpoint/2010/main" val="19213466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5141197" y="2528948"/>
            <a:ext cx="3020743" cy="17319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 coupon?</a:t>
            </a:r>
          </a:p>
        </p:txBody>
      </p:sp>
      <p:grpSp>
        <p:nvGrpSpPr>
          <p:cNvPr id="5" name="Group 4"/>
          <p:cNvGrpSpPr>
            <a:grpSpLocks noChangeAspect="1"/>
          </p:cNvGrpSpPr>
          <p:nvPr/>
        </p:nvGrpSpPr>
        <p:grpSpPr>
          <a:xfrm>
            <a:off x="3593031" y="2243868"/>
            <a:ext cx="845855" cy="2205637"/>
            <a:chOff x="11181473" y="1683964"/>
            <a:chExt cx="794541" cy="2149379"/>
          </a:xfrm>
        </p:grpSpPr>
        <p:grpSp>
          <p:nvGrpSpPr>
            <p:cNvPr id="6" name="Group 5"/>
            <p:cNvGrpSpPr/>
            <p:nvPr/>
          </p:nvGrpSpPr>
          <p:grpSpPr>
            <a:xfrm>
              <a:off x="11350197" y="1683964"/>
              <a:ext cx="449795" cy="528273"/>
              <a:chOff x="11388799" y="1528646"/>
              <a:chExt cx="449795" cy="528273"/>
            </a:xfrm>
          </p:grpSpPr>
          <p:sp>
            <p:nvSpPr>
              <p:cNvPr id="34"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11181473" y="1704383"/>
              <a:ext cx="794541" cy="2128960"/>
              <a:chOff x="2190750" y="1504950"/>
              <a:chExt cx="849313" cy="2295525"/>
            </a:xfrm>
          </p:grpSpPr>
          <p:grpSp>
            <p:nvGrpSpPr>
              <p:cNvPr id="9" name="Group 4"/>
              <p:cNvGrpSpPr>
                <a:grpSpLocks noChangeAspect="1"/>
              </p:cNvGrpSpPr>
              <p:nvPr/>
            </p:nvGrpSpPr>
            <p:grpSpPr bwMode="auto">
              <a:xfrm>
                <a:off x="2190750" y="1504950"/>
                <a:ext cx="849313" cy="2295525"/>
                <a:chOff x="1380" y="948"/>
                <a:chExt cx="535" cy="1446"/>
              </a:xfrm>
            </p:grpSpPr>
            <p:sp>
              <p:nvSpPr>
                <p:cNvPr id="17"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9"/>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Isosceles Triangle 15"/>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24717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Simpson’s Paradox</a:t>
            </a:r>
          </a:p>
        </p:txBody>
      </p:sp>
      <p:sp>
        <p:nvSpPr>
          <p:cNvPr id="4" name="Subtitle 3"/>
          <p:cNvSpPr>
            <a:spLocks noGrp="1"/>
          </p:cNvSpPr>
          <p:nvPr>
            <p:ph type="subTitle" idx="1"/>
          </p:nvPr>
        </p:nvSpPr>
        <p:spPr>
          <a:xfrm>
            <a:off x="205914" y="5397221"/>
            <a:ext cx="8667149" cy="1460779"/>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34807241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normAutofit fontScale="25000" lnSpcReduction="20000"/>
          </a:bodyPr>
          <a:lstStyle/>
          <a:p>
            <a:r>
              <a:rPr lang="en-US" dirty="0"/>
              <a:t>Deals with aggregating smaller datasets into larger ones.</a:t>
            </a:r>
          </a:p>
          <a:p>
            <a:endParaRPr lang="en-US" dirty="0"/>
          </a:p>
          <a:p>
            <a:r>
              <a:rPr lang="en-US" dirty="0"/>
              <a:t>Simpson's paradox is when conclusions drawn from the smaller datasets are the </a:t>
            </a:r>
            <a:r>
              <a:rPr lang="en-US" i="1" dirty="0"/>
              <a:t>opposite </a:t>
            </a:r>
            <a:r>
              <a:rPr lang="en-US" dirty="0"/>
              <a:t>of conclusions drawn from the larger dataset.</a:t>
            </a:r>
          </a:p>
          <a:p>
            <a:endParaRPr lang="en-US" dirty="0"/>
          </a:p>
          <a:p>
            <a:r>
              <a:rPr lang="en-US" dirty="0"/>
              <a:t> Occurs when there is a </a:t>
            </a:r>
            <a:r>
              <a:rPr lang="en-US" i="1" dirty="0"/>
              <a:t>lurking variable </a:t>
            </a:r>
            <a:r>
              <a:rPr lang="en-US" dirty="0"/>
              <a:t>and </a:t>
            </a:r>
            <a:r>
              <a:rPr lang="en-US" i="1" dirty="0"/>
              <a:t>uneven-sized groups </a:t>
            </a:r>
            <a:r>
              <a:rPr lang="en-US" dirty="0"/>
              <a:t>being combined</a:t>
            </a:r>
          </a:p>
        </p:txBody>
      </p:sp>
    </p:spTree>
    <p:extLst>
      <p:ext uri="{BB962C8B-B14F-4D97-AF65-F5344CB8AC3E}">
        <p14:creationId xmlns:p14="http://schemas.microsoft.com/office/powerpoint/2010/main" val="341547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lstStyle/>
          <a:p>
            <a:r>
              <a:rPr lang="en-US" dirty="0"/>
              <a:t>Kidney Stones – which treatment is more effective?</a:t>
            </a:r>
          </a:p>
        </p:txBody>
      </p:sp>
      <p:graphicFrame>
        <p:nvGraphicFramePr>
          <p:cNvPr id="5" name="Table 4"/>
          <p:cNvGraphicFramePr>
            <a:graphicFrameLocks noGrp="1"/>
          </p:cNvGraphicFramePr>
          <p:nvPr>
            <p:extLst/>
          </p:nvPr>
        </p:nvGraphicFramePr>
        <p:xfrm>
          <a:off x="3594631" y="3422449"/>
          <a:ext cx="5035564" cy="1255378"/>
        </p:xfrm>
        <a:graphic>
          <a:graphicData uri="http://schemas.openxmlformats.org/drawingml/2006/table">
            <a:tbl>
              <a:tblPr firstRow="1" bandRow="1">
                <a:tableStyleId>{5940675A-B579-460E-94D1-54222C63F5DA}</a:tableStyleId>
              </a:tblPr>
              <a:tblGrid>
                <a:gridCol w="2517782">
                  <a:extLst>
                    <a:ext uri="{9D8B030D-6E8A-4147-A177-3AD203B41FA5}">
                      <a16:colId xmlns:a16="http://schemas.microsoft.com/office/drawing/2014/main" val="20000"/>
                    </a:ext>
                  </a:extLst>
                </a:gridCol>
                <a:gridCol w="2517782">
                  <a:extLst>
                    <a:ext uri="{9D8B030D-6E8A-4147-A177-3AD203B41FA5}">
                      <a16:colId xmlns:a16="http://schemas.microsoft.com/office/drawing/2014/main" val="20001"/>
                    </a:ext>
                  </a:extLst>
                </a:gridCol>
              </a:tblGrid>
              <a:tr h="627689">
                <a:tc>
                  <a:txBody>
                    <a:bodyPr/>
                    <a:lstStyle/>
                    <a:p>
                      <a:pPr algn="ctr"/>
                      <a:r>
                        <a:rPr lang="en-US" sz="2500" dirty="0"/>
                        <a:t>Treatment A</a:t>
                      </a:r>
                    </a:p>
                  </a:txBody>
                  <a:tcPr/>
                </a:tc>
                <a:tc>
                  <a:txBody>
                    <a:bodyPr/>
                    <a:lstStyle/>
                    <a:p>
                      <a:pPr algn="ctr"/>
                      <a:r>
                        <a:rPr lang="en-US" sz="2500" dirty="0"/>
                        <a:t>Treatment B</a:t>
                      </a:r>
                    </a:p>
                  </a:txBody>
                  <a:tcPr/>
                </a:tc>
                <a:extLst>
                  <a:ext uri="{0D108BD9-81ED-4DB2-BD59-A6C34878D82A}">
                    <a16:rowId xmlns:a16="http://schemas.microsoft.com/office/drawing/2014/main" val="10000"/>
                  </a:ext>
                </a:extLst>
              </a:tr>
              <a:tr h="627689">
                <a:tc>
                  <a:txBody>
                    <a:bodyPr/>
                    <a:lstStyle/>
                    <a:p>
                      <a:pPr algn="ctr"/>
                      <a:r>
                        <a:rPr lang="en-US" sz="2500" dirty="0"/>
                        <a:t>78% (273/350)</a:t>
                      </a:r>
                    </a:p>
                  </a:txBody>
                  <a:tcPr/>
                </a:tc>
                <a:tc>
                  <a:txBody>
                    <a:bodyPr/>
                    <a:lstStyle/>
                    <a:p>
                      <a:pPr algn="ctr"/>
                      <a:r>
                        <a:rPr lang="en-US" sz="2500" dirty="0"/>
                        <a:t>83% (289/350)</a:t>
                      </a: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6336354" y="6488668"/>
            <a:ext cx="4331647" cy="369332"/>
          </a:xfrm>
          <a:prstGeom prst="rect">
            <a:avLst/>
          </a:prstGeom>
          <a:noFill/>
        </p:spPr>
        <p:txBody>
          <a:bodyPr wrap="none" rtlCol="0">
            <a:spAutoFit/>
          </a:bodyPr>
          <a:lstStyle/>
          <a:p>
            <a:r>
              <a:rPr lang="en-US" dirty="0"/>
              <a:t>(See Wikipedia page for Simpson’s Paradox)</a:t>
            </a:r>
          </a:p>
        </p:txBody>
      </p:sp>
    </p:spTree>
    <p:extLst>
      <p:ext uri="{BB962C8B-B14F-4D97-AF65-F5344CB8AC3E}">
        <p14:creationId xmlns:p14="http://schemas.microsoft.com/office/powerpoint/2010/main" val="1946443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lstStyle/>
          <a:p>
            <a:r>
              <a:rPr lang="en-US" dirty="0"/>
              <a:t>Kidney Stones – which treatment is more effective?</a:t>
            </a:r>
          </a:p>
        </p:txBody>
      </p:sp>
      <p:sp>
        <p:nvSpPr>
          <p:cNvPr id="6" name="TextBox 5"/>
          <p:cNvSpPr txBox="1"/>
          <p:nvPr/>
        </p:nvSpPr>
        <p:spPr>
          <a:xfrm>
            <a:off x="6336354" y="6488668"/>
            <a:ext cx="4331647" cy="369332"/>
          </a:xfrm>
          <a:prstGeom prst="rect">
            <a:avLst/>
          </a:prstGeom>
          <a:noFill/>
        </p:spPr>
        <p:txBody>
          <a:bodyPr wrap="none" rtlCol="0">
            <a:spAutoFit/>
          </a:bodyPr>
          <a:lstStyle/>
          <a:p>
            <a:r>
              <a:rPr lang="en-US" dirty="0"/>
              <a:t>(See Wikipedia page for Simpson’s Paradox)</a:t>
            </a:r>
          </a:p>
        </p:txBody>
      </p:sp>
      <p:graphicFrame>
        <p:nvGraphicFramePr>
          <p:cNvPr id="7" name="Table 6"/>
          <p:cNvGraphicFramePr>
            <a:graphicFrameLocks noGrp="1"/>
          </p:cNvGraphicFramePr>
          <p:nvPr>
            <p:extLst/>
          </p:nvPr>
        </p:nvGraphicFramePr>
        <p:xfrm>
          <a:off x="3058202" y="3186533"/>
          <a:ext cx="6096000" cy="202184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dirty="0"/>
                        <a:t>Treatment A</a:t>
                      </a:r>
                    </a:p>
                  </a:txBody>
                  <a:tcPr/>
                </a:tc>
                <a:tc>
                  <a:txBody>
                    <a:bodyPr/>
                    <a:lstStyle/>
                    <a:p>
                      <a:pPr algn="ctr"/>
                      <a:r>
                        <a:rPr lang="en-US" dirty="0"/>
                        <a:t>Treatment B</a:t>
                      </a:r>
                    </a:p>
                  </a:txBody>
                  <a:tcPr/>
                </a:tc>
                <a:extLst>
                  <a:ext uri="{0D108BD9-81ED-4DB2-BD59-A6C34878D82A}">
                    <a16:rowId xmlns:a16="http://schemas.microsoft.com/office/drawing/2014/main" val="10000"/>
                  </a:ext>
                </a:extLst>
              </a:tr>
              <a:tr h="370840">
                <a:tc>
                  <a:txBody>
                    <a:bodyPr/>
                    <a:lstStyle/>
                    <a:p>
                      <a:r>
                        <a:rPr lang="en-US" dirty="0"/>
                        <a:t>Small stones</a:t>
                      </a:r>
                    </a:p>
                  </a:txBody>
                  <a:tcPr/>
                </a:tc>
                <a:tc>
                  <a:txBody>
                    <a:bodyPr/>
                    <a:lstStyle/>
                    <a:p>
                      <a:pPr algn="ctr"/>
                      <a:r>
                        <a:rPr lang="en-US" dirty="0"/>
                        <a:t>Group</a:t>
                      </a:r>
                      <a:r>
                        <a:rPr lang="en-US" baseline="0" dirty="0"/>
                        <a:t> 1</a:t>
                      </a:r>
                    </a:p>
                    <a:p>
                      <a:pPr algn="ctr"/>
                      <a:r>
                        <a:rPr lang="en-US" baseline="0" dirty="0"/>
                        <a:t>93%   (81/87)</a:t>
                      </a:r>
                      <a:endParaRPr lang="en-US" dirty="0"/>
                    </a:p>
                  </a:txBody>
                  <a:tcPr/>
                </a:tc>
                <a:tc>
                  <a:txBody>
                    <a:bodyPr/>
                    <a:lstStyle/>
                    <a:p>
                      <a:pPr algn="ctr"/>
                      <a:r>
                        <a:rPr lang="en-US" dirty="0"/>
                        <a:t>Group 2</a:t>
                      </a:r>
                    </a:p>
                    <a:p>
                      <a:pPr algn="ctr"/>
                      <a:r>
                        <a:rPr lang="en-US" dirty="0"/>
                        <a:t>87% (234/270)</a:t>
                      </a:r>
                    </a:p>
                  </a:txBody>
                  <a:tcPr/>
                </a:tc>
                <a:extLst>
                  <a:ext uri="{0D108BD9-81ED-4DB2-BD59-A6C34878D82A}">
                    <a16:rowId xmlns:a16="http://schemas.microsoft.com/office/drawing/2014/main" val="10001"/>
                  </a:ext>
                </a:extLst>
              </a:tr>
              <a:tr h="370840">
                <a:tc>
                  <a:txBody>
                    <a:bodyPr/>
                    <a:lstStyle/>
                    <a:p>
                      <a:r>
                        <a:rPr lang="en-US" dirty="0"/>
                        <a:t>Large stones</a:t>
                      </a:r>
                    </a:p>
                  </a:txBody>
                  <a:tcPr/>
                </a:tc>
                <a:tc>
                  <a:txBody>
                    <a:bodyPr/>
                    <a:lstStyle/>
                    <a:p>
                      <a:pPr algn="ctr"/>
                      <a:r>
                        <a:rPr lang="en-US" dirty="0"/>
                        <a:t>Group 3</a:t>
                      </a:r>
                    </a:p>
                    <a:p>
                      <a:pPr algn="ctr"/>
                      <a:r>
                        <a:rPr lang="en-US" dirty="0"/>
                        <a:t>73% (192/263)</a:t>
                      </a:r>
                    </a:p>
                  </a:txBody>
                  <a:tcPr/>
                </a:tc>
                <a:tc>
                  <a:txBody>
                    <a:bodyPr/>
                    <a:lstStyle/>
                    <a:p>
                      <a:pPr algn="ctr"/>
                      <a:r>
                        <a:rPr lang="en-US" dirty="0"/>
                        <a:t>Group 4</a:t>
                      </a:r>
                    </a:p>
                    <a:p>
                      <a:pPr algn="ctr"/>
                      <a:r>
                        <a:rPr lang="en-US" dirty="0"/>
                        <a:t>69% (55/80)</a:t>
                      </a:r>
                    </a:p>
                  </a:txBody>
                  <a:tcPr/>
                </a:tc>
                <a:extLst>
                  <a:ext uri="{0D108BD9-81ED-4DB2-BD59-A6C34878D82A}">
                    <a16:rowId xmlns:a16="http://schemas.microsoft.com/office/drawing/2014/main" val="10002"/>
                  </a:ext>
                </a:extLst>
              </a:tr>
              <a:tr h="370840">
                <a:tc>
                  <a:txBody>
                    <a:bodyPr/>
                    <a:lstStyle/>
                    <a:p>
                      <a:r>
                        <a:rPr lang="en-US" dirty="0"/>
                        <a:t>Both</a:t>
                      </a:r>
                    </a:p>
                  </a:txBody>
                  <a:tcPr/>
                </a:tc>
                <a:tc>
                  <a:txBody>
                    <a:bodyPr/>
                    <a:lstStyle/>
                    <a:p>
                      <a:pPr algn="ctr"/>
                      <a:r>
                        <a:rPr lang="en-US" dirty="0"/>
                        <a:t>78%</a:t>
                      </a:r>
                      <a:r>
                        <a:rPr lang="en-US" baseline="0" dirty="0"/>
                        <a:t> (273/350)</a:t>
                      </a:r>
                      <a:endParaRPr lang="en-US" dirty="0"/>
                    </a:p>
                  </a:txBody>
                  <a:tcPr/>
                </a:tc>
                <a:tc>
                  <a:txBody>
                    <a:bodyPr/>
                    <a:lstStyle/>
                    <a:p>
                      <a:pPr algn="ctr"/>
                      <a:r>
                        <a:rPr lang="en-US" dirty="0"/>
                        <a:t>83% (289/350)</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4479390" y="5541387"/>
            <a:ext cx="3067066" cy="584776"/>
          </a:xfrm>
          <a:prstGeom prst="rect">
            <a:avLst/>
          </a:prstGeom>
          <a:noFill/>
        </p:spPr>
        <p:txBody>
          <a:bodyPr wrap="none" rtlCol="0">
            <a:spAutoFit/>
          </a:bodyPr>
          <a:lstStyle/>
          <a:p>
            <a:r>
              <a:rPr lang="en-US" sz="3200" dirty="0"/>
              <a:t>What happened?!</a:t>
            </a:r>
          </a:p>
        </p:txBody>
      </p:sp>
    </p:spTree>
    <p:extLst>
      <p:ext uri="{BB962C8B-B14F-4D97-AF65-F5344CB8AC3E}">
        <p14:creationId xmlns:p14="http://schemas.microsoft.com/office/powerpoint/2010/main" val="20509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431860" y="1260278"/>
          <a:ext cx="3302000" cy="259080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65760">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7084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7084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7084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graphicFrame>
        <p:nvGraphicFramePr>
          <p:cNvPr id="9" name="Object 8"/>
          <p:cNvGraphicFramePr>
            <a:graphicFrameLocks noChangeAspect="1"/>
          </p:cNvGraphicFramePr>
          <p:nvPr>
            <p:extLst/>
          </p:nvPr>
        </p:nvGraphicFramePr>
        <p:xfrm>
          <a:off x="1760611" y="4596650"/>
          <a:ext cx="8670321" cy="513831"/>
        </p:xfrm>
        <a:graphic>
          <a:graphicData uri="http://schemas.openxmlformats.org/presentationml/2006/ole">
            <mc:AlternateContent xmlns:mc="http://schemas.openxmlformats.org/markup-compatibility/2006">
              <mc:Choice xmlns:v="urn:schemas-microsoft-com:vml" Requires="v">
                <p:oleObj spid="_x0000_s3081" name="Equation" r:id="rId4" imgW="3810000" imgH="203200" progId="Equation.DSMT4">
                  <p:embed/>
                </p:oleObj>
              </mc:Choice>
              <mc:Fallback>
                <p:oleObj name="Equation" r:id="rId4" imgW="3810000" imgH="203200" progId="Equation.DSMT4">
                  <p:embed/>
                  <p:pic>
                    <p:nvPicPr>
                      <p:cNvPr id="9" name="Object 8"/>
                      <p:cNvPicPr/>
                      <p:nvPr/>
                    </p:nvPicPr>
                    <p:blipFill>
                      <a:blip r:embed="rId5"/>
                      <a:stretch>
                        <a:fillRect/>
                      </a:stretch>
                    </p:blipFill>
                    <p:spPr>
                      <a:xfrm>
                        <a:off x="1760611" y="4596650"/>
                        <a:ext cx="8670321" cy="513831"/>
                      </a:xfrm>
                      <a:prstGeom prst="rect">
                        <a:avLst/>
                      </a:prstGeom>
                    </p:spPr>
                  </p:pic>
                </p:oleObj>
              </mc:Fallback>
            </mc:AlternateContent>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6320540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graphicFrame>
        <p:nvGraphicFramePr>
          <p:cNvPr id="5" name="Content Placeholder 4"/>
          <p:cNvGraphicFramePr>
            <a:graphicFrameLocks noGrp="1"/>
          </p:cNvGraphicFramePr>
          <p:nvPr>
            <p:ph idx="1"/>
            <p:extLst/>
          </p:nvPr>
        </p:nvGraphicFramePr>
        <p:xfrm>
          <a:off x="1981201" y="2898140"/>
          <a:ext cx="8229599" cy="259588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extLst>
                  <a:ext uri="{0D108BD9-81ED-4DB2-BD59-A6C34878D82A}">
                    <a16:rowId xmlns:a16="http://schemas.microsoft.com/office/drawing/2014/main" val="10000"/>
                  </a:ext>
                </a:extLst>
              </a:tr>
              <a:tr h="370840">
                <a:tc>
                  <a:txBody>
                    <a:bodyPr/>
                    <a:lstStyle/>
                    <a:p>
                      <a:r>
                        <a:rPr lang="en-US" dirty="0"/>
                        <a:t>LA</a:t>
                      </a:r>
                    </a:p>
                  </a:txBody>
                  <a:tcPr/>
                </a:tc>
                <a:tc>
                  <a:txBody>
                    <a:bodyPr/>
                    <a:lstStyle/>
                    <a:p>
                      <a:r>
                        <a:rPr lang="en-US" dirty="0"/>
                        <a:t>497</a:t>
                      </a:r>
                    </a:p>
                  </a:txBody>
                  <a:tcPr/>
                </a:tc>
                <a:tc>
                  <a:txBody>
                    <a:bodyPr/>
                    <a:lstStyle/>
                    <a:p>
                      <a:r>
                        <a:rPr lang="en-US" dirty="0"/>
                        <a:t>62</a:t>
                      </a:r>
                    </a:p>
                  </a:txBody>
                  <a:tcPr/>
                </a:tc>
                <a:tc>
                  <a:txBody>
                    <a:bodyPr/>
                    <a:lstStyle/>
                    <a:p>
                      <a:r>
                        <a:rPr lang="en-US" dirty="0"/>
                        <a:t>11.1%</a:t>
                      </a:r>
                    </a:p>
                  </a:txBody>
                  <a:tcPr/>
                </a:tc>
                <a:tc>
                  <a:txBody>
                    <a:bodyPr/>
                    <a:lstStyle/>
                    <a:p>
                      <a:r>
                        <a:rPr lang="en-US" dirty="0"/>
                        <a:t>694</a:t>
                      </a:r>
                    </a:p>
                  </a:txBody>
                  <a:tcPr/>
                </a:tc>
                <a:tc>
                  <a:txBody>
                    <a:bodyPr/>
                    <a:lstStyle/>
                    <a:p>
                      <a:r>
                        <a:rPr lang="en-US" dirty="0"/>
                        <a:t>117</a:t>
                      </a:r>
                    </a:p>
                  </a:txBody>
                  <a:tcPr/>
                </a:tc>
                <a:tc>
                  <a:txBody>
                    <a:bodyPr/>
                    <a:lstStyle/>
                    <a:p>
                      <a:r>
                        <a:rPr lang="en-US" dirty="0"/>
                        <a:t>14.4%</a:t>
                      </a:r>
                    </a:p>
                  </a:txBody>
                  <a:tcPr/>
                </a:tc>
                <a:extLst>
                  <a:ext uri="{0D108BD9-81ED-4DB2-BD59-A6C34878D82A}">
                    <a16:rowId xmlns:a16="http://schemas.microsoft.com/office/drawing/2014/main" val="10001"/>
                  </a:ext>
                </a:extLst>
              </a:tr>
              <a:tr h="370840">
                <a:tc>
                  <a:txBody>
                    <a:bodyPr/>
                    <a:lstStyle/>
                    <a:p>
                      <a:r>
                        <a:rPr lang="en-US" dirty="0"/>
                        <a:t>Phoenix</a:t>
                      </a:r>
                    </a:p>
                  </a:txBody>
                  <a:tcPr/>
                </a:tc>
                <a:tc>
                  <a:txBody>
                    <a:bodyPr/>
                    <a:lstStyle/>
                    <a:p>
                      <a:r>
                        <a:rPr lang="en-US" dirty="0"/>
                        <a:t>221</a:t>
                      </a:r>
                    </a:p>
                  </a:txBody>
                  <a:tcPr/>
                </a:tc>
                <a:tc>
                  <a:txBody>
                    <a:bodyPr/>
                    <a:lstStyle/>
                    <a:p>
                      <a:r>
                        <a:rPr lang="en-US" dirty="0"/>
                        <a:t>12</a:t>
                      </a:r>
                    </a:p>
                  </a:txBody>
                  <a:tcPr/>
                </a:tc>
                <a:tc>
                  <a:txBody>
                    <a:bodyPr/>
                    <a:lstStyle/>
                    <a:p>
                      <a:r>
                        <a:rPr lang="en-US" dirty="0"/>
                        <a:t>5.4%</a:t>
                      </a:r>
                    </a:p>
                  </a:txBody>
                  <a:tcPr/>
                </a:tc>
                <a:tc>
                  <a:txBody>
                    <a:bodyPr/>
                    <a:lstStyle/>
                    <a:p>
                      <a:r>
                        <a:rPr lang="en-US" dirty="0"/>
                        <a:t>4840</a:t>
                      </a:r>
                    </a:p>
                  </a:txBody>
                  <a:tcPr/>
                </a:tc>
                <a:tc>
                  <a:txBody>
                    <a:bodyPr/>
                    <a:lstStyle/>
                    <a:p>
                      <a:r>
                        <a:rPr lang="en-US" dirty="0"/>
                        <a:t>415</a:t>
                      </a:r>
                    </a:p>
                  </a:txBody>
                  <a:tcPr/>
                </a:tc>
                <a:tc>
                  <a:txBody>
                    <a:bodyPr/>
                    <a:lstStyle/>
                    <a:p>
                      <a:r>
                        <a:rPr lang="en-US" dirty="0"/>
                        <a:t>7.9%</a:t>
                      </a:r>
                    </a:p>
                  </a:txBody>
                  <a:tcPr/>
                </a:tc>
                <a:extLst>
                  <a:ext uri="{0D108BD9-81ED-4DB2-BD59-A6C34878D82A}">
                    <a16:rowId xmlns:a16="http://schemas.microsoft.com/office/drawing/2014/main" val="10002"/>
                  </a:ext>
                </a:extLst>
              </a:tr>
              <a:tr h="370840">
                <a:tc>
                  <a:txBody>
                    <a:bodyPr/>
                    <a:lstStyle/>
                    <a:p>
                      <a:r>
                        <a:rPr lang="en-US" dirty="0"/>
                        <a:t>San Diego</a:t>
                      </a:r>
                    </a:p>
                  </a:txBody>
                  <a:tcPr/>
                </a:tc>
                <a:tc>
                  <a:txBody>
                    <a:bodyPr/>
                    <a:lstStyle/>
                    <a:p>
                      <a:r>
                        <a:rPr lang="en-US" dirty="0"/>
                        <a:t>212</a:t>
                      </a:r>
                    </a:p>
                  </a:txBody>
                  <a:tcPr/>
                </a:tc>
                <a:tc>
                  <a:txBody>
                    <a:bodyPr/>
                    <a:lstStyle/>
                    <a:p>
                      <a:r>
                        <a:rPr lang="en-US" dirty="0"/>
                        <a:t>20</a:t>
                      </a:r>
                    </a:p>
                  </a:txBody>
                  <a:tcPr/>
                </a:tc>
                <a:tc>
                  <a:txBody>
                    <a:bodyPr/>
                    <a:lstStyle/>
                    <a:p>
                      <a:r>
                        <a:rPr lang="en-US" dirty="0"/>
                        <a:t>8.6%</a:t>
                      </a:r>
                    </a:p>
                  </a:txBody>
                  <a:tcPr/>
                </a:tc>
                <a:tc>
                  <a:txBody>
                    <a:bodyPr/>
                    <a:lstStyle/>
                    <a:p>
                      <a:r>
                        <a:rPr lang="en-US" dirty="0"/>
                        <a:t>383</a:t>
                      </a:r>
                    </a:p>
                  </a:txBody>
                  <a:tcPr/>
                </a:tc>
                <a:tc>
                  <a:txBody>
                    <a:bodyPr/>
                    <a:lstStyle/>
                    <a:p>
                      <a:r>
                        <a:rPr lang="en-US" dirty="0"/>
                        <a:t>65</a:t>
                      </a:r>
                    </a:p>
                  </a:txBody>
                  <a:tcPr/>
                </a:tc>
                <a:tc>
                  <a:txBody>
                    <a:bodyPr/>
                    <a:lstStyle/>
                    <a:p>
                      <a:r>
                        <a:rPr lang="en-US" dirty="0"/>
                        <a:t>14.5%</a:t>
                      </a:r>
                    </a:p>
                  </a:txBody>
                  <a:tcPr/>
                </a:tc>
                <a:extLst>
                  <a:ext uri="{0D108BD9-81ED-4DB2-BD59-A6C34878D82A}">
                    <a16:rowId xmlns:a16="http://schemas.microsoft.com/office/drawing/2014/main" val="10003"/>
                  </a:ext>
                </a:extLst>
              </a:tr>
              <a:tr h="370840">
                <a:tc>
                  <a:txBody>
                    <a:bodyPr/>
                    <a:lstStyle/>
                    <a:p>
                      <a:r>
                        <a:rPr lang="en-US" dirty="0"/>
                        <a:t>San</a:t>
                      </a:r>
                      <a:r>
                        <a:rPr lang="en-US" baseline="0" dirty="0"/>
                        <a:t> Fran.</a:t>
                      </a:r>
                      <a:endParaRPr lang="en-US" dirty="0"/>
                    </a:p>
                  </a:txBody>
                  <a:tcPr/>
                </a:tc>
                <a:tc>
                  <a:txBody>
                    <a:bodyPr/>
                    <a:lstStyle/>
                    <a:p>
                      <a:r>
                        <a:rPr lang="en-US" dirty="0"/>
                        <a:t>503</a:t>
                      </a:r>
                    </a:p>
                  </a:txBody>
                  <a:tcPr/>
                </a:tc>
                <a:tc>
                  <a:txBody>
                    <a:bodyPr/>
                    <a:lstStyle/>
                    <a:p>
                      <a:r>
                        <a:rPr lang="en-US" dirty="0"/>
                        <a:t>102</a:t>
                      </a:r>
                    </a:p>
                  </a:txBody>
                  <a:tcPr/>
                </a:tc>
                <a:tc>
                  <a:txBody>
                    <a:bodyPr/>
                    <a:lstStyle/>
                    <a:p>
                      <a:r>
                        <a:rPr lang="en-US" dirty="0"/>
                        <a:t>16.9%</a:t>
                      </a:r>
                    </a:p>
                  </a:txBody>
                  <a:tcPr/>
                </a:tc>
                <a:tc>
                  <a:txBody>
                    <a:bodyPr/>
                    <a:lstStyle/>
                    <a:p>
                      <a:r>
                        <a:rPr lang="en-US" dirty="0"/>
                        <a:t>320</a:t>
                      </a:r>
                    </a:p>
                  </a:txBody>
                  <a:tcPr/>
                </a:tc>
                <a:tc>
                  <a:txBody>
                    <a:bodyPr/>
                    <a:lstStyle/>
                    <a:p>
                      <a:r>
                        <a:rPr lang="en-US" dirty="0"/>
                        <a:t>129</a:t>
                      </a:r>
                    </a:p>
                  </a:txBody>
                  <a:tcPr/>
                </a:tc>
                <a:tc>
                  <a:txBody>
                    <a:bodyPr/>
                    <a:lstStyle/>
                    <a:p>
                      <a:r>
                        <a:rPr lang="en-US" dirty="0"/>
                        <a:t>28.7%</a:t>
                      </a:r>
                    </a:p>
                  </a:txBody>
                  <a:tcPr/>
                </a:tc>
                <a:extLst>
                  <a:ext uri="{0D108BD9-81ED-4DB2-BD59-A6C34878D82A}">
                    <a16:rowId xmlns:a16="http://schemas.microsoft.com/office/drawing/2014/main" val="10004"/>
                  </a:ext>
                </a:extLst>
              </a:tr>
              <a:tr h="370840">
                <a:tc>
                  <a:txBody>
                    <a:bodyPr/>
                    <a:lstStyle/>
                    <a:p>
                      <a:r>
                        <a:rPr lang="en-US" dirty="0"/>
                        <a:t>Seattle</a:t>
                      </a:r>
                    </a:p>
                  </a:txBody>
                  <a:tcPr/>
                </a:tc>
                <a:tc>
                  <a:txBody>
                    <a:bodyPr/>
                    <a:lstStyle/>
                    <a:p>
                      <a:r>
                        <a:rPr lang="en-US" dirty="0"/>
                        <a:t>1841</a:t>
                      </a:r>
                    </a:p>
                  </a:txBody>
                  <a:tcPr/>
                </a:tc>
                <a:tc>
                  <a:txBody>
                    <a:bodyPr/>
                    <a:lstStyle/>
                    <a:p>
                      <a:r>
                        <a:rPr lang="en-US" dirty="0"/>
                        <a:t>305</a:t>
                      </a:r>
                    </a:p>
                  </a:txBody>
                  <a:tcPr/>
                </a:tc>
                <a:tc>
                  <a:txBody>
                    <a:bodyPr/>
                    <a:lstStyle/>
                    <a:p>
                      <a:r>
                        <a:rPr lang="en-US" dirty="0"/>
                        <a:t>14.2%</a:t>
                      </a:r>
                    </a:p>
                  </a:txBody>
                  <a:tcPr/>
                </a:tc>
                <a:tc>
                  <a:txBody>
                    <a:bodyPr/>
                    <a:lstStyle/>
                    <a:p>
                      <a:r>
                        <a:rPr lang="en-US" dirty="0"/>
                        <a:t>201</a:t>
                      </a:r>
                    </a:p>
                  </a:txBody>
                  <a:tcPr/>
                </a:tc>
                <a:tc>
                  <a:txBody>
                    <a:bodyPr/>
                    <a:lstStyle/>
                    <a:p>
                      <a:r>
                        <a:rPr lang="en-US" dirty="0"/>
                        <a:t>61</a:t>
                      </a:r>
                    </a:p>
                  </a:txBody>
                  <a:tcPr/>
                </a:tc>
                <a:tc>
                  <a:txBody>
                    <a:bodyPr/>
                    <a:lstStyle/>
                    <a:p>
                      <a:r>
                        <a:rPr lang="en-US" dirty="0"/>
                        <a:t>23.3%</a:t>
                      </a:r>
                    </a:p>
                  </a:txBody>
                  <a:tcPr/>
                </a:tc>
                <a:extLst>
                  <a:ext uri="{0D108BD9-81ED-4DB2-BD59-A6C34878D82A}">
                    <a16:rowId xmlns:a16="http://schemas.microsoft.com/office/drawing/2014/main" val="10005"/>
                  </a:ext>
                </a:extLst>
              </a:tr>
              <a:tr h="370840">
                <a:tc>
                  <a:txBody>
                    <a:bodyPr/>
                    <a:lstStyle/>
                    <a:p>
                      <a:r>
                        <a:rPr lang="en-US" b="1" dirty="0"/>
                        <a:t>Total</a:t>
                      </a:r>
                    </a:p>
                  </a:txBody>
                  <a:tcPr/>
                </a:tc>
                <a:tc>
                  <a:txBody>
                    <a:bodyPr/>
                    <a:lstStyle/>
                    <a:p>
                      <a:r>
                        <a:rPr lang="en-US" b="1" dirty="0"/>
                        <a:t>3274</a:t>
                      </a:r>
                    </a:p>
                  </a:txBody>
                  <a:tcPr/>
                </a:tc>
                <a:tc>
                  <a:txBody>
                    <a:bodyPr/>
                    <a:lstStyle/>
                    <a:p>
                      <a:r>
                        <a:rPr lang="en-US" b="1" dirty="0"/>
                        <a:t>501</a:t>
                      </a:r>
                    </a:p>
                  </a:txBody>
                  <a:tcPr/>
                </a:tc>
                <a:tc>
                  <a:txBody>
                    <a:bodyPr/>
                    <a:lstStyle/>
                    <a:p>
                      <a:r>
                        <a:rPr lang="en-US" b="1" dirty="0">
                          <a:solidFill>
                            <a:srgbClr val="FF0000"/>
                          </a:solidFill>
                        </a:rPr>
                        <a:t>13.3%</a:t>
                      </a:r>
                    </a:p>
                  </a:txBody>
                  <a:tcPr/>
                </a:tc>
                <a:tc>
                  <a:txBody>
                    <a:bodyPr/>
                    <a:lstStyle/>
                    <a:p>
                      <a:r>
                        <a:rPr lang="en-US" b="1" dirty="0"/>
                        <a:t>6438</a:t>
                      </a:r>
                    </a:p>
                  </a:txBody>
                  <a:tcPr/>
                </a:tc>
                <a:tc>
                  <a:txBody>
                    <a:bodyPr/>
                    <a:lstStyle/>
                    <a:p>
                      <a:r>
                        <a:rPr lang="en-US" b="1" dirty="0"/>
                        <a:t>787</a:t>
                      </a:r>
                    </a:p>
                  </a:txBody>
                  <a:tcPr/>
                </a:tc>
                <a:tc>
                  <a:txBody>
                    <a:bodyPr/>
                    <a:lstStyle/>
                    <a:p>
                      <a:r>
                        <a:rPr lang="en-US" b="1" dirty="0">
                          <a:solidFill>
                            <a:srgbClr val="008000"/>
                          </a:solidFill>
                        </a:rPr>
                        <a:t>10.9%</a:t>
                      </a:r>
                    </a:p>
                  </a:txBody>
                  <a:tcPr/>
                </a:tc>
                <a:extLst>
                  <a:ext uri="{0D108BD9-81ED-4DB2-BD59-A6C34878D82A}">
                    <a16:rowId xmlns:a16="http://schemas.microsoft.com/office/drawing/2014/main" val="10006"/>
                  </a:ext>
                </a:extLst>
              </a:tr>
            </a:tbl>
          </a:graphicData>
        </a:graphic>
      </p:graphicFrame>
      <p:sp>
        <p:nvSpPr>
          <p:cNvPr id="4" name="TextBox 3"/>
          <p:cNvSpPr txBox="1"/>
          <p:nvPr/>
        </p:nvSpPr>
        <p:spPr>
          <a:xfrm>
            <a:off x="6276816" y="6488668"/>
            <a:ext cx="4472085" cy="369332"/>
          </a:xfrm>
          <a:prstGeom prst="rect">
            <a:avLst/>
          </a:prstGeom>
          <a:noFill/>
        </p:spPr>
        <p:txBody>
          <a:bodyPr wrap="none" rtlCol="0">
            <a:spAutoFit/>
          </a:bodyPr>
          <a:lstStyle/>
          <a:p>
            <a:r>
              <a:rPr lang="en-US" dirty="0"/>
              <a:t>(Example from Tom Moore, Grinnell College)</a:t>
            </a:r>
          </a:p>
        </p:txBody>
      </p:sp>
      <p:grpSp>
        <p:nvGrpSpPr>
          <p:cNvPr id="8" name="Group 7"/>
          <p:cNvGrpSpPr/>
          <p:nvPr/>
        </p:nvGrpSpPr>
        <p:grpSpPr>
          <a:xfrm>
            <a:off x="1727197" y="2598419"/>
            <a:ext cx="8707615" cy="3081868"/>
            <a:chOff x="203196" y="2598419"/>
            <a:chExt cx="8707615" cy="3081868"/>
          </a:xfrm>
        </p:grpSpPr>
        <p:sp>
          <p:nvSpPr>
            <p:cNvPr id="6" name="Rectangle 5"/>
            <p:cNvSpPr/>
            <p:nvPr/>
          </p:nvSpPr>
          <p:spPr>
            <a:xfrm>
              <a:off x="317534" y="3291175"/>
              <a:ext cx="8593277" cy="18226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03196" y="2598419"/>
              <a:ext cx="1405468" cy="3081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3708400" y="2339897"/>
            <a:ext cx="2408532" cy="523220"/>
          </a:xfrm>
          <a:prstGeom prst="rect">
            <a:avLst/>
          </a:prstGeom>
          <a:noFill/>
        </p:spPr>
        <p:txBody>
          <a:bodyPr wrap="none" rtlCol="0">
            <a:spAutoFit/>
          </a:bodyPr>
          <a:lstStyle/>
          <a:p>
            <a:r>
              <a:rPr lang="en-US" sz="2800" dirty="0"/>
              <a:t>Alaska Airlines</a:t>
            </a:r>
          </a:p>
        </p:txBody>
      </p:sp>
      <p:sp>
        <p:nvSpPr>
          <p:cNvPr id="10" name="TextBox 9"/>
          <p:cNvSpPr txBox="1"/>
          <p:nvPr/>
        </p:nvSpPr>
        <p:spPr>
          <a:xfrm>
            <a:off x="6790272" y="2306031"/>
            <a:ext cx="3439814" cy="523220"/>
          </a:xfrm>
          <a:prstGeom prst="rect">
            <a:avLst/>
          </a:prstGeom>
          <a:noFill/>
        </p:spPr>
        <p:txBody>
          <a:bodyPr wrap="none" rtlCol="0">
            <a:spAutoFit/>
          </a:bodyPr>
          <a:lstStyle/>
          <a:p>
            <a:r>
              <a:rPr lang="en-US" sz="2800" dirty="0"/>
              <a:t>America West Airlines</a:t>
            </a:r>
          </a:p>
        </p:txBody>
      </p:sp>
      <p:sp>
        <p:nvSpPr>
          <p:cNvPr id="11" name="Rectangle 10"/>
          <p:cNvSpPr/>
          <p:nvPr/>
        </p:nvSpPr>
        <p:spPr>
          <a:xfrm>
            <a:off x="3132664" y="2339898"/>
            <a:ext cx="7078136" cy="5582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1" idx="2"/>
            <a:endCxn id="11" idx="0"/>
          </p:cNvCxnSpPr>
          <p:nvPr/>
        </p:nvCxnSpPr>
        <p:spPr>
          <a:xfrm flipV="1">
            <a:off x="6671732" y="2339898"/>
            <a:ext cx="0" cy="558243"/>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945401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graphicFrame>
        <p:nvGraphicFramePr>
          <p:cNvPr id="5" name="Content Placeholder 4"/>
          <p:cNvGraphicFramePr>
            <a:graphicFrameLocks noGrp="1"/>
          </p:cNvGraphicFramePr>
          <p:nvPr>
            <p:ph idx="1"/>
            <p:extLst/>
          </p:nvPr>
        </p:nvGraphicFramePr>
        <p:xfrm>
          <a:off x="1981201" y="2898140"/>
          <a:ext cx="8229599" cy="259588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extLst>
                  <a:ext uri="{0D108BD9-81ED-4DB2-BD59-A6C34878D82A}">
                    <a16:rowId xmlns:a16="http://schemas.microsoft.com/office/drawing/2014/main" val="10000"/>
                  </a:ext>
                </a:extLst>
              </a:tr>
              <a:tr h="370840">
                <a:tc>
                  <a:txBody>
                    <a:bodyPr/>
                    <a:lstStyle/>
                    <a:p>
                      <a:r>
                        <a:rPr lang="en-US" dirty="0"/>
                        <a:t>LA</a:t>
                      </a:r>
                    </a:p>
                  </a:txBody>
                  <a:tcPr/>
                </a:tc>
                <a:tc>
                  <a:txBody>
                    <a:bodyPr/>
                    <a:lstStyle/>
                    <a:p>
                      <a:r>
                        <a:rPr lang="en-US" dirty="0"/>
                        <a:t>497</a:t>
                      </a:r>
                    </a:p>
                  </a:txBody>
                  <a:tcPr/>
                </a:tc>
                <a:tc>
                  <a:txBody>
                    <a:bodyPr/>
                    <a:lstStyle/>
                    <a:p>
                      <a:r>
                        <a:rPr lang="en-US" dirty="0"/>
                        <a:t>62</a:t>
                      </a:r>
                    </a:p>
                  </a:txBody>
                  <a:tcPr/>
                </a:tc>
                <a:tc>
                  <a:txBody>
                    <a:bodyPr/>
                    <a:lstStyle/>
                    <a:p>
                      <a:r>
                        <a:rPr lang="en-US" dirty="0">
                          <a:solidFill>
                            <a:srgbClr val="008000"/>
                          </a:solidFill>
                        </a:rPr>
                        <a:t>11.1%</a:t>
                      </a:r>
                    </a:p>
                  </a:txBody>
                  <a:tcPr/>
                </a:tc>
                <a:tc>
                  <a:txBody>
                    <a:bodyPr/>
                    <a:lstStyle/>
                    <a:p>
                      <a:r>
                        <a:rPr lang="en-US" dirty="0"/>
                        <a:t>694</a:t>
                      </a:r>
                    </a:p>
                  </a:txBody>
                  <a:tcPr/>
                </a:tc>
                <a:tc>
                  <a:txBody>
                    <a:bodyPr/>
                    <a:lstStyle/>
                    <a:p>
                      <a:r>
                        <a:rPr lang="en-US" dirty="0"/>
                        <a:t>117</a:t>
                      </a:r>
                    </a:p>
                  </a:txBody>
                  <a:tcPr/>
                </a:tc>
                <a:tc>
                  <a:txBody>
                    <a:bodyPr/>
                    <a:lstStyle/>
                    <a:p>
                      <a:r>
                        <a:rPr lang="en-US" dirty="0">
                          <a:solidFill>
                            <a:srgbClr val="FF0000"/>
                          </a:solidFill>
                        </a:rPr>
                        <a:t>14.4%</a:t>
                      </a:r>
                    </a:p>
                  </a:txBody>
                  <a:tcPr/>
                </a:tc>
                <a:extLst>
                  <a:ext uri="{0D108BD9-81ED-4DB2-BD59-A6C34878D82A}">
                    <a16:rowId xmlns:a16="http://schemas.microsoft.com/office/drawing/2014/main" val="10001"/>
                  </a:ext>
                </a:extLst>
              </a:tr>
              <a:tr h="370840">
                <a:tc>
                  <a:txBody>
                    <a:bodyPr/>
                    <a:lstStyle/>
                    <a:p>
                      <a:r>
                        <a:rPr lang="en-US" dirty="0"/>
                        <a:t>Phoenix</a:t>
                      </a:r>
                    </a:p>
                  </a:txBody>
                  <a:tcPr/>
                </a:tc>
                <a:tc>
                  <a:txBody>
                    <a:bodyPr/>
                    <a:lstStyle/>
                    <a:p>
                      <a:r>
                        <a:rPr lang="en-US" dirty="0"/>
                        <a:t>221</a:t>
                      </a:r>
                    </a:p>
                  </a:txBody>
                  <a:tcPr/>
                </a:tc>
                <a:tc>
                  <a:txBody>
                    <a:bodyPr/>
                    <a:lstStyle/>
                    <a:p>
                      <a:r>
                        <a:rPr lang="en-US" dirty="0"/>
                        <a:t>12</a:t>
                      </a:r>
                    </a:p>
                  </a:txBody>
                  <a:tcPr/>
                </a:tc>
                <a:tc>
                  <a:txBody>
                    <a:bodyPr/>
                    <a:lstStyle/>
                    <a:p>
                      <a:r>
                        <a:rPr lang="en-US" dirty="0">
                          <a:solidFill>
                            <a:srgbClr val="008000"/>
                          </a:solidFill>
                        </a:rPr>
                        <a:t>5.4%</a:t>
                      </a:r>
                    </a:p>
                  </a:txBody>
                  <a:tcPr/>
                </a:tc>
                <a:tc>
                  <a:txBody>
                    <a:bodyPr/>
                    <a:lstStyle/>
                    <a:p>
                      <a:r>
                        <a:rPr lang="en-US" dirty="0"/>
                        <a:t>4840</a:t>
                      </a:r>
                    </a:p>
                  </a:txBody>
                  <a:tcPr/>
                </a:tc>
                <a:tc>
                  <a:txBody>
                    <a:bodyPr/>
                    <a:lstStyle/>
                    <a:p>
                      <a:r>
                        <a:rPr lang="en-US" dirty="0"/>
                        <a:t>415</a:t>
                      </a:r>
                    </a:p>
                  </a:txBody>
                  <a:tcPr/>
                </a:tc>
                <a:tc>
                  <a:txBody>
                    <a:bodyPr/>
                    <a:lstStyle/>
                    <a:p>
                      <a:r>
                        <a:rPr lang="en-US" dirty="0">
                          <a:solidFill>
                            <a:srgbClr val="FF0000"/>
                          </a:solidFill>
                        </a:rPr>
                        <a:t>7.9%</a:t>
                      </a:r>
                    </a:p>
                  </a:txBody>
                  <a:tcPr/>
                </a:tc>
                <a:extLst>
                  <a:ext uri="{0D108BD9-81ED-4DB2-BD59-A6C34878D82A}">
                    <a16:rowId xmlns:a16="http://schemas.microsoft.com/office/drawing/2014/main" val="10002"/>
                  </a:ext>
                </a:extLst>
              </a:tr>
              <a:tr h="370840">
                <a:tc>
                  <a:txBody>
                    <a:bodyPr/>
                    <a:lstStyle/>
                    <a:p>
                      <a:r>
                        <a:rPr lang="en-US" dirty="0"/>
                        <a:t>San Diego</a:t>
                      </a:r>
                    </a:p>
                  </a:txBody>
                  <a:tcPr/>
                </a:tc>
                <a:tc>
                  <a:txBody>
                    <a:bodyPr/>
                    <a:lstStyle/>
                    <a:p>
                      <a:r>
                        <a:rPr lang="en-US" dirty="0"/>
                        <a:t>212</a:t>
                      </a:r>
                    </a:p>
                  </a:txBody>
                  <a:tcPr/>
                </a:tc>
                <a:tc>
                  <a:txBody>
                    <a:bodyPr/>
                    <a:lstStyle/>
                    <a:p>
                      <a:r>
                        <a:rPr lang="en-US" dirty="0"/>
                        <a:t>20</a:t>
                      </a:r>
                    </a:p>
                  </a:txBody>
                  <a:tcPr/>
                </a:tc>
                <a:tc>
                  <a:txBody>
                    <a:bodyPr/>
                    <a:lstStyle/>
                    <a:p>
                      <a:r>
                        <a:rPr lang="en-US" dirty="0">
                          <a:solidFill>
                            <a:srgbClr val="008000"/>
                          </a:solidFill>
                        </a:rPr>
                        <a:t>8.6%</a:t>
                      </a:r>
                    </a:p>
                  </a:txBody>
                  <a:tcPr/>
                </a:tc>
                <a:tc>
                  <a:txBody>
                    <a:bodyPr/>
                    <a:lstStyle/>
                    <a:p>
                      <a:r>
                        <a:rPr lang="en-US" dirty="0"/>
                        <a:t>383</a:t>
                      </a:r>
                    </a:p>
                  </a:txBody>
                  <a:tcPr/>
                </a:tc>
                <a:tc>
                  <a:txBody>
                    <a:bodyPr/>
                    <a:lstStyle/>
                    <a:p>
                      <a:r>
                        <a:rPr lang="en-US" dirty="0"/>
                        <a:t>65</a:t>
                      </a:r>
                    </a:p>
                  </a:txBody>
                  <a:tcPr/>
                </a:tc>
                <a:tc>
                  <a:txBody>
                    <a:bodyPr/>
                    <a:lstStyle/>
                    <a:p>
                      <a:r>
                        <a:rPr lang="en-US" dirty="0">
                          <a:solidFill>
                            <a:srgbClr val="FF0000"/>
                          </a:solidFill>
                        </a:rPr>
                        <a:t>14.5%</a:t>
                      </a:r>
                    </a:p>
                  </a:txBody>
                  <a:tcPr/>
                </a:tc>
                <a:extLst>
                  <a:ext uri="{0D108BD9-81ED-4DB2-BD59-A6C34878D82A}">
                    <a16:rowId xmlns:a16="http://schemas.microsoft.com/office/drawing/2014/main" val="10003"/>
                  </a:ext>
                </a:extLst>
              </a:tr>
              <a:tr h="370840">
                <a:tc>
                  <a:txBody>
                    <a:bodyPr/>
                    <a:lstStyle/>
                    <a:p>
                      <a:r>
                        <a:rPr lang="en-US" dirty="0"/>
                        <a:t>San</a:t>
                      </a:r>
                      <a:r>
                        <a:rPr lang="en-US" baseline="0" dirty="0"/>
                        <a:t> Fran.</a:t>
                      </a:r>
                      <a:endParaRPr lang="en-US" dirty="0"/>
                    </a:p>
                  </a:txBody>
                  <a:tcPr/>
                </a:tc>
                <a:tc>
                  <a:txBody>
                    <a:bodyPr/>
                    <a:lstStyle/>
                    <a:p>
                      <a:r>
                        <a:rPr lang="en-US" dirty="0"/>
                        <a:t>503</a:t>
                      </a:r>
                    </a:p>
                  </a:txBody>
                  <a:tcPr/>
                </a:tc>
                <a:tc>
                  <a:txBody>
                    <a:bodyPr/>
                    <a:lstStyle/>
                    <a:p>
                      <a:r>
                        <a:rPr lang="en-US" dirty="0"/>
                        <a:t>102</a:t>
                      </a:r>
                    </a:p>
                  </a:txBody>
                  <a:tcPr/>
                </a:tc>
                <a:tc>
                  <a:txBody>
                    <a:bodyPr/>
                    <a:lstStyle/>
                    <a:p>
                      <a:r>
                        <a:rPr lang="en-US" dirty="0">
                          <a:solidFill>
                            <a:srgbClr val="008000"/>
                          </a:solidFill>
                        </a:rPr>
                        <a:t>16.9%</a:t>
                      </a:r>
                    </a:p>
                  </a:txBody>
                  <a:tcPr/>
                </a:tc>
                <a:tc>
                  <a:txBody>
                    <a:bodyPr/>
                    <a:lstStyle/>
                    <a:p>
                      <a:r>
                        <a:rPr lang="en-US" dirty="0"/>
                        <a:t>320</a:t>
                      </a:r>
                    </a:p>
                  </a:txBody>
                  <a:tcPr/>
                </a:tc>
                <a:tc>
                  <a:txBody>
                    <a:bodyPr/>
                    <a:lstStyle/>
                    <a:p>
                      <a:r>
                        <a:rPr lang="en-US" dirty="0"/>
                        <a:t>129</a:t>
                      </a:r>
                    </a:p>
                  </a:txBody>
                  <a:tcPr/>
                </a:tc>
                <a:tc>
                  <a:txBody>
                    <a:bodyPr/>
                    <a:lstStyle/>
                    <a:p>
                      <a:r>
                        <a:rPr lang="en-US" dirty="0">
                          <a:solidFill>
                            <a:srgbClr val="FF0000"/>
                          </a:solidFill>
                        </a:rPr>
                        <a:t>28.7%</a:t>
                      </a:r>
                    </a:p>
                  </a:txBody>
                  <a:tcPr/>
                </a:tc>
                <a:extLst>
                  <a:ext uri="{0D108BD9-81ED-4DB2-BD59-A6C34878D82A}">
                    <a16:rowId xmlns:a16="http://schemas.microsoft.com/office/drawing/2014/main" val="10004"/>
                  </a:ext>
                </a:extLst>
              </a:tr>
              <a:tr h="370840">
                <a:tc>
                  <a:txBody>
                    <a:bodyPr/>
                    <a:lstStyle/>
                    <a:p>
                      <a:r>
                        <a:rPr lang="en-US" dirty="0"/>
                        <a:t>Seattle</a:t>
                      </a:r>
                    </a:p>
                  </a:txBody>
                  <a:tcPr/>
                </a:tc>
                <a:tc>
                  <a:txBody>
                    <a:bodyPr/>
                    <a:lstStyle/>
                    <a:p>
                      <a:r>
                        <a:rPr lang="en-US" dirty="0"/>
                        <a:t>1841</a:t>
                      </a:r>
                    </a:p>
                  </a:txBody>
                  <a:tcPr/>
                </a:tc>
                <a:tc>
                  <a:txBody>
                    <a:bodyPr/>
                    <a:lstStyle/>
                    <a:p>
                      <a:r>
                        <a:rPr lang="en-US" dirty="0"/>
                        <a:t>305</a:t>
                      </a:r>
                    </a:p>
                  </a:txBody>
                  <a:tcPr/>
                </a:tc>
                <a:tc>
                  <a:txBody>
                    <a:bodyPr/>
                    <a:lstStyle/>
                    <a:p>
                      <a:r>
                        <a:rPr lang="en-US" dirty="0">
                          <a:solidFill>
                            <a:srgbClr val="008000"/>
                          </a:solidFill>
                        </a:rPr>
                        <a:t>14.2%</a:t>
                      </a:r>
                    </a:p>
                  </a:txBody>
                  <a:tcPr/>
                </a:tc>
                <a:tc>
                  <a:txBody>
                    <a:bodyPr/>
                    <a:lstStyle/>
                    <a:p>
                      <a:r>
                        <a:rPr lang="en-US" dirty="0"/>
                        <a:t>201</a:t>
                      </a:r>
                    </a:p>
                  </a:txBody>
                  <a:tcPr/>
                </a:tc>
                <a:tc>
                  <a:txBody>
                    <a:bodyPr/>
                    <a:lstStyle/>
                    <a:p>
                      <a:r>
                        <a:rPr lang="en-US" dirty="0"/>
                        <a:t>61</a:t>
                      </a:r>
                    </a:p>
                  </a:txBody>
                  <a:tcPr/>
                </a:tc>
                <a:tc>
                  <a:txBody>
                    <a:bodyPr/>
                    <a:lstStyle/>
                    <a:p>
                      <a:r>
                        <a:rPr lang="en-US" dirty="0">
                          <a:solidFill>
                            <a:srgbClr val="FF0000"/>
                          </a:solidFill>
                        </a:rPr>
                        <a:t>23.3%</a:t>
                      </a:r>
                    </a:p>
                  </a:txBody>
                  <a:tcPr/>
                </a:tc>
                <a:extLst>
                  <a:ext uri="{0D108BD9-81ED-4DB2-BD59-A6C34878D82A}">
                    <a16:rowId xmlns:a16="http://schemas.microsoft.com/office/drawing/2014/main" val="10005"/>
                  </a:ext>
                </a:extLst>
              </a:tr>
              <a:tr h="370840">
                <a:tc>
                  <a:txBody>
                    <a:bodyPr/>
                    <a:lstStyle/>
                    <a:p>
                      <a:r>
                        <a:rPr lang="en-US" b="1" dirty="0"/>
                        <a:t>Total</a:t>
                      </a:r>
                    </a:p>
                  </a:txBody>
                  <a:tcPr/>
                </a:tc>
                <a:tc>
                  <a:txBody>
                    <a:bodyPr/>
                    <a:lstStyle/>
                    <a:p>
                      <a:r>
                        <a:rPr lang="en-US" b="1" dirty="0"/>
                        <a:t>3274</a:t>
                      </a:r>
                    </a:p>
                  </a:txBody>
                  <a:tcPr/>
                </a:tc>
                <a:tc>
                  <a:txBody>
                    <a:bodyPr/>
                    <a:lstStyle/>
                    <a:p>
                      <a:r>
                        <a:rPr lang="en-US" b="1" dirty="0"/>
                        <a:t>501</a:t>
                      </a:r>
                    </a:p>
                  </a:txBody>
                  <a:tcPr/>
                </a:tc>
                <a:tc>
                  <a:txBody>
                    <a:bodyPr/>
                    <a:lstStyle/>
                    <a:p>
                      <a:r>
                        <a:rPr lang="en-US" b="1" dirty="0">
                          <a:solidFill>
                            <a:srgbClr val="FF0000"/>
                          </a:solidFill>
                        </a:rPr>
                        <a:t>13.3%</a:t>
                      </a:r>
                    </a:p>
                  </a:txBody>
                  <a:tcPr/>
                </a:tc>
                <a:tc>
                  <a:txBody>
                    <a:bodyPr/>
                    <a:lstStyle/>
                    <a:p>
                      <a:r>
                        <a:rPr lang="en-US" b="1" dirty="0"/>
                        <a:t>6438</a:t>
                      </a:r>
                    </a:p>
                  </a:txBody>
                  <a:tcPr/>
                </a:tc>
                <a:tc>
                  <a:txBody>
                    <a:bodyPr/>
                    <a:lstStyle/>
                    <a:p>
                      <a:r>
                        <a:rPr lang="en-US" b="1" dirty="0"/>
                        <a:t>787</a:t>
                      </a:r>
                    </a:p>
                  </a:txBody>
                  <a:tcPr/>
                </a:tc>
                <a:tc>
                  <a:txBody>
                    <a:bodyPr/>
                    <a:lstStyle/>
                    <a:p>
                      <a:r>
                        <a:rPr lang="en-US" b="1" dirty="0">
                          <a:solidFill>
                            <a:srgbClr val="008000"/>
                          </a:solidFill>
                        </a:rPr>
                        <a:t>10.9%</a:t>
                      </a:r>
                    </a:p>
                  </a:txBody>
                  <a:tcPr/>
                </a:tc>
                <a:extLst>
                  <a:ext uri="{0D108BD9-81ED-4DB2-BD59-A6C34878D82A}">
                    <a16:rowId xmlns:a16="http://schemas.microsoft.com/office/drawing/2014/main" val="10006"/>
                  </a:ext>
                </a:extLst>
              </a:tr>
            </a:tbl>
          </a:graphicData>
        </a:graphic>
      </p:graphicFrame>
      <p:sp>
        <p:nvSpPr>
          <p:cNvPr id="4" name="TextBox 3"/>
          <p:cNvSpPr txBox="1"/>
          <p:nvPr/>
        </p:nvSpPr>
        <p:spPr>
          <a:xfrm>
            <a:off x="6276816" y="6488668"/>
            <a:ext cx="4472085" cy="369332"/>
          </a:xfrm>
          <a:prstGeom prst="rect">
            <a:avLst/>
          </a:prstGeom>
          <a:noFill/>
        </p:spPr>
        <p:txBody>
          <a:bodyPr wrap="none" rtlCol="0">
            <a:spAutoFit/>
          </a:bodyPr>
          <a:lstStyle/>
          <a:p>
            <a:r>
              <a:rPr lang="en-US" dirty="0"/>
              <a:t>(Example from Tom Moore, Grinnell College)</a:t>
            </a:r>
          </a:p>
        </p:txBody>
      </p:sp>
      <p:sp>
        <p:nvSpPr>
          <p:cNvPr id="9" name="TextBox 8"/>
          <p:cNvSpPr txBox="1"/>
          <p:nvPr/>
        </p:nvSpPr>
        <p:spPr>
          <a:xfrm>
            <a:off x="3708400" y="2339897"/>
            <a:ext cx="2408532" cy="523220"/>
          </a:xfrm>
          <a:prstGeom prst="rect">
            <a:avLst/>
          </a:prstGeom>
          <a:noFill/>
        </p:spPr>
        <p:txBody>
          <a:bodyPr wrap="none" rtlCol="0">
            <a:spAutoFit/>
          </a:bodyPr>
          <a:lstStyle/>
          <a:p>
            <a:r>
              <a:rPr lang="en-US" sz="2800" dirty="0"/>
              <a:t>Alaska Airlines</a:t>
            </a:r>
          </a:p>
        </p:txBody>
      </p:sp>
      <p:sp>
        <p:nvSpPr>
          <p:cNvPr id="10" name="TextBox 9"/>
          <p:cNvSpPr txBox="1"/>
          <p:nvPr/>
        </p:nvSpPr>
        <p:spPr>
          <a:xfrm>
            <a:off x="6790272" y="2306031"/>
            <a:ext cx="3439814" cy="523220"/>
          </a:xfrm>
          <a:prstGeom prst="rect">
            <a:avLst/>
          </a:prstGeom>
          <a:noFill/>
        </p:spPr>
        <p:txBody>
          <a:bodyPr wrap="none" rtlCol="0">
            <a:spAutoFit/>
          </a:bodyPr>
          <a:lstStyle/>
          <a:p>
            <a:r>
              <a:rPr lang="en-US" sz="2800" dirty="0"/>
              <a:t>America West Airlines</a:t>
            </a:r>
          </a:p>
        </p:txBody>
      </p:sp>
      <p:sp>
        <p:nvSpPr>
          <p:cNvPr id="11" name="Rectangle 10"/>
          <p:cNvSpPr/>
          <p:nvPr/>
        </p:nvSpPr>
        <p:spPr>
          <a:xfrm>
            <a:off x="3132664" y="2339898"/>
            <a:ext cx="7078136" cy="5582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11" idx="2"/>
            <a:endCxn id="11" idx="0"/>
          </p:cNvCxnSpPr>
          <p:nvPr/>
        </p:nvCxnSpPr>
        <p:spPr>
          <a:xfrm flipV="1">
            <a:off x="6671732" y="2339898"/>
            <a:ext cx="0" cy="558243"/>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147352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graphicFrame>
        <p:nvGraphicFramePr>
          <p:cNvPr id="5" name="Content Placeholder 4"/>
          <p:cNvGraphicFramePr>
            <a:graphicFrameLocks noGrp="1"/>
          </p:cNvGraphicFramePr>
          <p:nvPr>
            <p:ph idx="1"/>
            <p:extLst/>
          </p:nvPr>
        </p:nvGraphicFramePr>
        <p:xfrm>
          <a:off x="1981201" y="2898140"/>
          <a:ext cx="8229599" cy="259588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extLst>
                  <a:ext uri="{0D108BD9-81ED-4DB2-BD59-A6C34878D82A}">
                    <a16:rowId xmlns:a16="http://schemas.microsoft.com/office/drawing/2014/main" val="10000"/>
                  </a:ext>
                </a:extLst>
              </a:tr>
              <a:tr h="370840">
                <a:tc>
                  <a:txBody>
                    <a:bodyPr/>
                    <a:lstStyle/>
                    <a:p>
                      <a:r>
                        <a:rPr lang="en-US" dirty="0"/>
                        <a:t>LA</a:t>
                      </a:r>
                    </a:p>
                  </a:txBody>
                  <a:tcPr/>
                </a:tc>
                <a:tc>
                  <a:txBody>
                    <a:bodyPr/>
                    <a:lstStyle/>
                    <a:p>
                      <a:r>
                        <a:rPr lang="en-US" dirty="0"/>
                        <a:t>497</a:t>
                      </a:r>
                    </a:p>
                  </a:txBody>
                  <a:tcPr/>
                </a:tc>
                <a:tc>
                  <a:txBody>
                    <a:bodyPr/>
                    <a:lstStyle/>
                    <a:p>
                      <a:r>
                        <a:rPr lang="en-US" dirty="0"/>
                        <a:t>62</a:t>
                      </a:r>
                    </a:p>
                  </a:txBody>
                  <a:tcPr/>
                </a:tc>
                <a:tc>
                  <a:txBody>
                    <a:bodyPr/>
                    <a:lstStyle/>
                    <a:p>
                      <a:r>
                        <a:rPr lang="en-US" dirty="0">
                          <a:solidFill>
                            <a:srgbClr val="008000"/>
                          </a:solidFill>
                        </a:rPr>
                        <a:t>11.1%</a:t>
                      </a:r>
                    </a:p>
                  </a:txBody>
                  <a:tcPr/>
                </a:tc>
                <a:tc>
                  <a:txBody>
                    <a:bodyPr/>
                    <a:lstStyle/>
                    <a:p>
                      <a:r>
                        <a:rPr lang="en-US" dirty="0"/>
                        <a:t>694</a:t>
                      </a:r>
                    </a:p>
                  </a:txBody>
                  <a:tcPr/>
                </a:tc>
                <a:tc>
                  <a:txBody>
                    <a:bodyPr/>
                    <a:lstStyle/>
                    <a:p>
                      <a:r>
                        <a:rPr lang="en-US" dirty="0"/>
                        <a:t>117</a:t>
                      </a:r>
                    </a:p>
                  </a:txBody>
                  <a:tcPr/>
                </a:tc>
                <a:tc>
                  <a:txBody>
                    <a:bodyPr/>
                    <a:lstStyle/>
                    <a:p>
                      <a:r>
                        <a:rPr lang="en-US" dirty="0">
                          <a:solidFill>
                            <a:srgbClr val="FF0000"/>
                          </a:solidFill>
                        </a:rPr>
                        <a:t>14.4%</a:t>
                      </a:r>
                    </a:p>
                  </a:txBody>
                  <a:tcPr/>
                </a:tc>
                <a:extLst>
                  <a:ext uri="{0D108BD9-81ED-4DB2-BD59-A6C34878D82A}">
                    <a16:rowId xmlns:a16="http://schemas.microsoft.com/office/drawing/2014/main" val="10001"/>
                  </a:ext>
                </a:extLst>
              </a:tr>
              <a:tr h="370840">
                <a:tc>
                  <a:txBody>
                    <a:bodyPr/>
                    <a:lstStyle/>
                    <a:p>
                      <a:r>
                        <a:rPr lang="en-US" dirty="0"/>
                        <a:t>Phoenix</a:t>
                      </a:r>
                    </a:p>
                  </a:txBody>
                  <a:tcPr/>
                </a:tc>
                <a:tc>
                  <a:txBody>
                    <a:bodyPr/>
                    <a:lstStyle/>
                    <a:p>
                      <a:r>
                        <a:rPr lang="en-US" dirty="0"/>
                        <a:t>221</a:t>
                      </a:r>
                    </a:p>
                  </a:txBody>
                  <a:tcPr/>
                </a:tc>
                <a:tc>
                  <a:txBody>
                    <a:bodyPr/>
                    <a:lstStyle/>
                    <a:p>
                      <a:r>
                        <a:rPr lang="en-US" dirty="0"/>
                        <a:t>12</a:t>
                      </a:r>
                    </a:p>
                  </a:txBody>
                  <a:tcPr/>
                </a:tc>
                <a:tc>
                  <a:txBody>
                    <a:bodyPr/>
                    <a:lstStyle/>
                    <a:p>
                      <a:r>
                        <a:rPr lang="en-US" dirty="0">
                          <a:solidFill>
                            <a:srgbClr val="008000"/>
                          </a:solidFill>
                        </a:rPr>
                        <a:t>5.4%</a:t>
                      </a:r>
                    </a:p>
                  </a:txBody>
                  <a:tcPr/>
                </a:tc>
                <a:tc>
                  <a:txBody>
                    <a:bodyPr/>
                    <a:lstStyle/>
                    <a:p>
                      <a:r>
                        <a:rPr lang="en-US" dirty="0"/>
                        <a:t>4840</a:t>
                      </a:r>
                    </a:p>
                  </a:txBody>
                  <a:tcPr/>
                </a:tc>
                <a:tc>
                  <a:txBody>
                    <a:bodyPr/>
                    <a:lstStyle/>
                    <a:p>
                      <a:r>
                        <a:rPr lang="en-US" dirty="0"/>
                        <a:t>415</a:t>
                      </a:r>
                    </a:p>
                  </a:txBody>
                  <a:tcPr/>
                </a:tc>
                <a:tc>
                  <a:txBody>
                    <a:bodyPr/>
                    <a:lstStyle/>
                    <a:p>
                      <a:r>
                        <a:rPr lang="en-US" dirty="0">
                          <a:solidFill>
                            <a:srgbClr val="FF0000"/>
                          </a:solidFill>
                        </a:rPr>
                        <a:t>7.9%</a:t>
                      </a:r>
                    </a:p>
                  </a:txBody>
                  <a:tcPr/>
                </a:tc>
                <a:extLst>
                  <a:ext uri="{0D108BD9-81ED-4DB2-BD59-A6C34878D82A}">
                    <a16:rowId xmlns:a16="http://schemas.microsoft.com/office/drawing/2014/main" val="10002"/>
                  </a:ext>
                </a:extLst>
              </a:tr>
              <a:tr h="370840">
                <a:tc>
                  <a:txBody>
                    <a:bodyPr/>
                    <a:lstStyle/>
                    <a:p>
                      <a:r>
                        <a:rPr lang="en-US" dirty="0"/>
                        <a:t>San Diego</a:t>
                      </a:r>
                    </a:p>
                  </a:txBody>
                  <a:tcPr/>
                </a:tc>
                <a:tc>
                  <a:txBody>
                    <a:bodyPr/>
                    <a:lstStyle/>
                    <a:p>
                      <a:r>
                        <a:rPr lang="en-US" dirty="0"/>
                        <a:t>212</a:t>
                      </a:r>
                    </a:p>
                  </a:txBody>
                  <a:tcPr/>
                </a:tc>
                <a:tc>
                  <a:txBody>
                    <a:bodyPr/>
                    <a:lstStyle/>
                    <a:p>
                      <a:r>
                        <a:rPr lang="en-US" dirty="0"/>
                        <a:t>20</a:t>
                      </a:r>
                    </a:p>
                  </a:txBody>
                  <a:tcPr/>
                </a:tc>
                <a:tc>
                  <a:txBody>
                    <a:bodyPr/>
                    <a:lstStyle/>
                    <a:p>
                      <a:r>
                        <a:rPr lang="en-US" dirty="0">
                          <a:solidFill>
                            <a:srgbClr val="008000"/>
                          </a:solidFill>
                        </a:rPr>
                        <a:t>8.6%</a:t>
                      </a:r>
                    </a:p>
                  </a:txBody>
                  <a:tcPr/>
                </a:tc>
                <a:tc>
                  <a:txBody>
                    <a:bodyPr/>
                    <a:lstStyle/>
                    <a:p>
                      <a:r>
                        <a:rPr lang="en-US" dirty="0"/>
                        <a:t>383</a:t>
                      </a:r>
                    </a:p>
                  </a:txBody>
                  <a:tcPr/>
                </a:tc>
                <a:tc>
                  <a:txBody>
                    <a:bodyPr/>
                    <a:lstStyle/>
                    <a:p>
                      <a:r>
                        <a:rPr lang="en-US" dirty="0"/>
                        <a:t>65</a:t>
                      </a:r>
                    </a:p>
                  </a:txBody>
                  <a:tcPr/>
                </a:tc>
                <a:tc>
                  <a:txBody>
                    <a:bodyPr/>
                    <a:lstStyle/>
                    <a:p>
                      <a:r>
                        <a:rPr lang="en-US" dirty="0">
                          <a:solidFill>
                            <a:srgbClr val="FF0000"/>
                          </a:solidFill>
                        </a:rPr>
                        <a:t>14.5%</a:t>
                      </a:r>
                    </a:p>
                  </a:txBody>
                  <a:tcPr/>
                </a:tc>
                <a:extLst>
                  <a:ext uri="{0D108BD9-81ED-4DB2-BD59-A6C34878D82A}">
                    <a16:rowId xmlns:a16="http://schemas.microsoft.com/office/drawing/2014/main" val="10003"/>
                  </a:ext>
                </a:extLst>
              </a:tr>
              <a:tr h="370840">
                <a:tc>
                  <a:txBody>
                    <a:bodyPr/>
                    <a:lstStyle/>
                    <a:p>
                      <a:r>
                        <a:rPr lang="en-US" dirty="0"/>
                        <a:t>San</a:t>
                      </a:r>
                      <a:r>
                        <a:rPr lang="en-US" baseline="0" dirty="0"/>
                        <a:t> Fran.</a:t>
                      </a:r>
                      <a:endParaRPr lang="en-US" dirty="0"/>
                    </a:p>
                  </a:txBody>
                  <a:tcPr/>
                </a:tc>
                <a:tc>
                  <a:txBody>
                    <a:bodyPr/>
                    <a:lstStyle/>
                    <a:p>
                      <a:r>
                        <a:rPr lang="en-US" dirty="0"/>
                        <a:t>503</a:t>
                      </a:r>
                    </a:p>
                  </a:txBody>
                  <a:tcPr/>
                </a:tc>
                <a:tc>
                  <a:txBody>
                    <a:bodyPr/>
                    <a:lstStyle/>
                    <a:p>
                      <a:r>
                        <a:rPr lang="en-US" dirty="0"/>
                        <a:t>102</a:t>
                      </a:r>
                    </a:p>
                  </a:txBody>
                  <a:tcPr/>
                </a:tc>
                <a:tc>
                  <a:txBody>
                    <a:bodyPr/>
                    <a:lstStyle/>
                    <a:p>
                      <a:r>
                        <a:rPr lang="en-US" dirty="0">
                          <a:solidFill>
                            <a:srgbClr val="008000"/>
                          </a:solidFill>
                        </a:rPr>
                        <a:t>16.9%</a:t>
                      </a:r>
                    </a:p>
                  </a:txBody>
                  <a:tcPr/>
                </a:tc>
                <a:tc>
                  <a:txBody>
                    <a:bodyPr/>
                    <a:lstStyle/>
                    <a:p>
                      <a:r>
                        <a:rPr lang="en-US" dirty="0"/>
                        <a:t>320</a:t>
                      </a:r>
                    </a:p>
                  </a:txBody>
                  <a:tcPr/>
                </a:tc>
                <a:tc>
                  <a:txBody>
                    <a:bodyPr/>
                    <a:lstStyle/>
                    <a:p>
                      <a:r>
                        <a:rPr lang="en-US" dirty="0"/>
                        <a:t>129</a:t>
                      </a:r>
                    </a:p>
                  </a:txBody>
                  <a:tcPr/>
                </a:tc>
                <a:tc>
                  <a:txBody>
                    <a:bodyPr/>
                    <a:lstStyle/>
                    <a:p>
                      <a:r>
                        <a:rPr lang="en-US" dirty="0">
                          <a:solidFill>
                            <a:srgbClr val="FF0000"/>
                          </a:solidFill>
                        </a:rPr>
                        <a:t>28.7%</a:t>
                      </a:r>
                    </a:p>
                  </a:txBody>
                  <a:tcPr/>
                </a:tc>
                <a:extLst>
                  <a:ext uri="{0D108BD9-81ED-4DB2-BD59-A6C34878D82A}">
                    <a16:rowId xmlns:a16="http://schemas.microsoft.com/office/drawing/2014/main" val="10004"/>
                  </a:ext>
                </a:extLst>
              </a:tr>
              <a:tr h="370840">
                <a:tc>
                  <a:txBody>
                    <a:bodyPr/>
                    <a:lstStyle/>
                    <a:p>
                      <a:r>
                        <a:rPr lang="en-US" dirty="0"/>
                        <a:t>Seattle</a:t>
                      </a:r>
                    </a:p>
                  </a:txBody>
                  <a:tcPr/>
                </a:tc>
                <a:tc>
                  <a:txBody>
                    <a:bodyPr/>
                    <a:lstStyle/>
                    <a:p>
                      <a:r>
                        <a:rPr lang="en-US" dirty="0"/>
                        <a:t>1841</a:t>
                      </a:r>
                    </a:p>
                  </a:txBody>
                  <a:tcPr/>
                </a:tc>
                <a:tc>
                  <a:txBody>
                    <a:bodyPr/>
                    <a:lstStyle/>
                    <a:p>
                      <a:r>
                        <a:rPr lang="en-US" dirty="0"/>
                        <a:t>305</a:t>
                      </a:r>
                    </a:p>
                  </a:txBody>
                  <a:tcPr/>
                </a:tc>
                <a:tc>
                  <a:txBody>
                    <a:bodyPr/>
                    <a:lstStyle/>
                    <a:p>
                      <a:r>
                        <a:rPr lang="en-US" dirty="0">
                          <a:solidFill>
                            <a:srgbClr val="008000"/>
                          </a:solidFill>
                        </a:rPr>
                        <a:t>14.2%</a:t>
                      </a:r>
                    </a:p>
                  </a:txBody>
                  <a:tcPr/>
                </a:tc>
                <a:tc>
                  <a:txBody>
                    <a:bodyPr/>
                    <a:lstStyle/>
                    <a:p>
                      <a:r>
                        <a:rPr lang="en-US" dirty="0"/>
                        <a:t>201</a:t>
                      </a:r>
                    </a:p>
                  </a:txBody>
                  <a:tcPr/>
                </a:tc>
                <a:tc>
                  <a:txBody>
                    <a:bodyPr/>
                    <a:lstStyle/>
                    <a:p>
                      <a:r>
                        <a:rPr lang="en-US" dirty="0"/>
                        <a:t>61</a:t>
                      </a:r>
                    </a:p>
                  </a:txBody>
                  <a:tcPr/>
                </a:tc>
                <a:tc>
                  <a:txBody>
                    <a:bodyPr/>
                    <a:lstStyle/>
                    <a:p>
                      <a:r>
                        <a:rPr lang="en-US" dirty="0">
                          <a:solidFill>
                            <a:srgbClr val="FF0000"/>
                          </a:solidFill>
                        </a:rPr>
                        <a:t>23.3%</a:t>
                      </a:r>
                    </a:p>
                  </a:txBody>
                  <a:tcPr/>
                </a:tc>
                <a:extLst>
                  <a:ext uri="{0D108BD9-81ED-4DB2-BD59-A6C34878D82A}">
                    <a16:rowId xmlns:a16="http://schemas.microsoft.com/office/drawing/2014/main" val="10005"/>
                  </a:ext>
                </a:extLst>
              </a:tr>
              <a:tr h="370840">
                <a:tc>
                  <a:txBody>
                    <a:bodyPr/>
                    <a:lstStyle/>
                    <a:p>
                      <a:r>
                        <a:rPr lang="en-US" b="1" dirty="0"/>
                        <a:t>Total</a:t>
                      </a:r>
                    </a:p>
                  </a:txBody>
                  <a:tcPr/>
                </a:tc>
                <a:tc>
                  <a:txBody>
                    <a:bodyPr/>
                    <a:lstStyle/>
                    <a:p>
                      <a:r>
                        <a:rPr lang="en-US" b="1" dirty="0"/>
                        <a:t>3274</a:t>
                      </a:r>
                    </a:p>
                  </a:txBody>
                  <a:tcPr/>
                </a:tc>
                <a:tc>
                  <a:txBody>
                    <a:bodyPr/>
                    <a:lstStyle/>
                    <a:p>
                      <a:r>
                        <a:rPr lang="en-US" b="1" dirty="0"/>
                        <a:t>501</a:t>
                      </a:r>
                    </a:p>
                  </a:txBody>
                  <a:tcPr/>
                </a:tc>
                <a:tc>
                  <a:txBody>
                    <a:bodyPr/>
                    <a:lstStyle/>
                    <a:p>
                      <a:r>
                        <a:rPr lang="en-US" b="1" dirty="0">
                          <a:solidFill>
                            <a:srgbClr val="FF0000"/>
                          </a:solidFill>
                        </a:rPr>
                        <a:t>13.3%</a:t>
                      </a:r>
                    </a:p>
                  </a:txBody>
                  <a:tcPr/>
                </a:tc>
                <a:tc>
                  <a:txBody>
                    <a:bodyPr/>
                    <a:lstStyle/>
                    <a:p>
                      <a:r>
                        <a:rPr lang="en-US" b="1" dirty="0"/>
                        <a:t>6438</a:t>
                      </a:r>
                    </a:p>
                  </a:txBody>
                  <a:tcPr/>
                </a:tc>
                <a:tc>
                  <a:txBody>
                    <a:bodyPr/>
                    <a:lstStyle/>
                    <a:p>
                      <a:r>
                        <a:rPr lang="en-US" b="1" dirty="0"/>
                        <a:t>787</a:t>
                      </a:r>
                    </a:p>
                  </a:txBody>
                  <a:tcPr/>
                </a:tc>
                <a:tc>
                  <a:txBody>
                    <a:bodyPr/>
                    <a:lstStyle/>
                    <a:p>
                      <a:r>
                        <a:rPr lang="en-US" b="1" dirty="0">
                          <a:solidFill>
                            <a:srgbClr val="008000"/>
                          </a:solidFill>
                        </a:rPr>
                        <a:t>10.9%</a:t>
                      </a:r>
                    </a:p>
                  </a:txBody>
                  <a:tcPr/>
                </a:tc>
                <a:extLst>
                  <a:ext uri="{0D108BD9-81ED-4DB2-BD59-A6C34878D82A}">
                    <a16:rowId xmlns:a16="http://schemas.microsoft.com/office/drawing/2014/main" val="10006"/>
                  </a:ext>
                </a:extLst>
              </a:tr>
            </a:tbl>
          </a:graphicData>
        </a:graphic>
      </p:graphicFrame>
      <p:sp>
        <p:nvSpPr>
          <p:cNvPr id="4" name="TextBox 3"/>
          <p:cNvSpPr txBox="1"/>
          <p:nvPr/>
        </p:nvSpPr>
        <p:spPr>
          <a:xfrm>
            <a:off x="6276816" y="6488668"/>
            <a:ext cx="4472085" cy="369332"/>
          </a:xfrm>
          <a:prstGeom prst="rect">
            <a:avLst/>
          </a:prstGeom>
          <a:noFill/>
        </p:spPr>
        <p:txBody>
          <a:bodyPr wrap="none" rtlCol="0">
            <a:spAutoFit/>
          </a:bodyPr>
          <a:lstStyle/>
          <a:p>
            <a:r>
              <a:rPr lang="en-US" dirty="0"/>
              <a:t>(Example from Tom Moore, Grinnell College)</a:t>
            </a:r>
          </a:p>
        </p:txBody>
      </p:sp>
      <p:sp>
        <p:nvSpPr>
          <p:cNvPr id="9" name="TextBox 8"/>
          <p:cNvSpPr txBox="1"/>
          <p:nvPr/>
        </p:nvSpPr>
        <p:spPr>
          <a:xfrm>
            <a:off x="3708400" y="2339897"/>
            <a:ext cx="2408532" cy="523220"/>
          </a:xfrm>
          <a:prstGeom prst="rect">
            <a:avLst/>
          </a:prstGeom>
          <a:noFill/>
        </p:spPr>
        <p:txBody>
          <a:bodyPr wrap="none" rtlCol="0">
            <a:spAutoFit/>
          </a:bodyPr>
          <a:lstStyle/>
          <a:p>
            <a:r>
              <a:rPr lang="en-US" sz="2800" dirty="0"/>
              <a:t>Alaska Airlines</a:t>
            </a:r>
          </a:p>
        </p:txBody>
      </p:sp>
      <p:sp>
        <p:nvSpPr>
          <p:cNvPr id="10" name="TextBox 9"/>
          <p:cNvSpPr txBox="1"/>
          <p:nvPr/>
        </p:nvSpPr>
        <p:spPr>
          <a:xfrm>
            <a:off x="6790272" y="2306031"/>
            <a:ext cx="3439814" cy="523220"/>
          </a:xfrm>
          <a:prstGeom prst="rect">
            <a:avLst/>
          </a:prstGeom>
          <a:noFill/>
        </p:spPr>
        <p:txBody>
          <a:bodyPr wrap="none" rtlCol="0">
            <a:spAutoFit/>
          </a:bodyPr>
          <a:lstStyle/>
          <a:p>
            <a:r>
              <a:rPr lang="en-US" sz="2800" dirty="0"/>
              <a:t>America West Airlines</a:t>
            </a:r>
          </a:p>
        </p:txBody>
      </p:sp>
      <p:sp>
        <p:nvSpPr>
          <p:cNvPr id="11" name="Rectangle 10"/>
          <p:cNvSpPr/>
          <p:nvPr/>
        </p:nvSpPr>
        <p:spPr>
          <a:xfrm>
            <a:off x="3132664" y="2339898"/>
            <a:ext cx="7078136" cy="5582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11" idx="2"/>
            <a:endCxn id="11" idx="0"/>
          </p:cNvCxnSpPr>
          <p:nvPr/>
        </p:nvCxnSpPr>
        <p:spPr>
          <a:xfrm flipV="1">
            <a:off x="6671732" y="2339898"/>
            <a:ext cx="0" cy="558243"/>
          </a:xfrm>
          <a:prstGeom prst="line">
            <a:avLst/>
          </a:prstGeom>
          <a:effectLst/>
        </p:spPr>
        <p:style>
          <a:lnRef idx="2">
            <a:schemeClr val="dk1"/>
          </a:lnRef>
          <a:fillRef idx="0">
            <a:schemeClr val="dk1"/>
          </a:fillRef>
          <a:effectRef idx="1">
            <a:schemeClr val="dk1"/>
          </a:effectRef>
          <a:fontRef idx="minor">
            <a:schemeClr val="tx1"/>
          </a:fontRef>
        </p:style>
      </p:cxnSp>
      <p:sp>
        <p:nvSpPr>
          <p:cNvPr id="3" name="Oval 2"/>
          <p:cNvSpPr/>
          <p:nvPr/>
        </p:nvSpPr>
        <p:spPr>
          <a:xfrm>
            <a:off x="6485467" y="3657600"/>
            <a:ext cx="3962400" cy="3556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827872" y="4792134"/>
            <a:ext cx="3962400" cy="3556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0825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normAutofit fontScale="25000" lnSpcReduction="20000"/>
          </a:bodyPr>
          <a:lstStyle/>
          <a:p>
            <a:r>
              <a:rPr lang="en-US" dirty="0"/>
              <a:t>Deals with aggregating smaller datasets into larger ones.</a:t>
            </a:r>
          </a:p>
          <a:p>
            <a:endParaRPr lang="en-US" dirty="0"/>
          </a:p>
          <a:p>
            <a:r>
              <a:rPr lang="en-US" dirty="0"/>
              <a:t>Simpson's paradox is when conclusions drawn from the smaller datasets are the </a:t>
            </a:r>
            <a:r>
              <a:rPr lang="en-US" i="1" dirty="0"/>
              <a:t>opposite </a:t>
            </a:r>
            <a:r>
              <a:rPr lang="en-US" dirty="0"/>
              <a:t>of conclusions drawn from the larger dataset.</a:t>
            </a:r>
          </a:p>
          <a:p>
            <a:endParaRPr lang="en-US" dirty="0"/>
          </a:p>
          <a:p>
            <a:r>
              <a:rPr lang="en-US" dirty="0"/>
              <a:t> Occurs when there is a </a:t>
            </a:r>
            <a:r>
              <a:rPr lang="en-US" i="1" dirty="0"/>
              <a:t>lurking variable </a:t>
            </a:r>
            <a:r>
              <a:rPr lang="en-US" dirty="0"/>
              <a:t>and </a:t>
            </a:r>
            <a:r>
              <a:rPr lang="en-US" i="1" dirty="0"/>
              <a:t>uneven-sized groups </a:t>
            </a:r>
            <a:r>
              <a:rPr lang="en-US" dirty="0"/>
              <a:t>being combined</a:t>
            </a:r>
          </a:p>
        </p:txBody>
      </p:sp>
    </p:spTree>
    <p:extLst>
      <p:ext uri="{BB962C8B-B14F-4D97-AF65-F5344CB8AC3E}">
        <p14:creationId xmlns:p14="http://schemas.microsoft.com/office/powerpoint/2010/main" val="144505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p:cNvGraphicFramePr>
            <a:graphicFrameLocks noChangeAspect="1"/>
          </p:cNvGraphicFramePr>
          <p:nvPr>
            <p:extLst/>
          </p:nvPr>
        </p:nvGraphicFramePr>
        <p:xfrm>
          <a:off x="3643316" y="2027241"/>
          <a:ext cx="4505325" cy="2111375"/>
        </p:xfrm>
        <a:graphic>
          <a:graphicData uri="http://schemas.openxmlformats.org/presentationml/2006/ole">
            <mc:AlternateContent xmlns:mc="http://schemas.openxmlformats.org/markup-compatibility/2006">
              <mc:Choice xmlns:v="urn:schemas-microsoft-com:vml" Requires="v">
                <p:oleObj spid="_x0000_s4105" name="Equation" r:id="rId4" imgW="1308100" imgH="609600" progId="Equation.DSMT4">
                  <p:embed/>
                </p:oleObj>
              </mc:Choice>
              <mc:Fallback>
                <p:oleObj name="Equation" r:id="rId4" imgW="1308100" imgH="609600" progId="Equation.DSMT4">
                  <p:embed/>
                  <p:pic>
                    <p:nvPicPr>
                      <p:cNvPr id="12" name="Object 11"/>
                      <p:cNvPicPr/>
                      <p:nvPr/>
                    </p:nvPicPr>
                    <p:blipFill>
                      <a:blip r:embed="rId5"/>
                      <a:stretch>
                        <a:fillRect/>
                      </a:stretch>
                    </p:blipFill>
                    <p:spPr>
                      <a:xfrm>
                        <a:off x="3643316" y="2027241"/>
                        <a:ext cx="4505325" cy="2111375"/>
                      </a:xfrm>
                      <a:prstGeom prst="rect">
                        <a:avLst/>
                      </a:prstGeom>
                    </p:spPr>
                  </p:pic>
                </p:oleObj>
              </mc:Fallback>
            </mc:AlternateContent>
          </a:graphicData>
        </a:graphic>
      </p:graphicFrame>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1224370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5" name="Picture 4" descr="Screen Shot 2016-02-24 at 10.24.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7" name="TextBox 6"/>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429394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3880683"/>
            <a:ext cx="8415867" cy="2556932"/>
          </a:xfrm>
        </p:spPr>
        <p:txBody>
          <a:bodyPr>
            <a:normAutofit fontScale="85000" lnSpcReduction="10000"/>
          </a:bodyPr>
          <a:lstStyle/>
          <a:p>
            <a:pPr>
              <a:lnSpc>
                <a:spcPct val="130000"/>
              </a:lnSpc>
            </a:pPr>
            <a:r>
              <a:rPr lang="en-US" dirty="0">
                <a:latin typeface="Segoe UI Light" panose="020B0502040204020203" pitchFamily="34" charset="0"/>
                <a:cs typeface="Segoe UI Light" panose="020B0502040204020203" pitchFamily="34" charset="0"/>
              </a:rPr>
              <a:t>How might you compute the spread?</a:t>
            </a: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r>
              <a:rPr lang="en-US" dirty="0">
                <a:latin typeface="Segoe UI Light" panose="020B0502040204020203" pitchFamily="34" charset="0"/>
                <a:cs typeface="Segoe UI Light" panose="020B0502040204020203" pitchFamily="34" charset="0"/>
              </a:rPr>
              <a:t>Sum of absolute differences from the mean?</a:t>
            </a:r>
          </a:p>
        </p:txBody>
      </p:sp>
      <p:graphicFrame>
        <p:nvGraphicFramePr>
          <p:cNvPr id="5" name="Object 4"/>
          <p:cNvGraphicFramePr>
            <a:graphicFrameLocks noChangeAspect="1"/>
          </p:cNvGraphicFramePr>
          <p:nvPr>
            <p:extLst/>
          </p:nvPr>
        </p:nvGraphicFramePr>
        <p:xfrm>
          <a:off x="4538136" y="4513266"/>
          <a:ext cx="3115205" cy="1353647"/>
        </p:xfrm>
        <a:graphic>
          <a:graphicData uri="http://schemas.openxmlformats.org/presentationml/2006/ole">
            <mc:AlternateContent xmlns:mc="http://schemas.openxmlformats.org/markup-compatibility/2006">
              <mc:Choice xmlns:v="urn:schemas-microsoft-com:vml" Requires="v">
                <p:oleObj spid="_x0000_s5129" name="Equation" r:id="rId4" imgW="1079500" imgH="469900" progId="Equation.DSMT4">
                  <p:embed/>
                </p:oleObj>
              </mc:Choice>
              <mc:Fallback>
                <p:oleObj name="Equation" r:id="rId4" imgW="1079500" imgH="469900" progId="Equation.DSMT4">
                  <p:embed/>
                  <p:pic>
                    <p:nvPicPr>
                      <p:cNvPr id="5" name="Object 4"/>
                      <p:cNvPicPr/>
                      <p:nvPr/>
                    </p:nvPicPr>
                    <p:blipFill>
                      <a:blip r:embed="rId5"/>
                      <a:stretch>
                        <a:fillRect/>
                      </a:stretch>
                    </p:blipFill>
                    <p:spPr>
                      <a:xfrm>
                        <a:off x="4538136" y="4513266"/>
                        <a:ext cx="3115205" cy="1353647"/>
                      </a:xfrm>
                      <a:prstGeom prst="rect">
                        <a:avLst/>
                      </a:prstGeom>
                    </p:spPr>
                  </p:pic>
                </p:oleObj>
              </mc:Fallback>
            </mc:AlternateContent>
          </a:graphicData>
        </a:graphic>
      </p:graphicFrame>
      <p:graphicFrame>
        <p:nvGraphicFramePr>
          <p:cNvPr id="15" name="Table 14"/>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6" name="Picture 15" descr="Screen Shot 2016-02-24 at 10.24.37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7" name="TextBox 16"/>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243190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582400" cy="662730"/>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Probability</a:t>
            </a:r>
          </a:p>
        </p:txBody>
      </p:sp>
      <p:sp>
        <p:nvSpPr>
          <p:cNvPr id="3" name="Content Placeholder 2"/>
          <p:cNvSpPr>
            <a:spLocks noGrp="1"/>
          </p:cNvSpPr>
          <p:nvPr>
            <p:ph idx="1"/>
          </p:nvPr>
        </p:nvSpPr>
        <p:spPr>
          <a:xfrm>
            <a:off x="441820" y="1122031"/>
            <a:ext cx="10972800" cy="4525963"/>
          </a:xfrm>
        </p:spPr>
        <p:txBody>
          <a:bodyPr/>
          <a:lstStyle/>
          <a:p>
            <a:r>
              <a:rPr lang="en-US" dirty="0">
                <a:latin typeface="Segoe UI Light" panose="020B0502040204020203" pitchFamily="34" charset="0"/>
                <a:cs typeface="Segoe UI Light" panose="020B0502040204020203" pitchFamily="34" charset="0"/>
              </a:rPr>
              <a:t>The most essential skill you need to make your case as a data scientist.</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1062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3880683"/>
            <a:ext cx="8415867" cy="2556932"/>
          </a:xfrm>
        </p:spPr>
        <p:txBody>
          <a:bodyPr>
            <a:normAutofit fontScale="85000" lnSpcReduction="10000"/>
          </a:bodyPr>
          <a:lstStyle/>
          <a:p>
            <a:pPr>
              <a:lnSpc>
                <a:spcPct val="130000"/>
              </a:lnSpc>
            </a:pPr>
            <a:r>
              <a:rPr lang="en-US" dirty="0">
                <a:latin typeface="Segoe UI Light" panose="020B0502040204020203" pitchFamily="34" charset="0"/>
                <a:cs typeface="Segoe UI Light" panose="020B0502040204020203" pitchFamily="34" charset="0"/>
              </a:rPr>
              <a:t>How might you compute the spread?</a:t>
            </a: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r>
              <a:rPr lang="en-US" dirty="0">
                <a:latin typeface="Segoe UI Light" panose="020B0502040204020203" pitchFamily="34" charset="0"/>
                <a:cs typeface="Segoe UI Light" panose="020B0502040204020203" pitchFamily="34" charset="0"/>
              </a:rPr>
              <a:t>Sum of squared differences from the mean</a:t>
            </a:r>
          </a:p>
        </p:txBody>
      </p:sp>
      <p:graphicFrame>
        <p:nvGraphicFramePr>
          <p:cNvPr id="5" name="Object 4"/>
          <p:cNvGraphicFramePr>
            <a:graphicFrameLocks noChangeAspect="1"/>
          </p:cNvGraphicFramePr>
          <p:nvPr>
            <p:extLst/>
          </p:nvPr>
        </p:nvGraphicFramePr>
        <p:xfrm>
          <a:off x="4246566" y="4432064"/>
          <a:ext cx="3373437" cy="1498839"/>
        </p:xfrm>
        <a:graphic>
          <a:graphicData uri="http://schemas.openxmlformats.org/presentationml/2006/ole">
            <mc:AlternateContent xmlns:mc="http://schemas.openxmlformats.org/markup-compatibility/2006">
              <mc:Choice xmlns:v="urn:schemas-microsoft-com:vml" Requires="v">
                <p:oleObj spid="_x0000_s6160" name="Equation" r:id="rId4" imgW="1168400" imgH="520700" progId="Equation.DSMT4">
                  <p:embed/>
                </p:oleObj>
              </mc:Choice>
              <mc:Fallback>
                <p:oleObj name="Equation" r:id="rId4" imgW="1168400" imgH="520700" progId="Equation.DSMT4">
                  <p:embed/>
                  <p:pic>
                    <p:nvPicPr>
                      <p:cNvPr id="5" name="Object 4"/>
                      <p:cNvPicPr/>
                      <p:nvPr/>
                    </p:nvPicPr>
                    <p:blipFill>
                      <a:blip r:embed="rId5"/>
                      <a:stretch>
                        <a:fillRect/>
                      </a:stretch>
                    </p:blipFill>
                    <p:spPr>
                      <a:xfrm>
                        <a:off x="4246566" y="4432064"/>
                        <a:ext cx="3373437" cy="1498839"/>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7579194" y="4799903"/>
          <a:ext cx="2000250" cy="622300"/>
        </p:xfrm>
        <a:graphic>
          <a:graphicData uri="http://schemas.openxmlformats.org/presentationml/2006/ole">
            <mc:AlternateContent xmlns:mc="http://schemas.openxmlformats.org/markup-compatibility/2006">
              <mc:Choice xmlns:v="urn:schemas-microsoft-com:vml" Requires="v">
                <p:oleObj spid="_x0000_s6161" name="Equation" r:id="rId6" imgW="609600" imgH="190500" progId="Equation.DSMT4">
                  <p:embed/>
                </p:oleObj>
              </mc:Choice>
              <mc:Fallback>
                <p:oleObj name="Equation" r:id="rId6" imgW="609600" imgH="190500" progId="Equation.DSMT4">
                  <p:embed/>
                  <p:pic>
                    <p:nvPicPr>
                      <p:cNvPr id="6" name="Object 5"/>
                      <p:cNvPicPr/>
                      <p:nvPr/>
                    </p:nvPicPr>
                    <p:blipFill>
                      <a:blip r:embed="rId7"/>
                      <a:stretch>
                        <a:fillRect/>
                      </a:stretch>
                    </p:blipFill>
                    <p:spPr>
                      <a:xfrm>
                        <a:off x="7579194" y="4799903"/>
                        <a:ext cx="2000250" cy="622300"/>
                      </a:xfrm>
                      <a:prstGeom prst="rect">
                        <a:avLst/>
                      </a:prstGeom>
                    </p:spPr>
                  </p:pic>
                </p:oleObj>
              </mc:Fallback>
            </mc:AlternateContent>
          </a:graphicData>
        </a:graphic>
      </p:graphicFrame>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6576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6576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65760">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6576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6576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6576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6576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604002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graphicFrame>
        <p:nvGraphicFramePr>
          <p:cNvPr id="9" name="Object 8"/>
          <p:cNvGraphicFramePr>
            <a:graphicFrameLocks noChangeAspect="1"/>
          </p:cNvGraphicFramePr>
          <p:nvPr>
            <p:extLst/>
          </p:nvPr>
        </p:nvGraphicFramePr>
        <p:xfrm>
          <a:off x="1981200" y="4086293"/>
          <a:ext cx="4246268" cy="1149219"/>
        </p:xfrm>
        <a:graphic>
          <a:graphicData uri="http://schemas.openxmlformats.org/presentationml/2006/ole">
            <mc:AlternateContent xmlns:mc="http://schemas.openxmlformats.org/markup-compatibility/2006">
              <mc:Choice xmlns:v="urn:schemas-microsoft-com:vml" Requires="v">
                <p:oleObj spid="_x0000_s7184" name="Equation" r:id="rId5" imgW="1917700" imgH="520700" progId="Equation.DSMT4">
                  <p:embed/>
                </p:oleObj>
              </mc:Choice>
              <mc:Fallback>
                <p:oleObj name="Equation" r:id="rId5" imgW="1917700" imgH="520700" progId="Equation.DSMT4">
                  <p:embed/>
                  <p:pic>
                    <p:nvPicPr>
                      <p:cNvPr id="9" name="Object 8"/>
                      <p:cNvPicPr/>
                      <p:nvPr/>
                    </p:nvPicPr>
                    <p:blipFill>
                      <a:blip r:embed="rId6"/>
                      <a:stretch>
                        <a:fillRect/>
                      </a:stretch>
                    </p:blipFill>
                    <p:spPr>
                      <a:xfrm>
                        <a:off x="1981200" y="4086293"/>
                        <a:ext cx="4246268" cy="1149219"/>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2078333" y="5180805"/>
          <a:ext cx="8267934" cy="1005266"/>
        </p:xfrm>
        <a:graphic>
          <a:graphicData uri="http://schemas.openxmlformats.org/presentationml/2006/ole">
            <mc:AlternateContent xmlns:mc="http://schemas.openxmlformats.org/markup-compatibility/2006">
              <mc:Choice xmlns:v="urn:schemas-microsoft-com:vml" Requires="v">
                <p:oleObj spid="_x0000_s7185" name="Equation" r:id="rId7" imgW="3543300" imgH="431800" progId="Equation.DSMT4">
                  <p:embed/>
                </p:oleObj>
              </mc:Choice>
              <mc:Fallback>
                <p:oleObj name="Equation" r:id="rId7" imgW="3543300" imgH="431800" progId="Equation.DSMT4">
                  <p:embed/>
                  <p:pic>
                    <p:nvPicPr>
                      <p:cNvPr id="15" name="Object 14"/>
                      <p:cNvPicPr/>
                      <p:nvPr/>
                    </p:nvPicPr>
                    <p:blipFill>
                      <a:blip r:embed="rId8"/>
                      <a:stretch>
                        <a:fillRect/>
                      </a:stretch>
                    </p:blipFill>
                    <p:spPr>
                      <a:xfrm>
                        <a:off x="2078333" y="5180805"/>
                        <a:ext cx="8267934" cy="1005266"/>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7288924" y="5410684"/>
              <a:ext cx="114480" cy="143280"/>
            </p14:xfrm>
          </p:contentPart>
        </mc:Choice>
        <mc:Fallback xmlns="">
          <p:pic>
            <p:nvPicPr>
              <p:cNvPr id="3" name="Ink 2"/>
              <p:cNvPicPr/>
              <p:nvPr/>
            </p:nvPicPr>
            <p:blipFill>
              <a:blip r:embed="rId10"/>
              <a:stretch>
                <a:fillRect/>
              </a:stretch>
            </p:blipFill>
            <p:spPr>
              <a:xfrm>
                <a:off x="7277044" y="5398804"/>
                <a:ext cx="138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p14:cNvContentPartPr/>
              <p14:nvPr/>
            </p14:nvContentPartPr>
            <p14:xfrm>
              <a:off x="7222684" y="5391964"/>
              <a:ext cx="190800" cy="190440"/>
            </p14:xfrm>
          </p:contentPart>
        </mc:Choice>
        <mc:Fallback xmlns="">
          <p:pic>
            <p:nvPicPr>
              <p:cNvPr id="5" name="Ink 4"/>
              <p:cNvPicPr/>
              <p:nvPr/>
            </p:nvPicPr>
            <p:blipFill>
              <a:blip r:embed="rId12"/>
              <a:stretch>
                <a:fillRect/>
              </a:stretch>
            </p:blipFill>
            <p:spPr>
              <a:xfrm>
                <a:off x="7174804" y="5295844"/>
                <a:ext cx="2865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p14:cNvContentPartPr/>
              <p14:nvPr/>
            </p14:nvContentPartPr>
            <p14:xfrm>
              <a:off x="7277044" y="5258764"/>
              <a:ext cx="2295720" cy="447840"/>
            </p14:xfrm>
          </p:contentPart>
        </mc:Choice>
        <mc:Fallback xmlns="">
          <p:pic>
            <p:nvPicPr>
              <p:cNvPr id="7" name="Ink 6"/>
              <p:cNvPicPr/>
              <p:nvPr/>
            </p:nvPicPr>
            <p:blipFill>
              <a:blip r:embed="rId14"/>
              <a:stretch>
                <a:fillRect/>
              </a:stretch>
            </p:blipFill>
            <p:spPr>
              <a:xfrm>
                <a:off x="7238884" y="5220604"/>
                <a:ext cx="237204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p14:cNvContentPartPr/>
              <p14:nvPr/>
            </p14:nvContentPartPr>
            <p14:xfrm>
              <a:off x="9561244" y="5284684"/>
              <a:ext cx="724320" cy="352800"/>
            </p14:xfrm>
          </p:contentPart>
        </mc:Choice>
        <mc:Fallback xmlns="">
          <p:pic>
            <p:nvPicPr>
              <p:cNvPr id="11" name="Ink 10"/>
              <p:cNvPicPr/>
              <p:nvPr/>
            </p:nvPicPr>
            <p:blipFill>
              <a:blip r:embed="rId16"/>
              <a:stretch>
                <a:fillRect/>
              </a:stretch>
            </p:blipFill>
            <p:spPr>
              <a:xfrm>
                <a:off x="9523084" y="5246524"/>
                <a:ext cx="8006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p14:cNvContentPartPr/>
              <p14:nvPr/>
            </p14:nvContentPartPr>
            <p14:xfrm>
              <a:off x="2046604" y="5825404"/>
              <a:ext cx="1286280" cy="343080"/>
            </p14:xfrm>
          </p:contentPart>
        </mc:Choice>
        <mc:Fallback xmlns="">
          <p:pic>
            <p:nvPicPr>
              <p:cNvPr id="17" name="Ink 16"/>
              <p:cNvPicPr/>
              <p:nvPr/>
            </p:nvPicPr>
            <p:blipFill>
              <a:blip r:embed="rId18"/>
              <a:stretch>
                <a:fillRect/>
              </a:stretch>
            </p:blipFill>
            <p:spPr>
              <a:xfrm>
                <a:off x="2008444" y="5787244"/>
                <a:ext cx="13626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p14:cNvContentPartPr/>
              <p14:nvPr/>
            </p14:nvContentPartPr>
            <p14:xfrm>
              <a:off x="4968364" y="5241124"/>
              <a:ext cx="2229120" cy="447840"/>
            </p14:xfrm>
          </p:contentPart>
        </mc:Choice>
        <mc:Fallback xmlns="">
          <p:pic>
            <p:nvPicPr>
              <p:cNvPr id="19" name="Ink 18"/>
              <p:cNvPicPr/>
              <p:nvPr/>
            </p:nvPicPr>
            <p:blipFill>
              <a:blip r:embed="rId20"/>
              <a:stretch>
                <a:fillRect/>
              </a:stretch>
            </p:blipFill>
            <p:spPr>
              <a:xfrm>
                <a:off x="4930204" y="5202964"/>
                <a:ext cx="2305440" cy="524160"/>
              </a:xfrm>
              <a:prstGeom prst="rect">
                <a:avLst/>
              </a:prstGeom>
            </p:spPr>
          </p:pic>
        </mc:Fallback>
      </mc:AlternateContent>
    </p:spTree>
    <p:extLst>
      <p:ext uri="{BB962C8B-B14F-4D97-AF65-F5344CB8AC3E}">
        <p14:creationId xmlns:p14="http://schemas.microsoft.com/office/powerpoint/2010/main" val="1702669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graphicFrame>
        <p:nvGraphicFramePr>
          <p:cNvPr id="9" name="Object 8"/>
          <p:cNvGraphicFramePr>
            <a:graphicFrameLocks noChangeAspect="1"/>
          </p:cNvGraphicFramePr>
          <p:nvPr>
            <p:extLst/>
          </p:nvPr>
        </p:nvGraphicFramePr>
        <p:xfrm>
          <a:off x="1981200" y="4086293"/>
          <a:ext cx="4246268" cy="1149219"/>
        </p:xfrm>
        <a:graphic>
          <a:graphicData uri="http://schemas.openxmlformats.org/presentationml/2006/ole">
            <mc:AlternateContent xmlns:mc="http://schemas.openxmlformats.org/markup-compatibility/2006">
              <mc:Choice xmlns:v="urn:schemas-microsoft-com:vml" Requires="v">
                <p:oleObj spid="_x0000_s8208" name="Equation" r:id="rId5" imgW="1917700" imgH="520700" progId="Equation.DSMT4">
                  <p:embed/>
                </p:oleObj>
              </mc:Choice>
              <mc:Fallback>
                <p:oleObj name="Equation" r:id="rId5" imgW="1917700" imgH="520700" progId="Equation.DSMT4">
                  <p:embed/>
                  <p:pic>
                    <p:nvPicPr>
                      <p:cNvPr id="9" name="Object 8"/>
                      <p:cNvPicPr/>
                      <p:nvPr/>
                    </p:nvPicPr>
                    <p:blipFill>
                      <a:blip r:embed="rId6"/>
                      <a:stretch>
                        <a:fillRect/>
                      </a:stretch>
                    </p:blipFill>
                    <p:spPr>
                      <a:xfrm>
                        <a:off x="1981200" y="4086293"/>
                        <a:ext cx="4246268" cy="1149219"/>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2078333" y="5180805"/>
          <a:ext cx="8267934" cy="1005266"/>
        </p:xfrm>
        <a:graphic>
          <a:graphicData uri="http://schemas.openxmlformats.org/presentationml/2006/ole">
            <mc:AlternateContent xmlns:mc="http://schemas.openxmlformats.org/markup-compatibility/2006">
              <mc:Choice xmlns:v="urn:schemas-microsoft-com:vml" Requires="v">
                <p:oleObj spid="_x0000_s8209" name="Equation" r:id="rId7" imgW="3543300" imgH="431800" progId="Equation.DSMT4">
                  <p:embed/>
                </p:oleObj>
              </mc:Choice>
              <mc:Fallback>
                <p:oleObj name="Equation" r:id="rId7" imgW="3543300" imgH="431800" progId="Equation.DSMT4">
                  <p:embed/>
                  <p:pic>
                    <p:nvPicPr>
                      <p:cNvPr id="15" name="Object 14"/>
                      <p:cNvPicPr/>
                      <p:nvPr/>
                    </p:nvPicPr>
                    <p:blipFill>
                      <a:blip r:embed="rId8"/>
                      <a:stretch>
                        <a:fillRect/>
                      </a:stretch>
                    </p:blipFill>
                    <p:spPr>
                      <a:xfrm>
                        <a:off x="2078333" y="5180805"/>
                        <a:ext cx="8267934" cy="1005266"/>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158525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6576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6576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65760">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6576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6576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6576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6576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graphicFrame>
        <p:nvGraphicFramePr>
          <p:cNvPr id="9" name="Object 8"/>
          <p:cNvGraphicFramePr>
            <a:graphicFrameLocks noChangeAspect="1"/>
          </p:cNvGraphicFramePr>
          <p:nvPr>
            <p:extLst/>
          </p:nvPr>
        </p:nvGraphicFramePr>
        <p:xfrm>
          <a:off x="3177173" y="4156656"/>
          <a:ext cx="5152799" cy="901314"/>
        </p:xfrm>
        <a:graphic>
          <a:graphicData uri="http://schemas.openxmlformats.org/presentationml/2006/ole">
            <mc:AlternateContent xmlns:mc="http://schemas.openxmlformats.org/markup-compatibility/2006">
              <mc:Choice xmlns:v="urn:schemas-microsoft-com:vml" Requires="v">
                <p:oleObj spid="_x0000_s9232" name="Equation" r:id="rId5" imgW="1955800" imgH="342900" progId="Equation.DSMT4">
                  <p:embed/>
                </p:oleObj>
              </mc:Choice>
              <mc:Fallback>
                <p:oleObj name="Equation" r:id="rId5" imgW="1955800" imgH="342900" progId="Equation.DSMT4">
                  <p:embed/>
                  <p:pic>
                    <p:nvPicPr>
                      <p:cNvPr id="9" name="Object 8"/>
                      <p:cNvPicPr/>
                      <p:nvPr/>
                    </p:nvPicPr>
                    <p:blipFill>
                      <a:blip r:embed="rId6"/>
                      <a:stretch>
                        <a:fillRect/>
                      </a:stretch>
                    </p:blipFill>
                    <p:spPr>
                      <a:xfrm>
                        <a:off x="3177173" y="4156656"/>
                        <a:ext cx="5152799" cy="901314"/>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5456223" y="5266392"/>
          <a:ext cx="4737644" cy="812679"/>
        </p:xfrm>
        <a:graphic>
          <a:graphicData uri="http://schemas.openxmlformats.org/presentationml/2006/ole">
            <mc:AlternateContent xmlns:mc="http://schemas.openxmlformats.org/markup-compatibility/2006">
              <mc:Choice xmlns:v="urn:schemas-microsoft-com:vml" Requires="v">
                <p:oleObj spid="_x0000_s9233" name="Equation" r:id="rId7" imgW="1257300" imgH="215900" progId="Equation.DSMT4">
                  <p:embed/>
                </p:oleObj>
              </mc:Choice>
              <mc:Fallback>
                <p:oleObj name="Equation" r:id="rId7" imgW="1257300" imgH="215900" progId="Equation.DSMT4">
                  <p:embed/>
                  <p:pic>
                    <p:nvPicPr>
                      <p:cNvPr id="15" name="Object 14"/>
                      <p:cNvPicPr/>
                      <p:nvPr/>
                    </p:nvPicPr>
                    <p:blipFill>
                      <a:blip r:embed="rId8"/>
                      <a:stretch>
                        <a:fillRect/>
                      </a:stretch>
                    </p:blipFill>
                    <p:spPr>
                      <a:xfrm>
                        <a:off x="5456223" y="5266392"/>
                        <a:ext cx="4737644" cy="812679"/>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86408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Some Special Discrete Probability Distributions:</a:t>
            </a:r>
            <a:r>
              <a:rPr lang="en-US" sz="3500" dirty="0"/>
              <a:t> </a:t>
            </a:r>
            <a:r>
              <a:rPr lang="en-US" sz="3200" dirty="0"/>
              <a:t>Bernoulli and Binomial</a:t>
            </a:r>
          </a:p>
        </p:txBody>
      </p:sp>
    </p:spTree>
    <p:extLst>
      <p:ext uri="{BB962C8B-B14F-4D97-AF65-F5344CB8AC3E}">
        <p14:creationId xmlns:p14="http://schemas.microsoft.com/office/powerpoint/2010/main" val="3615702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0"/>
            <a:ext cx="8229600" cy="5040086"/>
          </a:xfrm>
        </p:spPr>
        <p:txBody>
          <a:bodyPr>
            <a:normAutofit fontScale="92500" lnSpcReduction="20000"/>
          </a:bodyPr>
          <a:lstStyle/>
          <a:p>
            <a:r>
              <a:rPr lang="en-US" dirty="0">
                <a:latin typeface="Segoe UI Light" panose="020B0502040204020203" pitchFamily="34" charset="0"/>
                <a:cs typeface="Segoe UI Light" panose="020B0502040204020203" pitchFamily="34" charset="0"/>
              </a:rPr>
              <a:t>Think of a coin flip.</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Example: Each American has a 89% having health insurance.</a:t>
            </a:r>
          </a:p>
          <a:p>
            <a:pPr lvl="1"/>
            <a:r>
              <a:rPr lang="en-US" dirty="0">
                <a:latin typeface="Segoe UI Light" panose="020B0502040204020203" pitchFamily="34" charset="0"/>
                <a:cs typeface="Segoe UI Light" panose="020B0502040204020203" pitchFamily="34" charset="0"/>
              </a:rPr>
              <a:t>1 if they have health insurance, 0 otherwise</a:t>
            </a:r>
          </a:p>
          <a:p>
            <a:pPr lvl="1"/>
            <a:r>
              <a:rPr lang="en-US" dirty="0" err="1">
                <a:latin typeface="Segoe UI Light" panose="020B0502040204020203" pitchFamily="34" charset="0"/>
                <a:cs typeface="Segoe UI Light" panose="020B0502040204020203" pitchFamily="34" charset="0"/>
              </a:rPr>
              <a:t>X~Bernoulli</a:t>
            </a:r>
            <a:r>
              <a:rPr lang="en-US" dirty="0">
                <a:latin typeface="Segoe UI Light" panose="020B0502040204020203" pitchFamily="34" charset="0"/>
                <a:cs typeface="Segoe UI Light" panose="020B0502040204020203" pitchFamily="34" charset="0"/>
              </a:rPr>
              <a:t>(.89)</a:t>
            </a:r>
          </a:p>
          <a:p>
            <a:endParaRPr lang="en-US" dirty="0"/>
          </a:p>
          <a:p>
            <a:endParaRPr lang="en-US" dirty="0"/>
          </a:p>
        </p:txBody>
      </p:sp>
      <p:graphicFrame>
        <p:nvGraphicFramePr>
          <p:cNvPr id="5" name="Table 4"/>
          <p:cNvGraphicFramePr>
            <a:graphicFrameLocks noGrp="1"/>
          </p:cNvGraphicFramePr>
          <p:nvPr>
            <p:extLst/>
          </p:nvPr>
        </p:nvGraphicFramePr>
        <p:xfrm>
          <a:off x="4444256" y="2348510"/>
          <a:ext cx="3302000" cy="111252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p</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1-p</a:t>
                      </a:r>
                    </a:p>
                  </a:txBody>
                  <a:tcPr/>
                </a:tc>
                <a:extLst>
                  <a:ext uri="{0D108BD9-81ED-4DB2-BD59-A6C34878D82A}">
                    <a16:rowId xmlns:a16="http://schemas.microsoft.com/office/drawing/2014/main" val="10002"/>
                  </a:ext>
                </a:extLst>
              </a:tr>
            </a:tbl>
          </a:graphicData>
        </a:graphic>
      </p:graphicFrame>
      <p:graphicFrame>
        <p:nvGraphicFramePr>
          <p:cNvPr id="6" name="Object 5"/>
          <p:cNvGraphicFramePr>
            <a:graphicFrameLocks noChangeAspect="1"/>
          </p:cNvGraphicFramePr>
          <p:nvPr>
            <p:extLst/>
          </p:nvPr>
        </p:nvGraphicFramePr>
        <p:xfrm>
          <a:off x="4444256" y="3684313"/>
          <a:ext cx="3433190" cy="649061"/>
        </p:xfrm>
        <a:graphic>
          <a:graphicData uri="http://schemas.openxmlformats.org/presentationml/2006/ole">
            <mc:AlternateContent xmlns:mc="http://schemas.openxmlformats.org/markup-compatibility/2006">
              <mc:Choice xmlns:v="urn:schemas-microsoft-com:vml" Requires="v">
                <p:oleObj spid="_x0000_s10249" name="Equation" r:id="rId3" imgW="1079500" imgH="203200" progId="Equation.DSMT4">
                  <p:embed/>
                </p:oleObj>
              </mc:Choice>
              <mc:Fallback>
                <p:oleObj name="Equation" r:id="rId3" imgW="1079500" imgH="203200" progId="Equation.DSMT4">
                  <p:embed/>
                  <p:pic>
                    <p:nvPicPr>
                      <p:cNvPr id="6" name="Object 5"/>
                      <p:cNvPicPr/>
                      <p:nvPr/>
                    </p:nvPicPr>
                    <p:blipFill>
                      <a:blip r:embed="rId4"/>
                      <a:stretch>
                        <a:fillRect/>
                      </a:stretch>
                    </p:blipFill>
                    <p:spPr>
                      <a:xfrm>
                        <a:off x="4444256" y="3684313"/>
                        <a:ext cx="3433190" cy="649061"/>
                      </a:xfrm>
                      <a:prstGeom prst="rect">
                        <a:avLst/>
                      </a:prstGeom>
                    </p:spPr>
                  </p:pic>
                </p:oleObj>
              </mc:Fallback>
            </mc:AlternateContent>
          </a:graphicData>
        </a:graphic>
      </p:graphicFrame>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Bernoulli</a:t>
            </a:r>
          </a:p>
        </p:txBody>
      </p:sp>
    </p:spTree>
    <p:extLst>
      <p:ext uri="{BB962C8B-B14F-4D97-AF65-F5344CB8AC3E}">
        <p14:creationId xmlns:p14="http://schemas.microsoft.com/office/powerpoint/2010/main" val="1624891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09600" y="1600203"/>
            <a:ext cx="10972800" cy="4525963"/>
          </a:xfrm>
        </p:spPr>
        <p:txBody>
          <a:bodyPr>
            <a:normAutofit/>
          </a:bodyPr>
          <a:lstStyle/>
          <a:p>
            <a:r>
              <a:rPr lang="en-US" dirty="0">
                <a:latin typeface="Segoe UI Light" panose="020B0502040204020203" pitchFamily="34" charset="0"/>
                <a:cs typeface="Segoe UI Light" panose="020B0502040204020203" pitchFamily="34" charset="0"/>
              </a:rPr>
              <a:t>Governs repeated Bernoulli trials, each with the same probability of success.</a:t>
            </a:r>
          </a:p>
          <a:p>
            <a:endParaRPr lang="en-US" dirty="0"/>
          </a:p>
        </p:txBody>
      </p:sp>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Tree>
    <p:extLst>
      <p:ext uri="{BB962C8B-B14F-4D97-AF65-F5344CB8AC3E}">
        <p14:creationId xmlns:p14="http://schemas.microsoft.com/office/powerpoint/2010/main" val="3338969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0105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p:txBody>
      </p:sp>
      <p:sp>
        <p:nvSpPr>
          <p:cNvPr id="4" name="TextBox 3"/>
          <p:cNvSpPr txBox="1"/>
          <p:nvPr/>
        </p:nvSpPr>
        <p:spPr>
          <a:xfrm>
            <a:off x="2681124" y="5192382"/>
            <a:ext cx="7529679" cy="1077218"/>
          </a:xfrm>
          <a:prstGeom prst="rect">
            <a:avLst/>
          </a:prstGeom>
          <a:noFill/>
        </p:spPr>
        <p:txBody>
          <a:bodyPr wrap="square" rtlCol="0">
            <a:spAutoFit/>
          </a:bodyPr>
          <a:lstStyle/>
          <a:p>
            <a:r>
              <a:rPr lang="en-US" sz="3200" dirty="0">
                <a:latin typeface="Times New Roman" charset="0"/>
                <a:ea typeface="ＭＳ Ｐゴシック" charset="0"/>
                <a:cs typeface="ＭＳ Ｐゴシック" charset="0"/>
              </a:rPr>
              <a:t>P(YYYYYYYYNN) = (.89)</a:t>
            </a:r>
            <a:r>
              <a:rPr lang="en-US" sz="3200" baseline="30000" dirty="0">
                <a:latin typeface="Times New Roman" charset="0"/>
                <a:ea typeface="ＭＳ Ｐゴシック" charset="0"/>
                <a:cs typeface="ＭＳ Ｐゴシック" charset="0"/>
              </a:rPr>
              <a:t>8</a:t>
            </a:r>
            <a:r>
              <a:rPr lang="en-US" sz="3200" dirty="0">
                <a:latin typeface="Times New Roman" charset="0"/>
                <a:ea typeface="ＭＳ Ｐゴシック" charset="0"/>
                <a:cs typeface="ＭＳ Ｐゴシック" charset="0"/>
              </a:rPr>
              <a:t>*(.11)</a:t>
            </a:r>
            <a:r>
              <a:rPr lang="en-US" sz="3200" baseline="30000" dirty="0">
                <a:latin typeface="Times New Roman" charset="0"/>
                <a:ea typeface="ＭＳ Ｐゴシック" charset="0"/>
                <a:cs typeface="ＭＳ Ｐゴシック" charset="0"/>
              </a:rPr>
              <a:t>2</a:t>
            </a:r>
            <a:endParaRPr lang="en-US" sz="3200" dirty="0">
              <a:latin typeface="Times New Roman" charset="0"/>
              <a:ea typeface="ＭＳ Ｐゴシック" charset="0"/>
              <a:cs typeface="ＭＳ Ｐゴシック" charset="0"/>
            </a:endParaRPr>
          </a:p>
          <a:p>
            <a:endParaRPr lang="en-US" sz="3200" dirty="0"/>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874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a:p>
            <a:r>
              <a:rPr lang="en-US" dirty="0">
                <a:solidFill>
                  <a:srgbClr val="FFFFFF"/>
                </a:solidFill>
              </a:rPr>
              <a:t>2. What is the probability that the first 3 will have health insurance and the next 7 won’t?</a:t>
            </a:r>
          </a:p>
          <a:p>
            <a:endParaRPr lang="en-US" dirty="0"/>
          </a:p>
        </p:txBody>
      </p:sp>
      <p:sp>
        <p:nvSpPr>
          <p:cNvPr id="5" name="TextBox 4"/>
          <p:cNvSpPr txBox="1"/>
          <p:nvPr/>
        </p:nvSpPr>
        <p:spPr>
          <a:xfrm>
            <a:off x="1981201" y="5192382"/>
            <a:ext cx="8528042" cy="1077218"/>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P(YYYNNNNNNN) = (.89)</a:t>
            </a:r>
            <a:r>
              <a:rPr lang="en-US" sz="3200" baseline="30000" dirty="0">
                <a:latin typeface="Segoe UI Light" panose="020B0502040204020203" pitchFamily="34" charset="0"/>
                <a:ea typeface="ＭＳ Ｐゴシック" charset="0"/>
                <a:cs typeface="Segoe UI Light" panose="020B0502040204020203" pitchFamily="34" charset="0"/>
              </a:rPr>
              <a:t>3</a:t>
            </a:r>
            <a:r>
              <a:rPr lang="en-US" sz="3200" dirty="0">
                <a:latin typeface="Segoe UI Light" panose="020B0502040204020203" pitchFamily="34" charset="0"/>
                <a:ea typeface="ＭＳ Ｐゴシック" charset="0"/>
                <a:cs typeface="Segoe UI Light" panose="020B0502040204020203" pitchFamily="34" charset="0"/>
              </a:rPr>
              <a:t>*(.11)</a:t>
            </a:r>
            <a:r>
              <a:rPr lang="en-US" sz="3200" baseline="30000" dirty="0">
                <a:latin typeface="Segoe UI Light" panose="020B0502040204020203" pitchFamily="34" charset="0"/>
                <a:ea typeface="ＭＳ Ｐゴシック" charset="0"/>
                <a:cs typeface="Segoe UI Light" panose="020B0502040204020203" pitchFamily="34" charset="0"/>
              </a:rPr>
              <a:t>7</a:t>
            </a:r>
            <a:r>
              <a:rPr lang="en-US" sz="3200" dirty="0">
                <a:latin typeface="Segoe UI Light" panose="020B0502040204020203" pitchFamily="34" charset="0"/>
                <a:ea typeface="ＭＳ Ｐゴシック" charset="0"/>
                <a:cs typeface="Segoe UI Light" panose="020B0502040204020203" pitchFamily="34" charset="0"/>
              </a:rPr>
              <a:t>=1.37*10</a:t>
            </a:r>
            <a:r>
              <a:rPr lang="en-US" sz="3200" baseline="30000" dirty="0">
                <a:latin typeface="Segoe UI Light" panose="020B0502040204020203" pitchFamily="34" charset="0"/>
                <a:ea typeface="ＭＳ Ｐゴシック" charset="0"/>
                <a:cs typeface="Segoe UI Light" panose="020B0502040204020203" pitchFamily="34" charset="0"/>
              </a:rPr>
              <a:t>-7</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4779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376" y="1130420"/>
            <a:ext cx="10972800" cy="4525963"/>
          </a:xfrm>
        </p:spPr>
        <p:txBody>
          <a:bodyPr/>
          <a:lstStyle/>
          <a:p>
            <a:r>
              <a:rPr lang="en-US" dirty="0">
                <a:latin typeface="Segoe UI Light" panose="020B0502040204020203" pitchFamily="34" charset="0"/>
                <a:cs typeface="Segoe UI Light" panose="020B0502040204020203" pitchFamily="34" charset="0"/>
              </a:rPr>
              <a:t>Discussing probability without defining its random variable.</a:t>
            </a:r>
          </a:p>
          <a:p>
            <a:r>
              <a:rPr lang="en-US" dirty="0">
                <a:latin typeface="Segoe UI Light" panose="020B0502040204020203" pitchFamily="34" charset="0"/>
                <a:cs typeface="Segoe UI Light" panose="020B0502040204020203" pitchFamily="34" charset="0"/>
              </a:rPr>
              <a:t>Confusing correlation with causation.</a:t>
            </a:r>
          </a:p>
          <a:p>
            <a:r>
              <a:rPr lang="en-US" dirty="0">
                <a:latin typeface="Segoe UI Light" panose="020B0502040204020203" pitchFamily="34" charset="0"/>
                <a:cs typeface="Segoe UI Light" panose="020B0502040204020203" pitchFamily="34" charset="0"/>
              </a:rPr>
              <a:t>Assuming that because a hypothesis test failed that the null hypothesis must be true.</a:t>
            </a:r>
          </a:p>
        </p:txBody>
      </p:sp>
      <p:sp>
        <p:nvSpPr>
          <p:cNvPr id="5" name="Title 1"/>
          <p:cNvSpPr>
            <a:spLocks noGrp="1"/>
          </p:cNvSpPr>
          <p:nvPr>
            <p:ph type="title"/>
          </p:nvPr>
        </p:nvSpPr>
        <p:spPr>
          <a:xfrm>
            <a:off x="0" y="0"/>
            <a:ext cx="11582400" cy="662730"/>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Common Mistakes</a:t>
            </a:r>
          </a:p>
        </p:txBody>
      </p:sp>
    </p:spTree>
    <p:extLst>
      <p:ext uri="{BB962C8B-B14F-4D97-AF65-F5344CB8AC3E}">
        <p14:creationId xmlns:p14="http://schemas.microsoft.com/office/powerpoint/2010/main" val="198501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a:p>
            <a:r>
              <a:rPr lang="en-US" dirty="0">
                <a:solidFill>
                  <a:srgbClr val="FFFFFF"/>
                </a:solidFill>
              </a:rPr>
              <a:t>2. What is the probability that the first 3 will have health insurance and the next 7 won’t?</a:t>
            </a:r>
          </a:p>
          <a:p>
            <a:endParaRPr lang="en-US" dirty="0"/>
          </a:p>
        </p:txBody>
      </p:sp>
      <p:sp>
        <p:nvSpPr>
          <p:cNvPr id="5" name="TextBox 4"/>
          <p:cNvSpPr txBox="1"/>
          <p:nvPr/>
        </p:nvSpPr>
        <p:spPr>
          <a:xfrm>
            <a:off x="1981201" y="5192382"/>
            <a:ext cx="8528042" cy="1077218"/>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P(YYNYNNNNNN) = (.89)</a:t>
            </a:r>
            <a:r>
              <a:rPr lang="en-US" sz="3200" baseline="30000" dirty="0">
                <a:latin typeface="Segoe UI Light" panose="020B0502040204020203" pitchFamily="34" charset="0"/>
                <a:ea typeface="ＭＳ Ｐゴシック" charset="0"/>
                <a:cs typeface="Segoe UI Light" panose="020B0502040204020203" pitchFamily="34" charset="0"/>
              </a:rPr>
              <a:t>3</a:t>
            </a:r>
            <a:r>
              <a:rPr lang="en-US" sz="3200" dirty="0">
                <a:latin typeface="Segoe UI Light" panose="020B0502040204020203" pitchFamily="34" charset="0"/>
                <a:ea typeface="ＭＳ Ｐゴシック" charset="0"/>
                <a:cs typeface="Segoe UI Light" panose="020B0502040204020203" pitchFamily="34" charset="0"/>
              </a:rPr>
              <a:t>*(.11)</a:t>
            </a:r>
            <a:r>
              <a:rPr lang="en-US" sz="3200" baseline="30000" dirty="0">
                <a:latin typeface="Segoe UI Light" panose="020B0502040204020203" pitchFamily="34" charset="0"/>
                <a:ea typeface="ＭＳ Ｐゴシック" charset="0"/>
                <a:cs typeface="Segoe UI Light" panose="020B0502040204020203" pitchFamily="34" charset="0"/>
              </a:rPr>
              <a:t>7</a:t>
            </a:r>
            <a:r>
              <a:rPr lang="en-US" sz="3200" dirty="0">
                <a:latin typeface="Segoe UI Light" panose="020B0502040204020203" pitchFamily="34" charset="0"/>
                <a:ea typeface="ＭＳ Ｐゴシック" charset="0"/>
                <a:cs typeface="Segoe UI Light" panose="020B0502040204020203" pitchFamily="34" charset="0"/>
              </a:rPr>
              <a:t>=1.37*10</a:t>
            </a:r>
            <a:r>
              <a:rPr lang="en-US" sz="3200" baseline="30000" dirty="0">
                <a:latin typeface="Segoe UI Light" panose="020B0502040204020203" pitchFamily="34" charset="0"/>
                <a:ea typeface="ＭＳ Ｐゴシック" charset="0"/>
                <a:cs typeface="Segoe UI Light" panose="020B0502040204020203" pitchFamily="34" charset="0"/>
              </a:rPr>
              <a:t>-7</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5473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a:p>
            <a:r>
              <a:rPr lang="en-US" dirty="0">
                <a:solidFill>
                  <a:srgbClr val="FFFFFF"/>
                </a:solidFill>
              </a:rPr>
              <a:t>2. What is the probability that the first 3 will have health insurance and the next 7 won’t?</a:t>
            </a:r>
          </a:p>
          <a:p>
            <a:endParaRPr lang="en-US" dirty="0"/>
          </a:p>
        </p:txBody>
      </p:sp>
      <p:sp>
        <p:nvSpPr>
          <p:cNvPr id="4" name="TextBox 3"/>
          <p:cNvSpPr txBox="1"/>
          <p:nvPr/>
        </p:nvSpPr>
        <p:spPr>
          <a:xfrm>
            <a:off x="1981201" y="5192382"/>
            <a:ext cx="8528042" cy="1077218"/>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P(NNNYNNNYNY) = (.89)</a:t>
            </a:r>
            <a:r>
              <a:rPr lang="en-US" sz="3200" baseline="30000" dirty="0">
                <a:latin typeface="Segoe UI Light" panose="020B0502040204020203" pitchFamily="34" charset="0"/>
                <a:ea typeface="ＭＳ Ｐゴシック" charset="0"/>
                <a:cs typeface="Segoe UI Light" panose="020B0502040204020203" pitchFamily="34" charset="0"/>
              </a:rPr>
              <a:t>3</a:t>
            </a:r>
            <a:r>
              <a:rPr lang="en-US" sz="3200" dirty="0">
                <a:latin typeface="Segoe UI Light" panose="020B0502040204020203" pitchFamily="34" charset="0"/>
                <a:ea typeface="ＭＳ Ｐゴシック" charset="0"/>
                <a:cs typeface="Segoe UI Light" panose="020B0502040204020203" pitchFamily="34" charset="0"/>
              </a:rPr>
              <a:t>*(.11)</a:t>
            </a:r>
            <a:r>
              <a:rPr lang="en-US" sz="3200" baseline="30000" dirty="0">
                <a:latin typeface="Segoe UI Light" panose="020B0502040204020203" pitchFamily="34" charset="0"/>
                <a:ea typeface="ＭＳ Ｐゴシック" charset="0"/>
                <a:cs typeface="Segoe UI Light" panose="020B0502040204020203" pitchFamily="34" charset="0"/>
              </a:rPr>
              <a:t>7</a:t>
            </a:r>
            <a:r>
              <a:rPr lang="en-US" sz="3200" dirty="0">
                <a:latin typeface="Segoe UI Light" panose="020B0502040204020203" pitchFamily="34" charset="0"/>
                <a:ea typeface="ＭＳ Ｐゴシック" charset="0"/>
                <a:cs typeface="Segoe UI Light" panose="020B0502040204020203" pitchFamily="34" charset="0"/>
              </a:rPr>
              <a:t>=1.37*10</a:t>
            </a:r>
            <a:r>
              <a:rPr lang="en-US" sz="3200" baseline="30000" dirty="0">
                <a:latin typeface="Segoe UI Light" panose="020B0502040204020203" pitchFamily="34" charset="0"/>
                <a:ea typeface="ＭＳ Ｐゴシック" charset="0"/>
                <a:cs typeface="Segoe UI Light" panose="020B0502040204020203" pitchFamily="34" charset="0"/>
              </a:rPr>
              <a:t>-7</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20912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p>
          <a:p>
            <a:r>
              <a:rPr lang="en-US" dirty="0">
                <a:solidFill>
                  <a:srgbClr val="FFFFFF"/>
                </a:solidFill>
              </a:rPr>
              <a:t>1. Of 10 randomly chosen Americans, what is the probability that the first 8 will have heath insurance and the next 2 won’t?</a:t>
            </a:r>
          </a:p>
          <a:p>
            <a:endParaRPr lang="en-US" dirty="0">
              <a:solidFill>
                <a:srgbClr val="FFFFFF"/>
              </a:solidFill>
            </a:endParaRPr>
          </a:p>
          <a:p>
            <a:r>
              <a:rPr lang="en-US" dirty="0">
                <a:solidFill>
                  <a:srgbClr val="FFFFFF"/>
                </a:solidFill>
              </a:rPr>
              <a:t>2. What is the probability that the first 3 will have health insurance and the next 7 won’t?</a:t>
            </a:r>
          </a:p>
          <a:p>
            <a:endParaRPr lang="en-US" dirty="0"/>
          </a:p>
        </p:txBody>
      </p:sp>
      <p:sp>
        <p:nvSpPr>
          <p:cNvPr id="4" name="TextBox 3"/>
          <p:cNvSpPr txBox="1"/>
          <p:nvPr/>
        </p:nvSpPr>
        <p:spPr>
          <a:xfrm>
            <a:off x="2574262" y="3177048"/>
            <a:ext cx="7164141" cy="584775"/>
          </a:xfrm>
          <a:prstGeom prst="rect">
            <a:avLst/>
          </a:prstGeom>
          <a:noFill/>
        </p:spPr>
        <p:txBody>
          <a:bodyPr wrap="none" rtlCol="0">
            <a:spAutoFit/>
          </a:bodyPr>
          <a:lstStyle/>
          <a:p>
            <a:r>
              <a:rPr lang="en-US" sz="3200" dirty="0">
                <a:solidFill>
                  <a:srgbClr val="0000FF"/>
                </a:solidFill>
                <a:latin typeface="Segoe UI Light" panose="020B0502040204020203" pitchFamily="34" charset="0"/>
                <a:cs typeface="Segoe UI Light" panose="020B0502040204020203" pitchFamily="34" charset="0"/>
              </a:rPr>
              <a:t>Need to add up all possibilities with X=3.</a:t>
            </a:r>
          </a:p>
        </p:txBody>
      </p:sp>
      <p:sp>
        <p:nvSpPr>
          <p:cNvPr id="5" name="TextBox 4"/>
          <p:cNvSpPr txBox="1"/>
          <p:nvPr/>
        </p:nvSpPr>
        <p:spPr>
          <a:xfrm>
            <a:off x="1981200" y="3809868"/>
            <a:ext cx="8433394" cy="1569660"/>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P(YYYNNNNNNN) + P(YYNYNNNNNN)+</a:t>
            </a:r>
            <a:r>
              <a:rPr lang="is-IS" sz="3200" dirty="0">
                <a:latin typeface="Segoe UI Light" panose="020B0502040204020203" pitchFamily="34" charset="0"/>
                <a:ea typeface="ＭＳ Ｐゴシック" charset="0"/>
                <a:cs typeface="Segoe UI Light" panose="020B0502040204020203" pitchFamily="34" charset="0"/>
              </a:rPr>
              <a:t>…</a:t>
            </a:r>
          </a:p>
          <a:p>
            <a:r>
              <a:rPr lang="is-IS" sz="3200" dirty="0">
                <a:latin typeface="Segoe UI Light" panose="020B0502040204020203" pitchFamily="34" charset="0"/>
                <a:ea typeface="ＭＳ Ｐゴシック" charset="0"/>
                <a:cs typeface="Segoe UI Light" panose="020B0502040204020203" pitchFamily="34" charset="0"/>
              </a:rPr>
              <a:t>+...            +....   </a:t>
            </a:r>
            <a:r>
              <a:rPr lang="en-US" sz="3200" dirty="0">
                <a:latin typeface="Segoe UI Light" panose="020B0502040204020203" pitchFamily="34" charset="0"/>
                <a:ea typeface="ＭＳ Ｐゴシック" charset="0"/>
                <a:cs typeface="Segoe UI Light" panose="020B0502040204020203" pitchFamily="34" charset="0"/>
              </a:rPr>
              <a:t>       +</a:t>
            </a:r>
            <a:r>
              <a:rPr lang="is-IS" sz="3200" dirty="0">
                <a:latin typeface="Segoe UI Light" panose="020B0502040204020203" pitchFamily="34" charset="0"/>
                <a:ea typeface="ＭＳ Ｐゴシック" charset="0"/>
                <a:cs typeface="Segoe UI Light" panose="020B0502040204020203" pitchFamily="34" charset="0"/>
              </a:rPr>
              <a:t>…..</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6" name="TextBox 5"/>
          <p:cNvSpPr txBox="1"/>
          <p:nvPr/>
        </p:nvSpPr>
        <p:spPr>
          <a:xfrm>
            <a:off x="2312074" y="5288340"/>
            <a:ext cx="7147977" cy="1569660"/>
          </a:xfrm>
          <a:prstGeom prst="rect">
            <a:avLst/>
          </a:prstGeom>
          <a:noFill/>
        </p:spPr>
        <p:txBody>
          <a:bodyPr wrap="none" rtlCol="0">
            <a:spAutoFit/>
          </a:bodyPr>
          <a:lstStyle/>
          <a:p>
            <a:pPr algn="ctr"/>
            <a:r>
              <a:rPr lang="en-US" sz="3200" dirty="0">
                <a:solidFill>
                  <a:srgbClr val="0000FF"/>
                </a:solidFill>
                <a:latin typeface="Segoe UI Light" panose="020B0502040204020203" pitchFamily="34" charset="0"/>
                <a:cs typeface="Segoe UI Light" panose="020B0502040204020203" pitchFamily="34" charset="0"/>
              </a:rPr>
              <a:t>All of these probabilities are </a:t>
            </a:r>
            <a:r>
              <a:rPr lang="en-US" sz="3200" dirty="0">
                <a:solidFill>
                  <a:srgbClr val="0000FF"/>
                </a:solidFill>
                <a:latin typeface="Segoe UI Light" panose="020B0502040204020203" pitchFamily="34" charset="0"/>
                <a:ea typeface="ＭＳ Ｐゴシック" charset="0"/>
                <a:cs typeface="Segoe UI Light" panose="020B0502040204020203" pitchFamily="34" charset="0"/>
              </a:rPr>
              <a:t>1.37*10</a:t>
            </a:r>
            <a:r>
              <a:rPr lang="en-US" sz="3200" baseline="30000" dirty="0">
                <a:solidFill>
                  <a:srgbClr val="0000FF"/>
                </a:solidFill>
                <a:latin typeface="Segoe UI Light" panose="020B0502040204020203" pitchFamily="34" charset="0"/>
                <a:ea typeface="ＭＳ Ｐゴシック" charset="0"/>
                <a:cs typeface="Segoe UI Light" panose="020B0502040204020203" pitchFamily="34" charset="0"/>
              </a:rPr>
              <a:t>-7,</a:t>
            </a:r>
            <a:r>
              <a:rPr lang="is-IS" sz="3200" dirty="0">
                <a:solidFill>
                  <a:srgbClr val="0000FF"/>
                </a:solidFill>
                <a:latin typeface="Segoe UI Light" panose="020B0502040204020203" pitchFamily="34" charset="0"/>
                <a:ea typeface="ＭＳ Ｐゴシック" charset="0"/>
                <a:cs typeface="Segoe UI Light" panose="020B0502040204020203" pitchFamily="34" charset="0"/>
              </a:rPr>
              <a:t>….</a:t>
            </a:r>
            <a:r>
              <a:rPr lang="en-US" sz="3200" dirty="0">
                <a:solidFill>
                  <a:srgbClr val="0000FF"/>
                </a:solidFill>
                <a:latin typeface="Segoe UI Light" panose="020B0502040204020203" pitchFamily="34" charset="0"/>
                <a:ea typeface="ＭＳ Ｐゴシック" charset="0"/>
                <a:cs typeface="Segoe UI Light" panose="020B0502040204020203" pitchFamily="34" charset="0"/>
              </a:rPr>
              <a:t> </a:t>
            </a:r>
          </a:p>
          <a:p>
            <a:pPr algn="ctr"/>
            <a:r>
              <a:rPr lang="en-US" sz="3200" dirty="0">
                <a:solidFill>
                  <a:srgbClr val="0000FF"/>
                </a:solidFill>
                <a:latin typeface="Segoe UI Light" panose="020B0502040204020203" pitchFamily="34" charset="0"/>
                <a:ea typeface="ＭＳ Ｐゴシック" charset="0"/>
                <a:cs typeface="Segoe UI Light" panose="020B0502040204020203" pitchFamily="34" charset="0"/>
              </a:rPr>
              <a:t>but how many are there?</a:t>
            </a:r>
          </a:p>
          <a:p>
            <a:pPr algn="ctr"/>
            <a:r>
              <a:rPr lang="en-US" sz="3200" dirty="0">
                <a:solidFill>
                  <a:srgbClr val="0000FF"/>
                </a:solidFill>
                <a:latin typeface="Times"/>
                <a:cs typeface="Times"/>
              </a:rPr>
              <a:t> </a:t>
            </a:r>
          </a:p>
        </p:txBody>
      </p:sp>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09583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535084"/>
            <a:ext cx="8669867" cy="4830762"/>
          </a:xfrm>
        </p:spPr>
        <p:txBody>
          <a:bodyPr>
            <a:normAutofit lnSpcReduction="10000"/>
          </a:bodyPr>
          <a:lstStyle/>
          <a:p>
            <a:r>
              <a:rPr lang="en-US" dirty="0">
                <a:latin typeface="Segoe UI Light" panose="020B0502040204020203" pitchFamily="34" charset="0"/>
                <a:cs typeface="Segoe UI Light" panose="020B0502040204020203" pitchFamily="34" charset="0"/>
              </a:rPr>
              <a:t>Suppose there are 10 data scientists seated in a row. How many ways to pick a group of 3?</a:t>
            </a:r>
          </a:p>
          <a:p>
            <a:r>
              <a:rPr lang="en-US" dirty="0">
                <a:latin typeface="Segoe UI Light" panose="020B0502040204020203" pitchFamily="34" charset="0"/>
                <a:cs typeface="Segoe UI Light" panose="020B0502040204020203" pitchFamily="34" charset="0"/>
              </a:rPr>
              <a:t>How many ways to arrange them? </a:t>
            </a:r>
          </a:p>
          <a:p>
            <a:pPr marL="457200" lvl="1" indent="0">
              <a:buNone/>
            </a:pPr>
            <a:r>
              <a:rPr lang="en-US" dirty="0">
                <a:latin typeface="Segoe UI Light" panose="020B0502040204020203" pitchFamily="34" charset="0"/>
                <a:cs typeface="Segoe UI Light" panose="020B0502040204020203" pitchFamily="34" charset="0"/>
              </a:rPr>
              <a:t>      </a:t>
            </a:r>
            <a:r>
              <a:rPr lang="en-US" sz="3600" dirty="0">
                <a:latin typeface="Segoe UI Light" panose="020B0502040204020203" pitchFamily="34" charset="0"/>
                <a:cs typeface="Segoe UI Light" panose="020B0502040204020203" pitchFamily="34" charset="0"/>
              </a:rPr>
              <a:t> 10! = 10*9*8*7*6*5*4*3*2*1</a:t>
            </a:r>
          </a:p>
          <a:p>
            <a:r>
              <a:rPr lang="en-US" dirty="0">
                <a:latin typeface="Segoe UI Light" panose="020B0502040204020203" pitchFamily="34" charset="0"/>
                <a:cs typeface="Segoe UI Light" panose="020B0502040204020203" pitchFamily="34" charset="0"/>
              </a:rPr>
              <a:t>How many ways to arrange the 3 I pick? </a:t>
            </a:r>
          </a:p>
          <a:p>
            <a:pPr marL="0" indent="0">
              <a:buNone/>
            </a:pPr>
            <a:r>
              <a:rPr lang="en-US" dirty="0">
                <a:latin typeface="Segoe UI Light" panose="020B0502040204020203" pitchFamily="34" charset="0"/>
                <a:cs typeface="Segoe UI Light" panose="020B0502040204020203" pitchFamily="34" charset="0"/>
              </a:rPr>
              <a:t>       </a:t>
            </a:r>
            <a:r>
              <a:rPr lang="en-US" sz="3600" dirty="0">
                <a:latin typeface="Segoe UI Light" panose="020B0502040204020203" pitchFamily="34" charset="0"/>
                <a:cs typeface="Segoe UI Light" panose="020B0502040204020203" pitchFamily="34" charset="0"/>
              </a:rPr>
              <a:t>    					3!</a:t>
            </a:r>
          </a:p>
          <a:p>
            <a:r>
              <a:rPr lang="en-US" dirty="0">
                <a:latin typeface="Segoe UI Light" panose="020B0502040204020203" pitchFamily="34" charset="0"/>
                <a:cs typeface="Segoe UI Light" panose="020B0502040204020203" pitchFamily="34" charset="0"/>
              </a:rPr>
              <a:t>How many ways to arrange the 7 I didn’t pick?</a:t>
            </a:r>
          </a:p>
          <a:p>
            <a:pPr marL="0" indent="0">
              <a:buNone/>
            </a:pPr>
            <a:r>
              <a:rPr lang="en-US" dirty="0">
                <a:latin typeface="Segoe UI Light" panose="020B0502040204020203" pitchFamily="34" charset="0"/>
                <a:cs typeface="Segoe UI Light" panose="020B0502040204020203" pitchFamily="34" charset="0"/>
              </a:rPr>
              <a:t>							7!</a:t>
            </a:r>
          </a:p>
          <a:p>
            <a:pPr marL="0" indent="0">
              <a:buNone/>
            </a:pPr>
            <a:endParaRPr lang="en-US" dirty="0"/>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Choosing 3 out of 10</a:t>
            </a:r>
          </a:p>
        </p:txBody>
      </p:sp>
    </p:spTree>
    <p:extLst>
      <p:ext uri="{BB962C8B-B14F-4D97-AF65-F5344CB8AC3E}">
        <p14:creationId xmlns:p14="http://schemas.microsoft.com/office/powerpoint/2010/main" val="3801935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535087"/>
            <a:ext cx="8669867" cy="3899429"/>
          </a:xfrm>
        </p:spPr>
        <p:txBody>
          <a:bodyPr>
            <a:normAutofit/>
          </a:bodyPr>
          <a:lstStyle/>
          <a:p>
            <a:r>
              <a:rPr lang="en-US" dirty="0">
                <a:latin typeface="Segoe UI Light" panose="020B0502040204020203" pitchFamily="34" charset="0"/>
                <a:cs typeface="Segoe UI Light" panose="020B0502040204020203" pitchFamily="34" charset="0"/>
              </a:rPr>
              <a:t>Suppose there are 10 data scientists seated in a row. How many ways to pick a group of 3?</a:t>
            </a: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More generally, n choose k:</a:t>
            </a:r>
          </a:p>
        </p:txBody>
      </p:sp>
      <p:graphicFrame>
        <p:nvGraphicFramePr>
          <p:cNvPr id="4" name="Object 3"/>
          <p:cNvGraphicFramePr>
            <a:graphicFrameLocks noChangeAspect="1"/>
          </p:cNvGraphicFramePr>
          <p:nvPr>
            <p:extLst/>
          </p:nvPr>
        </p:nvGraphicFramePr>
        <p:xfrm>
          <a:off x="4883150" y="2625721"/>
          <a:ext cx="2184400" cy="1257300"/>
        </p:xfrm>
        <a:graphic>
          <a:graphicData uri="http://schemas.openxmlformats.org/presentationml/2006/ole">
            <mc:AlternateContent xmlns:mc="http://schemas.openxmlformats.org/markup-compatibility/2006">
              <mc:Choice xmlns:v="urn:schemas-microsoft-com:vml" Requires="v">
                <p:oleObj spid="_x0000_s11280" name="Equation" r:id="rId4" imgW="685800" imgH="393700" progId="Equation.DSMT4">
                  <p:embed/>
                </p:oleObj>
              </mc:Choice>
              <mc:Fallback>
                <p:oleObj name="Equation" r:id="rId4" imgW="685800" imgH="393700" progId="Equation.DSMT4">
                  <p:embed/>
                  <p:pic>
                    <p:nvPicPr>
                      <p:cNvPr id="4" name="Object 3"/>
                      <p:cNvPicPr/>
                      <p:nvPr/>
                    </p:nvPicPr>
                    <p:blipFill>
                      <a:blip r:embed="rId5"/>
                      <a:stretch>
                        <a:fillRect/>
                      </a:stretch>
                    </p:blipFill>
                    <p:spPr>
                      <a:xfrm>
                        <a:off x="4883150" y="2625721"/>
                        <a:ext cx="2184400" cy="125730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3916889" y="4991361"/>
          <a:ext cx="3438525" cy="1582738"/>
        </p:xfrm>
        <a:graphic>
          <a:graphicData uri="http://schemas.openxmlformats.org/presentationml/2006/ole">
            <mc:AlternateContent xmlns:mc="http://schemas.openxmlformats.org/markup-compatibility/2006">
              <mc:Choice xmlns:v="urn:schemas-microsoft-com:vml" Requires="v">
                <p:oleObj spid="_x0000_s11281" name="Equation" r:id="rId6" imgW="1079500" imgH="495300" progId="Equation.DSMT4">
                  <p:embed/>
                </p:oleObj>
              </mc:Choice>
              <mc:Fallback>
                <p:oleObj name="Equation" r:id="rId6" imgW="1079500" imgH="495300" progId="Equation.DSMT4">
                  <p:embed/>
                  <p:pic>
                    <p:nvPicPr>
                      <p:cNvPr id="5" name="Object 4"/>
                      <p:cNvPicPr/>
                      <p:nvPr/>
                    </p:nvPicPr>
                    <p:blipFill>
                      <a:blip r:embed="rId7"/>
                      <a:stretch>
                        <a:fillRect/>
                      </a:stretch>
                    </p:blipFill>
                    <p:spPr>
                      <a:xfrm>
                        <a:off x="3916889" y="4991361"/>
                        <a:ext cx="3438525" cy="1582738"/>
                      </a:xfrm>
                      <a:prstGeom prst="rect">
                        <a:avLst/>
                      </a:prstGeom>
                    </p:spPr>
                  </p:pic>
                </p:oleObj>
              </mc:Fallback>
            </mc:AlternateContent>
          </a:graphicData>
        </a:graphic>
      </p:graphicFrame>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Choosing 3 out of 10</a:t>
            </a:r>
          </a:p>
        </p:txBody>
      </p:sp>
      <p:sp>
        <p:nvSpPr>
          <p:cNvPr id="2" name="TextBox 1"/>
          <p:cNvSpPr txBox="1"/>
          <p:nvPr/>
        </p:nvSpPr>
        <p:spPr>
          <a:xfrm>
            <a:off x="6026761" y="5810561"/>
            <a:ext cx="1401346" cy="646331"/>
          </a:xfrm>
          <a:prstGeom prst="rect">
            <a:avLst/>
          </a:prstGeom>
          <a:noFill/>
        </p:spPr>
        <p:txBody>
          <a:bodyPr wrap="none" rtlCol="0">
            <a:spAutoFit/>
          </a:bodyPr>
          <a:lstStyle/>
          <a:p>
            <a:r>
              <a:rPr lang="en-US" sz="3600" dirty="0"/>
              <a:t>(        ) </a:t>
            </a:r>
          </a:p>
        </p:txBody>
      </p:sp>
    </p:spTree>
    <p:extLst>
      <p:ext uri="{BB962C8B-B14F-4D97-AF65-F5344CB8AC3E}">
        <p14:creationId xmlns:p14="http://schemas.microsoft.com/office/powerpoint/2010/main" val="504494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182" y="1613722"/>
            <a:ext cx="8229600" cy="4525963"/>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22182" y="3162984"/>
            <a:ext cx="8433394" cy="1569660"/>
          </a:xfrm>
          <a:prstGeom prst="rect">
            <a:avLst/>
          </a:prstGeom>
          <a:noFill/>
        </p:spPr>
        <p:txBody>
          <a:bodyPr wrap="square" rtlCol="0">
            <a:spAutoFit/>
          </a:bodyPr>
          <a:lstStyle/>
          <a:p>
            <a:r>
              <a:rPr lang="en-US" sz="3200" dirty="0">
                <a:latin typeface="Segoe UI Light" panose="020B0502040204020203" pitchFamily="34" charset="0"/>
                <a:ea typeface="Segoe UI Historic" panose="020B0502040204020203" pitchFamily="34" charset="0"/>
                <a:cs typeface="Segoe UI Light" panose="020B0502040204020203" pitchFamily="34" charset="0"/>
              </a:rPr>
              <a:t>P(YYYNNNNNNN) + P(YYNYNNNNNN)+</a:t>
            </a:r>
            <a:r>
              <a:rPr lang="is-IS" sz="3200" dirty="0">
                <a:latin typeface="Segoe UI Light" panose="020B0502040204020203" pitchFamily="34" charset="0"/>
                <a:ea typeface="Segoe UI Historic" panose="020B0502040204020203" pitchFamily="34" charset="0"/>
                <a:cs typeface="Segoe UI Light" panose="020B0502040204020203" pitchFamily="34" charset="0"/>
              </a:rPr>
              <a:t>…</a:t>
            </a:r>
          </a:p>
          <a:p>
            <a:r>
              <a:rPr lang="is-IS" sz="3200" dirty="0">
                <a:latin typeface="Segoe UI Light" panose="020B0502040204020203" pitchFamily="34" charset="0"/>
                <a:ea typeface="Segoe UI Historic" panose="020B0502040204020203" pitchFamily="34" charset="0"/>
                <a:cs typeface="Segoe UI Light" panose="020B0502040204020203" pitchFamily="34" charset="0"/>
              </a:rPr>
              <a:t>+...            +....   </a:t>
            </a:r>
            <a:r>
              <a:rPr lang="en-US" sz="3200" dirty="0">
                <a:latin typeface="Segoe UI Light" panose="020B0502040204020203" pitchFamily="34" charset="0"/>
                <a:ea typeface="Segoe UI Historic" panose="020B0502040204020203" pitchFamily="34" charset="0"/>
                <a:cs typeface="Segoe UI Light" panose="020B0502040204020203" pitchFamily="34" charset="0"/>
              </a:rPr>
              <a:t>       +</a:t>
            </a:r>
            <a:r>
              <a:rPr lang="is-IS" sz="3200" dirty="0">
                <a:latin typeface="Segoe UI Light" panose="020B0502040204020203" pitchFamily="34" charset="0"/>
                <a:ea typeface="Segoe UI Historic" panose="020B0502040204020203" pitchFamily="34" charset="0"/>
                <a:cs typeface="Segoe UI Light" panose="020B0502040204020203" pitchFamily="34" charset="0"/>
              </a:rPr>
              <a:t>…..</a:t>
            </a:r>
            <a:endParaRPr lang="en-US" sz="3200" dirty="0">
              <a:latin typeface="Segoe UI Light" panose="020B0502040204020203" pitchFamily="34" charset="0"/>
              <a:ea typeface="Segoe UI Historic" panose="020B0502040204020203" pitchFamily="34" charset="0"/>
              <a:cs typeface="Segoe UI Light" panose="020B0502040204020203" pitchFamily="34" charset="0"/>
            </a:endParaRPr>
          </a:p>
          <a:p>
            <a:endParaRPr lang="en-US" sz="3200" dirty="0"/>
          </a:p>
        </p:txBody>
      </p:sp>
      <p:sp>
        <p:nvSpPr>
          <p:cNvPr id="6" name="TextBox 5"/>
          <p:cNvSpPr txBox="1"/>
          <p:nvPr/>
        </p:nvSpPr>
        <p:spPr>
          <a:xfrm>
            <a:off x="953056" y="4268923"/>
            <a:ext cx="7147977" cy="1569660"/>
          </a:xfrm>
          <a:prstGeom prst="rect">
            <a:avLst/>
          </a:prstGeom>
          <a:noFill/>
        </p:spPr>
        <p:txBody>
          <a:bodyPr wrap="none" rtlCol="0">
            <a:spAutoFit/>
          </a:bodyPr>
          <a:lstStyle/>
          <a:p>
            <a:pPr algn="ctr"/>
            <a:r>
              <a:rPr lang="en-US" sz="3200" dirty="0">
                <a:solidFill>
                  <a:srgbClr val="0000FF"/>
                </a:solidFill>
                <a:latin typeface="Times"/>
                <a:cs typeface="Times"/>
              </a:rPr>
              <a:t>All of these probabilities are </a:t>
            </a:r>
            <a:r>
              <a:rPr lang="en-US" sz="3200" dirty="0">
                <a:solidFill>
                  <a:srgbClr val="0000FF"/>
                </a:solidFill>
                <a:latin typeface="Times New Roman" charset="0"/>
                <a:ea typeface="ＭＳ Ｐゴシック" charset="0"/>
                <a:cs typeface="ＭＳ Ｐゴシック" charset="0"/>
              </a:rPr>
              <a:t>1.37*10</a:t>
            </a:r>
            <a:r>
              <a:rPr lang="en-US" sz="3200" baseline="30000" dirty="0">
                <a:solidFill>
                  <a:srgbClr val="0000FF"/>
                </a:solidFill>
                <a:latin typeface="Times New Roman" charset="0"/>
                <a:ea typeface="ＭＳ Ｐゴシック" charset="0"/>
                <a:cs typeface="ＭＳ Ｐゴシック" charset="0"/>
              </a:rPr>
              <a:t>-7,</a:t>
            </a:r>
            <a:r>
              <a:rPr lang="is-IS" sz="3200" dirty="0">
                <a:solidFill>
                  <a:srgbClr val="0000FF"/>
                </a:solidFill>
                <a:latin typeface="Times New Roman" charset="0"/>
                <a:ea typeface="ＭＳ Ｐゴシック" charset="0"/>
                <a:cs typeface="ＭＳ Ｐゴシック" charset="0"/>
              </a:rPr>
              <a:t>….</a:t>
            </a:r>
            <a:r>
              <a:rPr lang="en-US" sz="3200" dirty="0">
                <a:solidFill>
                  <a:srgbClr val="0000FF"/>
                </a:solidFill>
                <a:latin typeface="Times New Roman" charset="0"/>
                <a:ea typeface="ＭＳ Ｐゴシック" charset="0"/>
                <a:cs typeface="ＭＳ Ｐゴシック" charset="0"/>
              </a:rPr>
              <a:t> </a:t>
            </a:r>
          </a:p>
          <a:p>
            <a:pPr algn="ctr"/>
            <a:r>
              <a:rPr lang="en-US" sz="3200" dirty="0">
                <a:solidFill>
                  <a:srgbClr val="0000FF"/>
                </a:solidFill>
                <a:latin typeface="Times New Roman" charset="0"/>
                <a:ea typeface="ＭＳ Ｐゴシック" charset="0"/>
                <a:cs typeface="ＭＳ Ｐゴシック" charset="0"/>
              </a:rPr>
              <a:t>but how many are there?</a:t>
            </a:r>
          </a:p>
          <a:p>
            <a:pPr algn="ctr"/>
            <a:r>
              <a:rPr lang="en-US" sz="3200" dirty="0">
                <a:solidFill>
                  <a:srgbClr val="0000FF"/>
                </a:solidFill>
                <a:latin typeface="Times"/>
                <a:cs typeface="Times"/>
              </a:rPr>
              <a:t> </a:t>
            </a:r>
          </a:p>
        </p:txBody>
      </p:sp>
      <p:graphicFrame>
        <p:nvGraphicFramePr>
          <p:cNvPr id="7" name="Object 6"/>
          <p:cNvGraphicFramePr>
            <a:graphicFrameLocks noChangeAspect="1"/>
          </p:cNvGraphicFramePr>
          <p:nvPr>
            <p:extLst/>
          </p:nvPr>
        </p:nvGraphicFramePr>
        <p:xfrm>
          <a:off x="6651116" y="4796679"/>
          <a:ext cx="1449917" cy="834545"/>
        </p:xfrm>
        <a:graphic>
          <a:graphicData uri="http://schemas.openxmlformats.org/presentationml/2006/ole">
            <mc:AlternateContent xmlns:mc="http://schemas.openxmlformats.org/markup-compatibility/2006">
              <mc:Choice xmlns:v="urn:schemas-microsoft-com:vml" Requires="v">
                <p:oleObj spid="_x0000_s12297" name="Equation" r:id="rId4" imgW="685800" imgH="393700" progId="Equation.DSMT4">
                  <p:embed/>
                </p:oleObj>
              </mc:Choice>
              <mc:Fallback>
                <p:oleObj name="Equation" r:id="rId4" imgW="685800" imgH="393700" progId="Equation.DSMT4">
                  <p:embed/>
                  <p:pic>
                    <p:nvPicPr>
                      <p:cNvPr id="7" name="Object 6"/>
                      <p:cNvPicPr/>
                      <p:nvPr/>
                    </p:nvPicPr>
                    <p:blipFill>
                      <a:blip r:embed="rId5"/>
                      <a:stretch>
                        <a:fillRect/>
                      </a:stretch>
                    </p:blipFill>
                    <p:spPr>
                      <a:xfrm>
                        <a:off x="6651116" y="4796679"/>
                        <a:ext cx="1449917" cy="834545"/>
                      </a:xfrm>
                      <a:prstGeom prst="rect">
                        <a:avLst/>
                      </a:prstGeom>
                    </p:spPr>
                  </p:pic>
                </p:oleObj>
              </mc:Fallback>
            </mc:AlternateContent>
          </a:graphicData>
        </a:graphic>
      </p:graphicFrame>
      <p:sp>
        <p:nvSpPr>
          <p:cNvPr id="8" name="Rectangle 7"/>
          <p:cNvSpPr/>
          <p:nvPr/>
        </p:nvSpPr>
        <p:spPr>
          <a:xfrm>
            <a:off x="2062244" y="6021152"/>
            <a:ext cx="5463052" cy="646331"/>
          </a:xfrm>
          <a:prstGeom prst="rect">
            <a:avLst/>
          </a:prstGeom>
        </p:spPr>
        <p:txBody>
          <a:bodyPr wrap="square">
            <a:spAutoFit/>
          </a:bodyPr>
          <a:lstStyle/>
          <a:p>
            <a:r>
              <a:rPr lang="en-US" sz="3600" dirty="0">
                <a:solidFill>
                  <a:srgbClr val="FF0000"/>
                </a:solidFill>
              </a:rPr>
              <a:t>P(X=3)=120*(1.37*10</a:t>
            </a:r>
            <a:r>
              <a:rPr lang="en-US" sz="3600" baseline="30000" dirty="0">
                <a:solidFill>
                  <a:srgbClr val="FF0000"/>
                </a:solidFill>
              </a:rPr>
              <a:t>-7</a:t>
            </a:r>
            <a:r>
              <a:rPr lang="en-US" sz="3600" dirty="0">
                <a:solidFill>
                  <a:srgbClr val="FF0000"/>
                </a:solidFill>
              </a:rPr>
              <a:t>)</a:t>
            </a:r>
            <a:endParaRPr lang="en-US" sz="3600" dirty="0"/>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1042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793" y="1303329"/>
            <a:ext cx="8229600" cy="4525963"/>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graphicFrame>
        <p:nvGraphicFramePr>
          <p:cNvPr id="9" name="Object 8"/>
          <p:cNvGraphicFramePr>
            <a:graphicFrameLocks noChangeAspect="1"/>
          </p:cNvGraphicFramePr>
          <p:nvPr>
            <p:extLst/>
          </p:nvPr>
        </p:nvGraphicFramePr>
        <p:xfrm>
          <a:off x="3009855" y="4244961"/>
          <a:ext cx="6246813" cy="1185862"/>
        </p:xfrm>
        <a:graphic>
          <a:graphicData uri="http://schemas.openxmlformats.org/presentationml/2006/ole">
            <mc:AlternateContent xmlns:mc="http://schemas.openxmlformats.org/markup-compatibility/2006">
              <mc:Choice xmlns:v="urn:schemas-microsoft-com:vml" Requires="v">
                <p:oleObj spid="_x0000_s13335" name="Equation" r:id="rId4" imgW="2082800" imgH="393700" progId="Equation.DSMT4">
                  <p:embed/>
                </p:oleObj>
              </mc:Choice>
              <mc:Fallback>
                <p:oleObj name="Equation" r:id="rId4" imgW="2082800" imgH="393700" progId="Equation.DSMT4">
                  <p:embed/>
                  <p:pic>
                    <p:nvPicPr>
                      <p:cNvPr id="9" name="Object 8"/>
                      <p:cNvPicPr/>
                      <p:nvPr/>
                    </p:nvPicPr>
                    <p:blipFill>
                      <a:blip r:embed="rId5"/>
                      <a:stretch>
                        <a:fillRect/>
                      </a:stretch>
                    </p:blipFill>
                    <p:spPr>
                      <a:xfrm>
                        <a:off x="3009855" y="4244961"/>
                        <a:ext cx="6246813" cy="118586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1647241" y="2728368"/>
          <a:ext cx="5522339" cy="1413147"/>
        </p:xfrm>
        <a:graphic>
          <a:graphicData uri="http://schemas.openxmlformats.org/presentationml/2006/ole">
            <mc:AlternateContent xmlns:mc="http://schemas.openxmlformats.org/markup-compatibility/2006">
              <mc:Choice xmlns:v="urn:schemas-microsoft-com:vml" Requires="v">
                <p:oleObj spid="_x0000_s13336" name="Equation" r:id="rId6" imgW="1841500" imgH="469900" progId="Equation.DSMT4">
                  <p:embed/>
                </p:oleObj>
              </mc:Choice>
              <mc:Fallback>
                <p:oleObj name="Equation" r:id="rId6" imgW="1841500" imgH="469900" progId="Equation.DSMT4">
                  <p:embed/>
                  <p:pic>
                    <p:nvPicPr>
                      <p:cNvPr id="10" name="Object 9"/>
                      <p:cNvPicPr/>
                      <p:nvPr/>
                    </p:nvPicPr>
                    <p:blipFill>
                      <a:blip r:embed="rId7"/>
                      <a:stretch>
                        <a:fillRect/>
                      </a:stretch>
                    </p:blipFill>
                    <p:spPr>
                      <a:xfrm>
                        <a:off x="1647241" y="2728368"/>
                        <a:ext cx="5522339" cy="141314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1324989" y="5447285"/>
          <a:ext cx="6349998" cy="1227067"/>
        </p:xfrm>
        <a:graphic>
          <a:graphicData uri="http://schemas.openxmlformats.org/presentationml/2006/ole">
            <mc:AlternateContent xmlns:mc="http://schemas.openxmlformats.org/markup-compatibility/2006">
              <mc:Choice xmlns:v="urn:schemas-microsoft-com:vml" Requires="v">
                <p:oleObj spid="_x0000_s13337" name="Equation" r:id="rId8" imgW="2044700" imgH="393700" progId="Equation.DSMT4">
                  <p:embed/>
                </p:oleObj>
              </mc:Choice>
              <mc:Fallback>
                <p:oleObj name="Equation" r:id="rId8" imgW="2044700" imgH="393700" progId="Equation.DSMT4">
                  <p:embed/>
                  <p:pic>
                    <p:nvPicPr>
                      <p:cNvPr id="11" name="Object 10"/>
                      <p:cNvPicPr/>
                      <p:nvPr/>
                    </p:nvPicPr>
                    <p:blipFill>
                      <a:blip r:embed="rId9"/>
                      <a:stretch>
                        <a:fillRect/>
                      </a:stretch>
                    </p:blipFill>
                    <p:spPr>
                      <a:xfrm>
                        <a:off x="1324989" y="5447285"/>
                        <a:ext cx="6349998" cy="1227067"/>
                      </a:xfrm>
                      <a:prstGeom prst="rect">
                        <a:avLst/>
                      </a:prstGeom>
                    </p:spPr>
                  </p:pic>
                </p:oleObj>
              </mc:Fallback>
            </mc:AlternateContent>
          </a:graphicData>
        </a:graphic>
      </p:graphicFrame>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
        <p:nvSpPr>
          <p:cNvPr id="8" name="TextBox 7"/>
          <p:cNvSpPr txBox="1"/>
          <p:nvPr/>
        </p:nvSpPr>
        <p:spPr>
          <a:xfrm>
            <a:off x="3863483" y="6090262"/>
            <a:ext cx="1364476" cy="677108"/>
          </a:xfrm>
          <a:prstGeom prst="rect">
            <a:avLst/>
          </a:prstGeom>
          <a:noFill/>
        </p:spPr>
        <p:txBody>
          <a:bodyPr wrap="none" rtlCol="0">
            <a:spAutoFit/>
          </a:bodyPr>
          <a:lstStyle/>
          <a:p>
            <a:r>
              <a:rPr lang="en-US" sz="3800" dirty="0"/>
              <a:t>(       ) </a:t>
            </a:r>
          </a:p>
        </p:txBody>
      </p:sp>
    </p:spTree>
    <p:extLst>
      <p:ext uri="{BB962C8B-B14F-4D97-AF65-F5344CB8AC3E}">
        <p14:creationId xmlns:p14="http://schemas.microsoft.com/office/powerpoint/2010/main" val="3419109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521"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Pick n Americans at random. </a:t>
            </a:r>
          </a:p>
          <a:p>
            <a:r>
              <a:rPr lang="en-US" dirty="0">
                <a:latin typeface="Segoe UI Light" panose="020B0502040204020203" pitchFamily="34" charset="0"/>
                <a:cs typeface="Segoe UI Light" panose="020B0502040204020203" pitchFamily="34" charset="0"/>
              </a:rPr>
              <a:t>Each has probability </a:t>
            </a:r>
            <a:r>
              <a:rPr lang="en-US" i="1" dirty="0">
                <a:latin typeface="Segoe UI Light" panose="020B0502040204020203" pitchFamily="34" charset="0"/>
                <a:cs typeface="Segoe UI Light" panose="020B0502040204020203" pitchFamily="34" charset="0"/>
              </a:rPr>
              <a:t>p</a:t>
            </a:r>
            <a:r>
              <a:rPr lang="en-US" dirty="0">
                <a:latin typeface="Segoe UI Light" panose="020B0502040204020203" pitchFamily="34" charset="0"/>
                <a:cs typeface="Segoe UI Light" panose="020B0502040204020203" pitchFamily="34" charset="0"/>
              </a:rPr>
              <a:t> of having insurance</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a:t>
            </a:r>
            <a:r>
              <a:rPr lang="en-US" i="1" dirty="0">
                <a:solidFill>
                  <a:srgbClr val="FF0000"/>
                </a:solidFill>
                <a:latin typeface="Segoe UI Light" panose="020B0502040204020203" pitchFamily="34" charset="0"/>
                <a:cs typeface="Segoe UI Light" panose="020B0502040204020203" pitchFamily="34" charset="0"/>
              </a:rPr>
              <a:t>x</a:t>
            </a:r>
            <a:r>
              <a:rPr lang="en-US" dirty="0">
                <a:solidFill>
                  <a:srgbClr val="FF0000"/>
                </a:solidFill>
                <a:latin typeface="Segoe UI Light" panose="020B0502040204020203" pitchFamily="34" charset="0"/>
                <a:cs typeface="Segoe UI Light" panose="020B0502040204020203" pitchFamily="34" charset="0"/>
              </a:rPr>
              <a:t>)?</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a:t>
            </a:r>
            <a:r>
              <a:rPr lang="en-US" dirty="0">
                <a:solidFill>
                  <a:srgbClr val="FFFFFF"/>
                </a:solidFill>
              </a:rPr>
              <a:t>3 will have health insurance and the next 7 won’t?</a:t>
            </a:r>
          </a:p>
          <a:p>
            <a:endParaRPr lang="en-US" dirty="0"/>
          </a:p>
        </p:txBody>
      </p:sp>
      <p:graphicFrame>
        <p:nvGraphicFramePr>
          <p:cNvPr id="11" name="Object 10"/>
          <p:cNvGraphicFramePr>
            <a:graphicFrameLocks noChangeAspect="1"/>
          </p:cNvGraphicFramePr>
          <p:nvPr>
            <p:extLst/>
          </p:nvPr>
        </p:nvGraphicFramePr>
        <p:xfrm>
          <a:off x="2130646" y="3666668"/>
          <a:ext cx="6349998" cy="1227067"/>
        </p:xfrm>
        <a:graphic>
          <a:graphicData uri="http://schemas.openxmlformats.org/presentationml/2006/ole">
            <mc:AlternateContent xmlns:mc="http://schemas.openxmlformats.org/markup-compatibility/2006">
              <mc:Choice xmlns:v="urn:schemas-microsoft-com:vml" Requires="v">
                <p:oleObj spid="_x0000_s14345" name="Equation" r:id="rId4" imgW="2044700" imgH="393700" progId="Equation.DSMT4">
                  <p:embed/>
                </p:oleObj>
              </mc:Choice>
              <mc:Fallback>
                <p:oleObj name="Equation" r:id="rId4" imgW="2044700" imgH="393700" progId="Equation.DSMT4">
                  <p:embed/>
                  <p:pic>
                    <p:nvPicPr>
                      <p:cNvPr id="11" name="Object 10"/>
                      <p:cNvPicPr/>
                      <p:nvPr/>
                    </p:nvPicPr>
                    <p:blipFill>
                      <a:blip r:embed="rId5"/>
                      <a:stretch>
                        <a:fillRect/>
                      </a:stretch>
                    </p:blipFill>
                    <p:spPr>
                      <a:xfrm>
                        <a:off x="2130646" y="3666668"/>
                        <a:ext cx="6349998" cy="1227067"/>
                      </a:xfrm>
                      <a:prstGeom prst="rect">
                        <a:avLst/>
                      </a:prstGeom>
                    </p:spPr>
                  </p:pic>
                </p:oleObj>
              </mc:Fallback>
            </mc:AlternateContent>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
        <p:nvSpPr>
          <p:cNvPr id="6" name="TextBox 5"/>
          <p:cNvSpPr txBox="1"/>
          <p:nvPr/>
        </p:nvSpPr>
        <p:spPr>
          <a:xfrm>
            <a:off x="4701224" y="4312285"/>
            <a:ext cx="1297150" cy="646331"/>
          </a:xfrm>
          <a:prstGeom prst="rect">
            <a:avLst/>
          </a:prstGeom>
          <a:noFill/>
        </p:spPr>
        <p:txBody>
          <a:bodyPr wrap="none" rtlCol="0">
            <a:spAutoFit/>
          </a:bodyPr>
          <a:lstStyle/>
          <a:p>
            <a:r>
              <a:rPr lang="en-US" sz="3600" dirty="0"/>
              <a:t>(       ) </a:t>
            </a:r>
          </a:p>
        </p:txBody>
      </p:sp>
    </p:spTree>
    <p:extLst>
      <p:ext uri="{BB962C8B-B14F-4D97-AF65-F5344CB8AC3E}">
        <p14:creationId xmlns:p14="http://schemas.microsoft.com/office/powerpoint/2010/main" val="4234772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404" y="1263848"/>
            <a:ext cx="8229600" cy="3585584"/>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n independent trials</a:t>
            </a:r>
          </a:p>
          <a:p>
            <a:r>
              <a:rPr lang="en-US" dirty="0">
                <a:latin typeface="Segoe UI Light" panose="020B0502040204020203" pitchFamily="34" charset="0"/>
                <a:cs typeface="Segoe UI Light" panose="020B0502040204020203" pitchFamily="34" charset="0"/>
              </a:rPr>
              <a:t>Each has probability </a:t>
            </a:r>
            <a:r>
              <a:rPr lang="en-US" i="1" dirty="0">
                <a:latin typeface="Segoe UI Light" panose="020B0502040204020203" pitchFamily="34" charset="0"/>
                <a:cs typeface="Segoe UI Light" panose="020B0502040204020203" pitchFamily="34" charset="0"/>
              </a:rPr>
              <a:t>p</a:t>
            </a:r>
            <a:r>
              <a:rPr lang="en-US" dirty="0">
                <a:latin typeface="Segoe UI Light" panose="020B0502040204020203" pitchFamily="34" charset="0"/>
                <a:cs typeface="Segoe UI Light" panose="020B0502040204020203" pitchFamily="34" charset="0"/>
              </a:rPr>
              <a:t> of success</a:t>
            </a:r>
          </a:p>
          <a:p>
            <a:r>
              <a:rPr lang="en-US" dirty="0">
                <a:latin typeface="Segoe UI Light" panose="020B0502040204020203" pitchFamily="34" charset="0"/>
                <a:cs typeface="Segoe UI Light" panose="020B0502040204020203" pitchFamily="34" charset="0"/>
              </a:rPr>
              <a:t>Probability of </a:t>
            </a:r>
            <a:r>
              <a:rPr lang="en-US" i="1" dirty="0">
                <a:latin typeface="Segoe UI Light" panose="020B0502040204020203" pitchFamily="34" charset="0"/>
                <a:cs typeface="Segoe UI Light" panose="020B0502040204020203" pitchFamily="34" charset="0"/>
              </a:rPr>
              <a:t>x</a:t>
            </a:r>
            <a:r>
              <a:rPr lang="en-US" dirty="0">
                <a:latin typeface="Segoe UI Light" panose="020B0502040204020203" pitchFamily="34" charset="0"/>
                <a:cs typeface="Segoe UI Light" panose="020B0502040204020203" pitchFamily="34" charset="0"/>
              </a:rPr>
              <a:t> successes out of n is:</a:t>
            </a:r>
          </a:p>
          <a:p>
            <a:r>
              <a:rPr lang="en-US" dirty="0">
                <a:solidFill>
                  <a:srgbClr val="FFFFFF"/>
                </a:solidFill>
                <a:latin typeface="Segoe UI Light" panose="020B0502040204020203" pitchFamily="34" charset="0"/>
                <a:cs typeface="Segoe UI Light" panose="020B0502040204020203" pitchFamily="34" charset="0"/>
              </a:rPr>
              <a:t>1. Of 10 randomly </a:t>
            </a:r>
            <a:r>
              <a:rPr lang="en-US" dirty="0" err="1">
                <a:solidFill>
                  <a:srgbClr val="FFFFFF"/>
                </a:solidFill>
                <a:latin typeface="Segoe UI Light" panose="020B0502040204020203" pitchFamily="34" charset="0"/>
                <a:cs typeface="Segoe UI Light" panose="020B0502040204020203" pitchFamily="34" charset="0"/>
              </a:rPr>
              <a:t>cosen</a:t>
            </a:r>
            <a:r>
              <a:rPr lang="en-US" dirty="0">
                <a:solidFill>
                  <a:srgbClr val="FFFFFF"/>
                </a:solidFill>
                <a:latin typeface="Segoe UI Light" panose="020B0502040204020203" pitchFamily="34" charset="0"/>
                <a:cs typeface="Segoe UI Light" panose="020B0502040204020203" pitchFamily="34" charset="0"/>
              </a:rPr>
              <a:t>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a:t>
            </a:r>
            <a:r>
              <a:rPr lang="en-US" dirty="0" err="1">
                <a:solidFill>
                  <a:srgbClr val="FFFFFF"/>
                </a:solidFill>
                <a:latin typeface="Segoe UI Light" panose="020B0502040204020203" pitchFamily="34" charset="0"/>
                <a:cs typeface="Segoe UI Light" panose="020B0502040204020203" pitchFamily="34" charset="0"/>
              </a:rPr>
              <a:t>probabil</a:t>
            </a:r>
            <a:r>
              <a:rPr lang="en-US" dirty="0">
                <a:solidFill>
                  <a:srgbClr val="FFFFFF"/>
                </a:solidFill>
                <a:latin typeface="Segoe UI Light" panose="020B0502040204020203" pitchFamily="34" charset="0"/>
                <a:cs typeface="Segoe UI Light" panose="020B0502040204020203" pitchFamily="34" charset="0"/>
              </a:rPr>
              <a:t> the next 7 won’t?</a:t>
            </a:r>
          </a:p>
          <a:p>
            <a:endParaRPr lang="en-US" dirty="0">
              <a:latin typeface="Segoe UI Light" panose="020B0502040204020203" pitchFamily="34" charset="0"/>
              <a:cs typeface="Segoe UI Light" panose="020B0502040204020203" pitchFamily="34" charset="0"/>
            </a:endParaRPr>
          </a:p>
        </p:txBody>
      </p:sp>
      <p:graphicFrame>
        <p:nvGraphicFramePr>
          <p:cNvPr id="11" name="Object 10"/>
          <p:cNvGraphicFramePr>
            <a:graphicFrameLocks noChangeAspect="1"/>
          </p:cNvGraphicFramePr>
          <p:nvPr>
            <p:extLst/>
          </p:nvPr>
        </p:nvGraphicFramePr>
        <p:xfrm>
          <a:off x="1600593" y="3053134"/>
          <a:ext cx="6349998" cy="1227067"/>
        </p:xfrm>
        <a:graphic>
          <a:graphicData uri="http://schemas.openxmlformats.org/presentationml/2006/ole">
            <mc:AlternateContent xmlns:mc="http://schemas.openxmlformats.org/markup-compatibility/2006">
              <mc:Choice xmlns:v="urn:schemas-microsoft-com:vml" Requires="v">
                <p:oleObj spid="_x0000_s15376" name="Equation" r:id="rId4" imgW="2044700" imgH="393700" progId="Equation.DSMT4">
                  <p:embed/>
                </p:oleObj>
              </mc:Choice>
              <mc:Fallback>
                <p:oleObj name="Equation" r:id="rId4" imgW="2044700" imgH="393700" progId="Equation.DSMT4">
                  <p:embed/>
                  <p:pic>
                    <p:nvPicPr>
                      <p:cNvPr id="11" name="Object 10"/>
                      <p:cNvPicPr/>
                      <p:nvPr/>
                    </p:nvPicPr>
                    <p:blipFill>
                      <a:blip r:embed="rId5"/>
                      <a:stretch>
                        <a:fillRect/>
                      </a:stretch>
                    </p:blipFill>
                    <p:spPr>
                      <a:xfrm>
                        <a:off x="1600593" y="3053134"/>
                        <a:ext cx="6349998" cy="1227067"/>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600593" y="5045078"/>
          <a:ext cx="6548437" cy="593725"/>
        </p:xfrm>
        <a:graphic>
          <a:graphicData uri="http://schemas.openxmlformats.org/presentationml/2006/ole">
            <mc:AlternateContent xmlns:mc="http://schemas.openxmlformats.org/markup-compatibility/2006">
              <mc:Choice xmlns:v="urn:schemas-microsoft-com:vml" Requires="v">
                <p:oleObj spid="_x0000_s15377" name="Equation" r:id="rId6" imgW="2108200" imgH="190500" progId="Equation.DSMT4">
                  <p:embed/>
                </p:oleObj>
              </mc:Choice>
              <mc:Fallback>
                <p:oleObj name="Equation" r:id="rId6" imgW="2108200" imgH="190500" progId="Equation.DSMT4">
                  <p:embed/>
                  <p:pic>
                    <p:nvPicPr>
                      <p:cNvPr id="5" name="Object 4"/>
                      <p:cNvPicPr/>
                      <p:nvPr/>
                    </p:nvPicPr>
                    <p:blipFill>
                      <a:blip r:embed="rId7"/>
                      <a:stretch>
                        <a:fillRect/>
                      </a:stretch>
                    </p:blipFill>
                    <p:spPr>
                      <a:xfrm>
                        <a:off x="1600593" y="5045078"/>
                        <a:ext cx="6548437" cy="593725"/>
                      </a:xfrm>
                      <a:prstGeom prst="rect">
                        <a:avLst/>
                      </a:prstGeom>
                    </p:spPr>
                  </p:pic>
                </p:oleObj>
              </mc:Fallback>
            </mc:AlternateContent>
          </a:graphicData>
        </a:graphic>
      </p:graphicFrame>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
        <p:nvSpPr>
          <p:cNvPr id="7" name="TextBox 6"/>
          <p:cNvSpPr txBox="1"/>
          <p:nvPr/>
        </p:nvSpPr>
        <p:spPr>
          <a:xfrm>
            <a:off x="4114800" y="3731693"/>
            <a:ext cx="1401346" cy="646331"/>
          </a:xfrm>
          <a:prstGeom prst="rect">
            <a:avLst/>
          </a:prstGeom>
          <a:noFill/>
        </p:spPr>
        <p:txBody>
          <a:bodyPr wrap="none" rtlCol="0">
            <a:spAutoFit/>
          </a:bodyPr>
          <a:lstStyle/>
          <a:p>
            <a:r>
              <a:rPr lang="en-US" sz="3600" dirty="0"/>
              <a:t>(        ) </a:t>
            </a:r>
          </a:p>
        </p:txBody>
      </p:sp>
    </p:spTree>
    <p:extLst>
      <p:ext uri="{BB962C8B-B14F-4D97-AF65-F5344CB8AC3E}">
        <p14:creationId xmlns:p14="http://schemas.microsoft.com/office/powerpoint/2010/main" val="211712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182"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Flip 20 coins at random. </a:t>
            </a:r>
          </a:p>
          <a:p>
            <a:r>
              <a:rPr lang="en-US" dirty="0">
                <a:latin typeface="Segoe UI Light" panose="020B0502040204020203" pitchFamily="34" charset="0"/>
                <a:cs typeface="Segoe UI Light" panose="020B0502040204020203" pitchFamily="34" charset="0"/>
              </a:rPr>
              <a:t>Each has probability .5 of landing heads</a:t>
            </a:r>
          </a:p>
          <a:p>
            <a:r>
              <a:rPr lang="en-US" dirty="0">
                <a:latin typeface="Segoe UI Light" panose="020B0502040204020203" pitchFamily="34" charset="0"/>
                <a:cs typeface="Segoe UI Light" panose="020B0502040204020203" pitchFamily="34" charset="0"/>
              </a:rPr>
              <a:t>Let X = number of them with heads</a:t>
            </a:r>
          </a:p>
          <a:p>
            <a:r>
              <a:rPr lang="en-US" dirty="0">
                <a:solidFill>
                  <a:srgbClr val="FF0000"/>
                </a:solidFill>
                <a:latin typeface="Segoe UI Light" panose="020B0502040204020203" pitchFamily="34" charset="0"/>
                <a:cs typeface="Segoe UI Light" panose="020B0502040204020203" pitchFamily="34" charset="0"/>
              </a:rPr>
              <a:t>What is P(X=10)?</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graphicFrame>
        <p:nvGraphicFramePr>
          <p:cNvPr id="11" name="Object 10"/>
          <p:cNvGraphicFramePr>
            <a:graphicFrameLocks noChangeAspect="1"/>
          </p:cNvGraphicFramePr>
          <p:nvPr>
            <p:extLst/>
          </p:nvPr>
        </p:nvGraphicFramePr>
        <p:xfrm>
          <a:off x="1367246" y="3053134"/>
          <a:ext cx="6349998" cy="1227067"/>
        </p:xfrm>
        <a:graphic>
          <a:graphicData uri="http://schemas.openxmlformats.org/presentationml/2006/ole">
            <mc:AlternateContent xmlns:mc="http://schemas.openxmlformats.org/markup-compatibility/2006">
              <mc:Choice xmlns:v="urn:schemas-microsoft-com:vml" Requires="v">
                <p:oleObj spid="_x0000_s16400" name="Equation" r:id="rId4" imgW="2044700" imgH="393700" progId="Equation.DSMT4">
                  <p:embed/>
                </p:oleObj>
              </mc:Choice>
              <mc:Fallback>
                <p:oleObj name="Equation" r:id="rId4" imgW="2044700" imgH="393700" progId="Equation.DSMT4">
                  <p:embed/>
                  <p:pic>
                    <p:nvPicPr>
                      <p:cNvPr id="11" name="Object 10"/>
                      <p:cNvPicPr/>
                      <p:nvPr/>
                    </p:nvPicPr>
                    <p:blipFill>
                      <a:blip r:embed="rId5"/>
                      <a:stretch>
                        <a:fillRect/>
                      </a:stretch>
                    </p:blipFill>
                    <p:spPr>
                      <a:xfrm>
                        <a:off x="1367246" y="3053134"/>
                        <a:ext cx="6349998" cy="1227067"/>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367246" y="4619974"/>
          <a:ext cx="8653992" cy="1150591"/>
        </p:xfrm>
        <a:graphic>
          <a:graphicData uri="http://schemas.openxmlformats.org/presentationml/2006/ole">
            <mc:AlternateContent xmlns:mc="http://schemas.openxmlformats.org/markup-compatibility/2006">
              <mc:Choice xmlns:v="urn:schemas-microsoft-com:vml" Requires="v">
                <p:oleObj spid="_x0000_s16401" name="Equation" r:id="rId6" imgW="2971800" imgH="393700" progId="Equation.DSMT4">
                  <p:embed/>
                </p:oleObj>
              </mc:Choice>
              <mc:Fallback>
                <p:oleObj name="Equation" r:id="rId6" imgW="2971800" imgH="393700" progId="Equation.DSMT4">
                  <p:embed/>
                  <p:pic>
                    <p:nvPicPr>
                      <p:cNvPr id="5" name="Object 4"/>
                      <p:cNvPicPr/>
                      <p:nvPr/>
                    </p:nvPicPr>
                    <p:blipFill>
                      <a:blip r:embed="rId7"/>
                      <a:stretch>
                        <a:fillRect/>
                      </a:stretch>
                    </p:blipFill>
                    <p:spPr>
                      <a:xfrm>
                        <a:off x="1367246" y="4619974"/>
                        <a:ext cx="8653992" cy="1150591"/>
                      </a:xfrm>
                      <a:prstGeom prst="rect">
                        <a:avLst/>
                      </a:prstGeom>
                    </p:spPr>
                  </p:pic>
                </p:oleObj>
              </mc:Fallback>
            </mc:AlternateContent>
          </a:graphicData>
        </a:graphic>
      </p:graphicFrame>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
        <p:nvSpPr>
          <p:cNvPr id="6" name="TextBox 5"/>
          <p:cNvSpPr txBox="1"/>
          <p:nvPr/>
        </p:nvSpPr>
        <p:spPr>
          <a:xfrm>
            <a:off x="3873656" y="3719434"/>
            <a:ext cx="1401346" cy="646331"/>
          </a:xfrm>
          <a:prstGeom prst="rect">
            <a:avLst/>
          </a:prstGeom>
          <a:noFill/>
        </p:spPr>
        <p:txBody>
          <a:bodyPr wrap="none" rtlCol="0">
            <a:spAutoFit/>
          </a:bodyPr>
          <a:lstStyle/>
          <a:p>
            <a:r>
              <a:rPr lang="en-US" sz="3600" dirty="0"/>
              <a:t>(        ) </a:t>
            </a:r>
          </a:p>
        </p:txBody>
      </p:sp>
      <p:sp>
        <p:nvSpPr>
          <p:cNvPr id="8" name="TextBox 7"/>
          <p:cNvSpPr txBox="1"/>
          <p:nvPr/>
        </p:nvSpPr>
        <p:spPr>
          <a:xfrm>
            <a:off x="4098758" y="5156318"/>
            <a:ext cx="1713931" cy="646331"/>
          </a:xfrm>
          <a:prstGeom prst="rect">
            <a:avLst/>
          </a:prstGeom>
          <a:noFill/>
        </p:spPr>
        <p:txBody>
          <a:bodyPr wrap="none" rtlCol="0">
            <a:spAutoFit/>
          </a:bodyPr>
          <a:lstStyle/>
          <a:p>
            <a:r>
              <a:rPr lang="en-US" sz="3600" dirty="0"/>
              <a:t>(           ) </a:t>
            </a:r>
          </a:p>
        </p:txBody>
      </p:sp>
    </p:spTree>
    <p:extLst>
      <p:ext uri="{BB962C8B-B14F-4D97-AF65-F5344CB8AC3E}">
        <p14:creationId xmlns:p14="http://schemas.microsoft.com/office/powerpoint/2010/main" val="151038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582400" cy="654341"/>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What is a Random Variable?</a:t>
            </a:r>
          </a:p>
        </p:txBody>
      </p:sp>
      <p:sp>
        <p:nvSpPr>
          <p:cNvPr id="3" name="Content Placeholder 2"/>
          <p:cNvSpPr>
            <a:spLocks noGrp="1"/>
          </p:cNvSpPr>
          <p:nvPr>
            <p:ph idx="1"/>
          </p:nvPr>
        </p:nvSpPr>
        <p:spPr>
          <a:xfrm>
            <a:off x="663388" y="1250914"/>
            <a:ext cx="10007408" cy="5133108"/>
          </a:xfrm>
        </p:spPr>
        <p:txBody>
          <a:bodyPr>
            <a:normAutofit fontScale="92500" lnSpcReduction="10000"/>
          </a:bodyPr>
          <a:lstStyle/>
          <a:p>
            <a:r>
              <a:rPr lang="en-US" dirty="0">
                <a:latin typeface="Segoe UI Light" panose="020B0502040204020203" pitchFamily="34" charset="0"/>
                <a:cs typeface="Segoe UI Light" panose="020B0502040204020203" pitchFamily="34" charset="0"/>
              </a:rPr>
              <a:t>A random variable assigns a </a:t>
            </a:r>
            <a:r>
              <a:rPr lang="en-US" dirty="0">
                <a:solidFill>
                  <a:srgbClr val="FF0000"/>
                </a:solidFill>
                <a:latin typeface="Segoe UI Light" panose="020B0502040204020203" pitchFamily="34" charset="0"/>
                <a:cs typeface="Segoe UI Light" panose="020B0502040204020203" pitchFamily="34" charset="0"/>
              </a:rPr>
              <a:t>numerical</a:t>
            </a:r>
            <a:r>
              <a:rPr lang="en-US" dirty="0">
                <a:latin typeface="Segoe UI Light" panose="020B0502040204020203" pitchFamily="34" charset="0"/>
                <a:cs typeface="Segoe UI Light" panose="020B0502040204020203" pitchFamily="34" charset="0"/>
              </a:rPr>
              <a:t> value to each possible outcome of a </a:t>
            </a:r>
            <a:r>
              <a:rPr lang="en-US" dirty="0">
                <a:solidFill>
                  <a:srgbClr val="FF0000"/>
                </a:solidFill>
                <a:latin typeface="Segoe UI Light" panose="020B0502040204020203" pitchFamily="34" charset="0"/>
                <a:cs typeface="Segoe UI Light" panose="020B0502040204020203" pitchFamily="34" charset="0"/>
              </a:rPr>
              <a:t>random experiment</a:t>
            </a:r>
            <a:r>
              <a:rPr lang="en-US" dirty="0">
                <a:latin typeface="Segoe UI Light" panose="020B0502040204020203" pitchFamily="34" charset="0"/>
                <a:cs typeface="Segoe UI Light" panose="020B0502040204020203" pitchFamily="34" charset="0"/>
              </a:rPr>
              <a:t>.</a:t>
            </a:r>
          </a:p>
          <a:p>
            <a:pPr marL="285750" indent="-285750"/>
            <a:r>
              <a:rPr lang="en-US" dirty="0">
                <a:latin typeface="Segoe UI Light" panose="020B0502040204020203" pitchFamily="34" charset="0"/>
                <a:cs typeface="Segoe UI Light" panose="020B0502040204020203" pitchFamily="34" charset="0"/>
              </a:rPr>
              <a:t>Are these random variables?</a:t>
            </a:r>
          </a:p>
          <a:p>
            <a:pPr marL="685800" lvl="1"/>
            <a:r>
              <a:rPr lang="en-US" dirty="0">
                <a:latin typeface="Segoe UI Light" panose="020B0502040204020203" pitchFamily="34" charset="0"/>
                <a:cs typeface="Segoe UI Light" panose="020B0502040204020203" pitchFamily="34" charset="0"/>
              </a:rPr>
              <a:t>Today’s weather</a:t>
            </a:r>
          </a:p>
          <a:p>
            <a:pPr marL="685800" lvl="1"/>
            <a:r>
              <a:rPr lang="en-US" dirty="0">
                <a:latin typeface="Segoe UI Light" panose="020B0502040204020203" pitchFamily="34" charset="0"/>
                <a:cs typeface="Segoe UI Light" panose="020B0502040204020203" pitchFamily="34" charset="0"/>
              </a:rPr>
              <a:t>The number of millimeters of rainfall tomorrow in Redmond</a:t>
            </a:r>
          </a:p>
          <a:p>
            <a:pPr marL="685800" lvl="1"/>
            <a:r>
              <a:rPr lang="en-US" sz="2800" dirty="0">
                <a:latin typeface="Segoe UI Light" panose="020B0502040204020203" pitchFamily="34" charset="0"/>
                <a:cs typeface="Segoe UI Light" panose="020B0502040204020203" pitchFamily="34" charset="0"/>
              </a:rPr>
              <a:t>The color of a car chosen at random</a:t>
            </a:r>
          </a:p>
          <a:p>
            <a:pPr marL="685800" lvl="1"/>
            <a:r>
              <a:rPr lang="en-US" sz="2800" dirty="0">
                <a:latin typeface="Segoe UI Light" panose="020B0502040204020203" pitchFamily="34" charset="0"/>
                <a:cs typeface="Segoe UI Light" panose="020B0502040204020203" pitchFamily="34" charset="0"/>
              </a:rPr>
              <a:t>1 if the next car we see is blue, 2 if it’s green, 4 if black</a:t>
            </a:r>
            <a:r>
              <a:rPr lang="is-IS" sz="2800" dirty="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a:p>
            <a:pPr marL="685800" lvl="1"/>
            <a:r>
              <a:rPr lang="en-US" sz="2800" dirty="0">
                <a:latin typeface="Segoe UI Light" panose="020B0502040204020203" pitchFamily="34" charset="0"/>
                <a:cs typeface="Segoe UI Light" panose="020B0502040204020203" pitchFamily="34" charset="0"/>
              </a:rPr>
              <a:t>The result of a coin flip (heads or tails)</a:t>
            </a:r>
          </a:p>
          <a:p>
            <a:pPr marL="685800" lvl="1"/>
            <a:r>
              <a:rPr lang="en-US" dirty="0">
                <a:latin typeface="Segoe UI Light" panose="020B0502040204020203" pitchFamily="34" charset="0"/>
                <a:cs typeface="Segoe UI Light" panose="020B0502040204020203" pitchFamily="34" charset="0"/>
              </a:rPr>
              <a:t>For a coin flip, assign 1 if heads, 0 if tails</a:t>
            </a:r>
          </a:p>
          <a:p>
            <a:pPr marL="685800" lvl="1"/>
            <a:r>
              <a:rPr lang="en-US" dirty="0">
                <a:latin typeface="Segoe UI Light" panose="020B0502040204020203" pitchFamily="34" charset="0"/>
                <a:cs typeface="Segoe UI Light" panose="020B0502040204020203" pitchFamily="34" charset="0"/>
              </a:rPr>
              <a:t>The price of Microsoft stock</a:t>
            </a:r>
          </a:p>
          <a:p>
            <a:pPr marL="685800" lvl="1"/>
            <a:r>
              <a:rPr lang="en-US" dirty="0">
                <a:latin typeface="Segoe UI Light" panose="020B0502040204020203" pitchFamily="34" charset="0"/>
                <a:cs typeface="Segoe UI Light" panose="020B0502040204020203" pitchFamily="34" charset="0"/>
              </a:rPr>
              <a:t>The number of laps between yellow flags in an F1 race</a:t>
            </a:r>
          </a:p>
          <a:p>
            <a:endParaRPr lang="en-US" dirty="0">
              <a:latin typeface="Segoe UI Light" panose="020B0502040204020203" pitchFamily="34" charset="0"/>
              <a:cs typeface="Segoe UI Light" panose="020B0502040204020203" pitchFamily="34" charset="0"/>
            </a:endParaRPr>
          </a:p>
        </p:txBody>
      </p:sp>
      <p:sp>
        <p:nvSpPr>
          <p:cNvPr id="4" name="TextBox 3"/>
          <p:cNvSpPr txBox="1"/>
          <p:nvPr/>
        </p:nvSpPr>
        <p:spPr>
          <a:xfrm>
            <a:off x="2493818" y="3648364"/>
            <a:ext cx="184666" cy="369332"/>
          </a:xfrm>
          <a:prstGeom prst="rect">
            <a:avLst/>
          </a:prstGeom>
          <a:noFill/>
        </p:spPr>
        <p:txBody>
          <a:bodyPr wrap="none" rtlCol="0">
            <a:spAutoFit/>
          </a:bodyPr>
          <a:lstStyle/>
          <a:p>
            <a:endParaRPr lang="en-US" dirty="0">
              <a:latin typeface="Times New Roman"/>
            </a:endParaRPr>
          </a:p>
        </p:txBody>
      </p:sp>
    </p:spTree>
    <p:extLst>
      <p:ext uri="{BB962C8B-B14F-4D97-AF65-F5344CB8AC3E}">
        <p14:creationId xmlns:p14="http://schemas.microsoft.com/office/powerpoint/2010/main" val="251454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793" y="1244606"/>
            <a:ext cx="8229600" cy="4525963"/>
          </a:xfrm>
        </p:spPr>
        <p:txBody>
          <a:bodyPr>
            <a:normAutofit fontScale="77500" lnSpcReduction="20000"/>
          </a:bodyPr>
          <a:lstStyle/>
          <a:p>
            <a:r>
              <a:rPr lang="en-US" dirty="0"/>
              <a:t>Flip 20 coins at random. </a:t>
            </a:r>
          </a:p>
          <a:p>
            <a:r>
              <a:rPr lang="en-US" dirty="0"/>
              <a:t>Each has probability .5 of landing heads</a:t>
            </a:r>
          </a:p>
          <a:p>
            <a:r>
              <a:rPr lang="en-US" dirty="0"/>
              <a:t>Let X = number of them with heads</a:t>
            </a:r>
          </a:p>
          <a:p>
            <a:r>
              <a:rPr lang="en-US" dirty="0">
                <a:solidFill>
                  <a:srgbClr val="FF0000"/>
                </a:solidFill>
              </a:rPr>
              <a:t>What is P(X≤10)?</a:t>
            </a:r>
          </a:p>
          <a:p>
            <a:endParaRPr lang="en-US" dirty="0"/>
          </a:p>
          <a:p>
            <a:r>
              <a:rPr lang="en-US" dirty="0">
                <a:solidFill>
                  <a:srgbClr val="FFFFFF"/>
                </a:solidFill>
              </a:rPr>
              <a:t>1. Of 10 randomly chosen Americans, what is the probability that the first 8 will have heath insurance and the next 2 won’t?</a:t>
            </a:r>
          </a:p>
          <a:p>
            <a:endParaRPr lang="en-US" dirty="0">
              <a:solidFill>
                <a:srgbClr val="FFFFFF"/>
              </a:solidFill>
            </a:endParaRPr>
          </a:p>
          <a:p>
            <a:r>
              <a:rPr lang="en-US" dirty="0">
                <a:solidFill>
                  <a:srgbClr val="FFFFFF"/>
                </a:solidFill>
              </a:rPr>
              <a:t>2. What is the probability that the first 3 will have health insurance and the next 7 won’t?</a:t>
            </a:r>
          </a:p>
          <a:p>
            <a:endParaRPr lang="en-US" dirty="0"/>
          </a:p>
        </p:txBody>
      </p:sp>
      <p:graphicFrame>
        <p:nvGraphicFramePr>
          <p:cNvPr id="5" name="Object 4"/>
          <p:cNvGraphicFramePr>
            <a:graphicFrameLocks noChangeAspect="1"/>
          </p:cNvGraphicFramePr>
          <p:nvPr>
            <p:extLst/>
          </p:nvPr>
        </p:nvGraphicFramePr>
        <p:xfrm>
          <a:off x="2065868" y="3593574"/>
          <a:ext cx="8061325" cy="593725"/>
        </p:xfrm>
        <a:graphic>
          <a:graphicData uri="http://schemas.openxmlformats.org/presentationml/2006/ole">
            <mc:AlternateContent xmlns:mc="http://schemas.openxmlformats.org/markup-compatibility/2006">
              <mc:Choice xmlns:v="urn:schemas-microsoft-com:vml" Requires="v">
                <p:oleObj spid="_x0000_s17417" name="Equation" r:id="rId4" imgW="2768600" imgH="203200" progId="Equation.DSMT4">
                  <p:embed/>
                </p:oleObj>
              </mc:Choice>
              <mc:Fallback>
                <p:oleObj name="Equation" r:id="rId4" imgW="2768600" imgH="203200" progId="Equation.DSMT4">
                  <p:embed/>
                  <p:pic>
                    <p:nvPicPr>
                      <p:cNvPr id="5" name="Object 4"/>
                      <p:cNvPicPr/>
                      <p:nvPr/>
                    </p:nvPicPr>
                    <p:blipFill>
                      <a:blip r:embed="rId5"/>
                      <a:stretch>
                        <a:fillRect/>
                      </a:stretch>
                    </p:blipFill>
                    <p:spPr>
                      <a:xfrm>
                        <a:off x="2065868" y="3593574"/>
                        <a:ext cx="8061325" cy="593725"/>
                      </a:xfrm>
                      <a:prstGeom prst="rect">
                        <a:avLst/>
                      </a:prstGeom>
                    </p:spPr>
                  </p:pic>
                </p:oleObj>
              </mc:Fallback>
            </mc:AlternateContent>
          </a:graphicData>
        </a:graphic>
      </p:graphicFrame>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 Example</a:t>
            </a:r>
          </a:p>
        </p:txBody>
      </p:sp>
    </p:spTree>
    <p:extLst>
      <p:ext uri="{BB962C8B-B14F-4D97-AF65-F5344CB8AC3E}">
        <p14:creationId xmlns:p14="http://schemas.microsoft.com/office/powerpoint/2010/main" val="20886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Flip 20 coins at random. </a:t>
            </a:r>
          </a:p>
          <a:p>
            <a:r>
              <a:rPr lang="en-US" dirty="0">
                <a:latin typeface="Segoe UI Light" panose="020B0502040204020203" pitchFamily="34" charset="0"/>
                <a:cs typeface="Segoe UI Light" panose="020B0502040204020203" pitchFamily="34" charset="0"/>
              </a:rPr>
              <a:t>Each has probability .5 of landing heads</a:t>
            </a:r>
          </a:p>
          <a:p>
            <a:r>
              <a:rPr lang="en-US" dirty="0">
                <a:latin typeface="Segoe UI Light" panose="020B0502040204020203" pitchFamily="34" charset="0"/>
                <a:cs typeface="Segoe UI Light" panose="020B0502040204020203" pitchFamily="34" charset="0"/>
              </a:rPr>
              <a:t>Let X = number of them with heads</a:t>
            </a:r>
          </a:p>
          <a:p>
            <a:r>
              <a:rPr lang="en-US" dirty="0">
                <a:solidFill>
                  <a:srgbClr val="FF0000"/>
                </a:solidFill>
                <a:latin typeface="Segoe UI Light" panose="020B0502040204020203" pitchFamily="34" charset="0"/>
                <a:cs typeface="Segoe UI Light" panose="020B0502040204020203" pitchFamily="34" charset="0"/>
              </a:rPr>
              <a:t>What is P(X=x) for any x between 0 and 20?</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 Example</a:t>
            </a:r>
          </a:p>
        </p:txBody>
      </p:sp>
    </p:spTree>
    <p:extLst>
      <p:ext uri="{BB962C8B-B14F-4D97-AF65-F5344CB8AC3E}">
        <p14:creationId xmlns:p14="http://schemas.microsoft.com/office/powerpoint/2010/main" val="2206974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793"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Flip 20 coins at random. </a:t>
            </a:r>
          </a:p>
          <a:p>
            <a:r>
              <a:rPr lang="en-US" dirty="0">
                <a:latin typeface="Segoe UI Light" panose="020B0502040204020203" pitchFamily="34" charset="0"/>
                <a:cs typeface="Segoe UI Light" panose="020B0502040204020203" pitchFamily="34" charset="0"/>
              </a:rPr>
              <a:t>Each has probability .5 of landing heads</a:t>
            </a:r>
          </a:p>
          <a:p>
            <a:r>
              <a:rPr lang="en-US" dirty="0">
                <a:latin typeface="Segoe UI Light" panose="020B0502040204020203" pitchFamily="34" charset="0"/>
                <a:cs typeface="Segoe UI Light" panose="020B0502040204020203" pitchFamily="34" charset="0"/>
              </a:rPr>
              <a:t>Let X = number of them with heads</a:t>
            </a:r>
          </a:p>
          <a:p>
            <a:r>
              <a:rPr lang="en-US" dirty="0">
                <a:solidFill>
                  <a:srgbClr val="FF0000"/>
                </a:solidFill>
                <a:latin typeface="Segoe UI Light" panose="020B0502040204020203" pitchFamily="34" charset="0"/>
                <a:cs typeface="Segoe UI Light" panose="020B0502040204020203" pitchFamily="34" charset="0"/>
              </a:rPr>
              <a:t>What is P(X=x) for any x between 0 and 20?</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pic>
        <p:nvPicPr>
          <p:cNvPr id="4" name="Picture 3" descr="Screen Shot 2016-02-25 at 9.07.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62" y="2956120"/>
            <a:ext cx="4961467" cy="3817218"/>
          </a:xfrm>
          <a:prstGeom prst="rect">
            <a:avLst/>
          </a:prstGeom>
        </p:spPr>
      </p:pic>
      <p:sp>
        <p:nvSpPr>
          <p:cNvPr id="5" name="TextBox 4"/>
          <p:cNvSpPr txBox="1"/>
          <p:nvPr/>
        </p:nvSpPr>
        <p:spPr>
          <a:xfrm>
            <a:off x="6275068" y="5931188"/>
            <a:ext cx="2520242" cy="584775"/>
          </a:xfrm>
          <a:prstGeom prst="rect">
            <a:avLst/>
          </a:prstGeom>
          <a:noFill/>
        </p:spPr>
        <p:txBody>
          <a:bodyPr wrap="none" rtlCol="0">
            <a:spAutoFit/>
          </a:bodyPr>
          <a:lstStyle/>
          <a:p>
            <a:r>
              <a:rPr lang="en-US" sz="3200" dirty="0">
                <a:latin typeface="Segoe UI Light" panose="020B0502040204020203" pitchFamily="34" charset="0"/>
                <a:cs typeface="Segoe UI Light" panose="020B0502040204020203" pitchFamily="34" charset="0"/>
              </a:rPr>
              <a:t>Binomial PMF</a:t>
            </a:r>
          </a:p>
        </p:txBody>
      </p:sp>
      <p:sp>
        <p:nvSpPr>
          <p:cNvPr id="6" name="TextBox 5"/>
          <p:cNvSpPr txBox="1"/>
          <p:nvPr/>
        </p:nvSpPr>
        <p:spPr>
          <a:xfrm rot="16200000">
            <a:off x="-215977" y="4457988"/>
            <a:ext cx="1991058" cy="584775"/>
          </a:xfrm>
          <a:prstGeom prst="rect">
            <a:avLst/>
          </a:prstGeom>
          <a:noFill/>
        </p:spPr>
        <p:txBody>
          <a:bodyPr wrap="none" rtlCol="0">
            <a:spAutoFit/>
          </a:bodyPr>
          <a:lstStyle/>
          <a:p>
            <a:r>
              <a:rPr lang="en-US" sz="3200" dirty="0">
                <a:latin typeface="Segoe UI Light" panose="020B0502040204020203" pitchFamily="34" charset="0"/>
                <a:cs typeface="Segoe UI Light" panose="020B0502040204020203" pitchFamily="34" charset="0"/>
              </a:rPr>
              <a:t>Probability</a:t>
            </a:r>
          </a:p>
        </p:txBody>
      </p:sp>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 Example</a:t>
            </a:r>
          </a:p>
        </p:txBody>
      </p:sp>
    </p:spTree>
    <p:extLst>
      <p:ext uri="{BB962C8B-B14F-4D97-AF65-F5344CB8AC3E}">
        <p14:creationId xmlns:p14="http://schemas.microsoft.com/office/powerpoint/2010/main" val="2208344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389" y="1530141"/>
            <a:ext cx="5571067" cy="4525963"/>
          </a:xfrm>
        </p:spPr>
        <p:txBody>
          <a:bodyPr/>
          <a:lstStyle/>
          <a:p>
            <a:r>
              <a:rPr lang="en-US" dirty="0">
                <a:latin typeface="Segoe UI Light" panose="020B0502040204020203" pitchFamily="34" charset="0"/>
                <a:cs typeface="Segoe UI Light" panose="020B0502040204020203" pitchFamily="34" charset="0"/>
              </a:rPr>
              <a:t>18 black, 18 red, 2 green</a:t>
            </a:r>
          </a:p>
          <a:p>
            <a:r>
              <a:rPr lang="en-US" dirty="0">
                <a:latin typeface="Segoe UI Light" panose="020B0502040204020203" pitchFamily="34" charset="0"/>
                <a:cs typeface="Segoe UI Light" panose="020B0502040204020203" pitchFamily="34" charset="0"/>
              </a:rPr>
              <a:t>Bet on black 10 times, what is the chance to win at least 4?</a:t>
            </a:r>
          </a:p>
        </p:txBody>
      </p:sp>
      <p:pic>
        <p:nvPicPr>
          <p:cNvPr id="4" name="Picture 3" descr="roulette whee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564" y="1446251"/>
            <a:ext cx="2759075" cy="2759075"/>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Anyone for Roulette?</a:t>
            </a:r>
          </a:p>
        </p:txBody>
      </p:sp>
    </p:spTree>
    <p:extLst>
      <p:ext uri="{BB962C8B-B14F-4D97-AF65-F5344CB8AC3E}">
        <p14:creationId xmlns:p14="http://schemas.microsoft.com/office/powerpoint/2010/main" val="2599572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389" y="1530141"/>
            <a:ext cx="5571067" cy="4525963"/>
          </a:xfrm>
        </p:spPr>
        <p:txBody>
          <a:bodyPr/>
          <a:lstStyle/>
          <a:p>
            <a:r>
              <a:rPr lang="en-US" dirty="0">
                <a:latin typeface="Segoe UI Light" panose="020B0502040204020203" pitchFamily="34" charset="0"/>
                <a:cs typeface="Segoe UI Light" panose="020B0502040204020203" pitchFamily="34" charset="0"/>
              </a:rPr>
              <a:t>18 black, 18 red, 2 green</a:t>
            </a:r>
          </a:p>
          <a:p>
            <a:r>
              <a:rPr lang="en-US" dirty="0">
                <a:latin typeface="Segoe UI Light" panose="020B0502040204020203" pitchFamily="34" charset="0"/>
                <a:cs typeface="Segoe UI Light" panose="020B0502040204020203" pitchFamily="34" charset="0"/>
              </a:rPr>
              <a:t>Bet on black 10 times, what is the chance to win at least 4?</a:t>
            </a:r>
          </a:p>
        </p:txBody>
      </p:sp>
      <p:pic>
        <p:nvPicPr>
          <p:cNvPr id="4" name="Picture 3" descr="roulette whee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564" y="1446251"/>
            <a:ext cx="2759075" cy="2759075"/>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Anyone for Roulette?</a:t>
            </a:r>
          </a:p>
        </p:txBody>
      </p:sp>
      <p:graphicFrame>
        <p:nvGraphicFramePr>
          <p:cNvPr id="5" name="Object 4"/>
          <p:cNvGraphicFramePr>
            <a:graphicFrameLocks noChangeAspect="1"/>
          </p:cNvGraphicFramePr>
          <p:nvPr>
            <p:extLst/>
          </p:nvPr>
        </p:nvGraphicFramePr>
        <p:xfrm>
          <a:off x="2252136" y="3168310"/>
          <a:ext cx="4351869" cy="840951"/>
        </p:xfrm>
        <a:graphic>
          <a:graphicData uri="http://schemas.openxmlformats.org/presentationml/2006/ole">
            <mc:AlternateContent xmlns:mc="http://schemas.openxmlformats.org/markup-compatibility/2006">
              <mc:Choice xmlns:v="urn:schemas-microsoft-com:vml" Requires="v">
                <p:oleObj spid="_x0000_s18448" name="Equation" r:id="rId5" imgW="2044700" imgH="393700" progId="Equation.DSMT4">
                  <p:embed/>
                </p:oleObj>
              </mc:Choice>
              <mc:Fallback>
                <p:oleObj name="Equation" r:id="rId5" imgW="2044700" imgH="393700" progId="Equation.DSMT4">
                  <p:embed/>
                  <p:pic>
                    <p:nvPicPr>
                      <p:cNvPr id="5" name="Object 4"/>
                      <p:cNvPicPr/>
                      <p:nvPr/>
                    </p:nvPicPr>
                    <p:blipFill>
                      <a:blip r:embed="rId6"/>
                      <a:stretch>
                        <a:fillRect/>
                      </a:stretch>
                    </p:blipFill>
                    <p:spPr>
                      <a:xfrm>
                        <a:off x="2252136" y="3168310"/>
                        <a:ext cx="4351869" cy="840951"/>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319865" y="4368803"/>
          <a:ext cx="6289510" cy="1991677"/>
        </p:xfrm>
        <a:graphic>
          <a:graphicData uri="http://schemas.openxmlformats.org/presentationml/2006/ole">
            <mc:AlternateContent xmlns:mc="http://schemas.openxmlformats.org/markup-compatibility/2006">
              <mc:Choice xmlns:v="urn:schemas-microsoft-com:vml" Requires="v">
                <p:oleObj spid="_x0000_s18449" name="Equation" r:id="rId7" imgW="2819400" imgH="889000" progId="Equation.DSMT4">
                  <p:embed/>
                </p:oleObj>
              </mc:Choice>
              <mc:Fallback>
                <p:oleObj name="Equation" r:id="rId7" imgW="2819400" imgH="889000" progId="Equation.DSMT4">
                  <p:embed/>
                  <p:pic>
                    <p:nvPicPr>
                      <p:cNvPr id="7" name="Object 6"/>
                      <p:cNvPicPr/>
                      <p:nvPr/>
                    </p:nvPicPr>
                    <p:blipFill>
                      <a:blip r:embed="rId8"/>
                      <a:stretch>
                        <a:fillRect/>
                      </a:stretch>
                    </p:blipFill>
                    <p:spPr>
                      <a:xfrm>
                        <a:off x="2319865" y="4368803"/>
                        <a:ext cx="6289510" cy="1991677"/>
                      </a:xfrm>
                      <a:prstGeom prst="rect">
                        <a:avLst/>
                      </a:prstGeom>
                    </p:spPr>
                  </p:pic>
                </p:oleObj>
              </mc:Fallback>
            </mc:AlternateContent>
          </a:graphicData>
        </a:graphic>
      </p:graphicFrame>
      <p:sp>
        <p:nvSpPr>
          <p:cNvPr id="8" name="TextBox 7"/>
          <p:cNvSpPr txBox="1"/>
          <p:nvPr/>
        </p:nvSpPr>
        <p:spPr>
          <a:xfrm>
            <a:off x="3957329" y="3550166"/>
            <a:ext cx="974947" cy="523220"/>
          </a:xfrm>
          <a:prstGeom prst="rect">
            <a:avLst/>
          </a:prstGeom>
          <a:noFill/>
        </p:spPr>
        <p:txBody>
          <a:bodyPr wrap="none" rtlCol="0">
            <a:spAutoFit/>
          </a:bodyPr>
          <a:lstStyle/>
          <a:p>
            <a:r>
              <a:rPr lang="en-US" sz="2800" dirty="0"/>
              <a:t>(      ) </a:t>
            </a:r>
          </a:p>
        </p:txBody>
      </p:sp>
      <p:sp>
        <p:nvSpPr>
          <p:cNvPr id="9" name="TextBox 8"/>
          <p:cNvSpPr txBox="1"/>
          <p:nvPr/>
        </p:nvSpPr>
        <p:spPr>
          <a:xfrm>
            <a:off x="4492928" y="5747592"/>
            <a:ext cx="1192955" cy="646331"/>
          </a:xfrm>
          <a:prstGeom prst="rect">
            <a:avLst/>
          </a:prstGeom>
          <a:noFill/>
        </p:spPr>
        <p:txBody>
          <a:bodyPr wrap="none" rtlCol="0">
            <a:spAutoFit/>
          </a:bodyPr>
          <a:lstStyle/>
          <a:p>
            <a:r>
              <a:rPr lang="en-US" sz="3600" dirty="0"/>
              <a:t>(      ) </a:t>
            </a:r>
          </a:p>
        </p:txBody>
      </p:sp>
    </p:spTree>
    <p:extLst>
      <p:ext uri="{BB962C8B-B14F-4D97-AF65-F5344CB8AC3E}">
        <p14:creationId xmlns:p14="http://schemas.microsoft.com/office/powerpoint/2010/main" val="3291786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Some Special Discrete Probability Distributions:</a:t>
            </a:r>
            <a:r>
              <a:rPr lang="en-US" sz="3500" dirty="0"/>
              <a:t> </a:t>
            </a:r>
            <a:r>
              <a:rPr lang="en-US" sz="3200" dirty="0"/>
              <a:t>Poisson</a:t>
            </a:r>
          </a:p>
        </p:txBody>
      </p:sp>
    </p:spTree>
    <p:extLst>
      <p:ext uri="{BB962C8B-B14F-4D97-AF65-F5344CB8AC3E}">
        <p14:creationId xmlns:p14="http://schemas.microsoft.com/office/powerpoint/2010/main" val="352307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The Poisson distribution is a limiting version of the Binomial distribution, when </a:t>
            </a:r>
          </a:p>
        </p:txBody>
      </p:sp>
      <p:graphicFrame>
        <p:nvGraphicFramePr>
          <p:cNvPr id="4" name="Object 3"/>
          <p:cNvGraphicFramePr>
            <a:graphicFrameLocks noChangeAspect="1"/>
          </p:cNvGraphicFramePr>
          <p:nvPr>
            <p:extLst/>
          </p:nvPr>
        </p:nvGraphicFramePr>
        <p:xfrm>
          <a:off x="8114772" y="2156884"/>
          <a:ext cx="1283228" cy="515808"/>
        </p:xfrm>
        <a:graphic>
          <a:graphicData uri="http://schemas.openxmlformats.org/presentationml/2006/ole">
            <mc:AlternateContent xmlns:mc="http://schemas.openxmlformats.org/markup-compatibility/2006">
              <mc:Choice xmlns:v="urn:schemas-microsoft-com:vml" Requires="v">
                <p:oleObj spid="_x0000_s19486" name="Equation" r:id="rId4" imgW="508000" imgH="203200" progId="Equation.DSMT4">
                  <p:embed/>
                </p:oleObj>
              </mc:Choice>
              <mc:Fallback>
                <p:oleObj name="Equation" r:id="rId4" imgW="508000" imgH="203200" progId="Equation.DSMT4">
                  <p:embed/>
                  <p:pic>
                    <p:nvPicPr>
                      <p:cNvPr id="4" name="Object 3"/>
                      <p:cNvPicPr/>
                      <p:nvPr/>
                    </p:nvPicPr>
                    <p:blipFill>
                      <a:blip r:embed="rId5"/>
                      <a:stretch>
                        <a:fillRect/>
                      </a:stretch>
                    </p:blipFill>
                    <p:spPr>
                      <a:xfrm>
                        <a:off x="8114772" y="2156884"/>
                        <a:ext cx="1283228" cy="515808"/>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3164950" y="4057653"/>
          <a:ext cx="5291137" cy="1063625"/>
        </p:xfrm>
        <a:graphic>
          <a:graphicData uri="http://schemas.openxmlformats.org/presentationml/2006/ole">
            <mc:AlternateContent xmlns:mc="http://schemas.openxmlformats.org/markup-compatibility/2006">
              <mc:Choice xmlns:v="urn:schemas-microsoft-com:vml" Requires="v">
                <p:oleObj spid="_x0000_s19487" name="Equation" r:id="rId6" imgW="2095500" imgH="419100" progId="Equation.DSMT4">
                  <p:embed/>
                </p:oleObj>
              </mc:Choice>
              <mc:Fallback>
                <p:oleObj name="Equation" r:id="rId6" imgW="2095500" imgH="419100" progId="Equation.DSMT4">
                  <p:embed/>
                  <p:pic>
                    <p:nvPicPr>
                      <p:cNvPr id="5" name="Object 4"/>
                      <p:cNvPicPr/>
                      <p:nvPr/>
                    </p:nvPicPr>
                    <p:blipFill>
                      <a:blip r:embed="rId7"/>
                      <a:stretch>
                        <a:fillRect/>
                      </a:stretch>
                    </p:blipFill>
                    <p:spPr>
                      <a:xfrm>
                        <a:off x="3164950" y="4057653"/>
                        <a:ext cx="5291137" cy="10636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3806825" y="5610225"/>
          <a:ext cx="4008438" cy="515938"/>
        </p:xfrm>
        <a:graphic>
          <a:graphicData uri="http://schemas.openxmlformats.org/presentationml/2006/ole">
            <mc:AlternateContent xmlns:mc="http://schemas.openxmlformats.org/markup-compatibility/2006">
              <mc:Choice xmlns:v="urn:schemas-microsoft-com:vml" Requires="v">
                <p:oleObj spid="_x0000_s19488" name="Equation" r:id="rId8" imgW="1587500" imgH="203200" progId="Equation.DSMT4">
                  <p:embed/>
                </p:oleObj>
              </mc:Choice>
              <mc:Fallback>
                <p:oleObj name="Equation" r:id="rId8" imgW="1587500" imgH="203200" progId="Equation.DSMT4">
                  <p:embed/>
                  <p:pic>
                    <p:nvPicPr>
                      <p:cNvPr id="6" name="Object 5"/>
                      <p:cNvPicPr/>
                      <p:nvPr/>
                    </p:nvPicPr>
                    <p:blipFill>
                      <a:blip r:embed="rId9"/>
                      <a:stretch>
                        <a:fillRect/>
                      </a:stretch>
                    </p:blipFill>
                    <p:spPr>
                      <a:xfrm>
                        <a:off x="3806825" y="5610225"/>
                        <a:ext cx="4008438" cy="515938"/>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5000625" y="3036891"/>
          <a:ext cx="1924050" cy="515937"/>
        </p:xfrm>
        <a:graphic>
          <a:graphicData uri="http://schemas.openxmlformats.org/presentationml/2006/ole">
            <mc:AlternateContent xmlns:mc="http://schemas.openxmlformats.org/markup-compatibility/2006">
              <mc:Choice xmlns:v="urn:schemas-microsoft-com:vml" Requires="v">
                <p:oleObj spid="_x0000_s19489" name="Equation" r:id="rId10" imgW="762000" imgH="203200" progId="Equation.DSMT4">
                  <p:embed/>
                </p:oleObj>
              </mc:Choice>
              <mc:Fallback>
                <p:oleObj name="Equation" r:id="rId10" imgW="762000" imgH="203200" progId="Equation.DSMT4">
                  <p:embed/>
                  <p:pic>
                    <p:nvPicPr>
                      <p:cNvPr id="7" name="Object 6"/>
                      <p:cNvPicPr/>
                      <p:nvPr/>
                    </p:nvPicPr>
                    <p:blipFill>
                      <a:blip r:embed="rId11"/>
                      <a:stretch>
                        <a:fillRect/>
                      </a:stretch>
                    </p:blipFill>
                    <p:spPr>
                      <a:xfrm>
                        <a:off x="5000625" y="3036891"/>
                        <a:ext cx="1924050" cy="515937"/>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714251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Poisson distribution is a limiting version of the Binomial distribution, when </a:t>
            </a:r>
          </a:p>
        </p:txBody>
      </p:sp>
      <p:graphicFrame>
        <p:nvGraphicFramePr>
          <p:cNvPr id="4" name="Object 3"/>
          <p:cNvGraphicFramePr>
            <a:graphicFrameLocks noChangeAspect="1"/>
          </p:cNvGraphicFramePr>
          <p:nvPr>
            <p:extLst/>
          </p:nvPr>
        </p:nvGraphicFramePr>
        <p:xfrm>
          <a:off x="8114772" y="2156884"/>
          <a:ext cx="1283228" cy="515808"/>
        </p:xfrm>
        <a:graphic>
          <a:graphicData uri="http://schemas.openxmlformats.org/presentationml/2006/ole">
            <mc:AlternateContent xmlns:mc="http://schemas.openxmlformats.org/markup-compatibility/2006">
              <mc:Choice xmlns:v="urn:schemas-microsoft-com:vml" Requires="v">
                <p:oleObj spid="_x0000_s20503" name="Equation" r:id="rId4" imgW="508000" imgH="203200" progId="Equation.DSMT4">
                  <p:embed/>
                </p:oleObj>
              </mc:Choice>
              <mc:Fallback>
                <p:oleObj name="Equation" r:id="rId4" imgW="508000" imgH="203200" progId="Equation.DSMT4">
                  <p:embed/>
                  <p:pic>
                    <p:nvPicPr>
                      <p:cNvPr id="4" name="Object 3"/>
                      <p:cNvPicPr/>
                      <p:nvPr/>
                    </p:nvPicPr>
                    <p:blipFill>
                      <a:blip r:embed="rId5"/>
                      <a:stretch>
                        <a:fillRect/>
                      </a:stretch>
                    </p:blipFill>
                    <p:spPr>
                      <a:xfrm>
                        <a:off x="8114772" y="2156884"/>
                        <a:ext cx="1283228" cy="515808"/>
                      </a:xfrm>
                      <a:prstGeom prst="rect">
                        <a:avLst/>
                      </a:prstGeom>
                    </p:spPr>
                  </p:pic>
                </p:oleObj>
              </mc:Fallback>
            </mc:AlternateContent>
          </a:graphicData>
        </a:graphic>
      </p:graphicFrame>
      <p:pic>
        <p:nvPicPr>
          <p:cNvPr id="8" name="Picture 7" descr="Screen Shot 2016-02-24 at 1.38.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2160" y="2672692"/>
            <a:ext cx="5088768" cy="3797958"/>
          </a:xfrm>
          <a:prstGeom prst="rect">
            <a:avLst/>
          </a:prstGeom>
        </p:spPr>
      </p:pic>
      <p:graphicFrame>
        <p:nvGraphicFramePr>
          <p:cNvPr id="9" name="Object 8"/>
          <p:cNvGraphicFramePr>
            <a:graphicFrameLocks noChangeAspect="1"/>
          </p:cNvGraphicFramePr>
          <p:nvPr>
            <p:extLst/>
          </p:nvPr>
        </p:nvGraphicFramePr>
        <p:xfrm>
          <a:off x="8275641" y="4152900"/>
          <a:ext cx="962025" cy="450850"/>
        </p:xfrm>
        <a:graphic>
          <a:graphicData uri="http://schemas.openxmlformats.org/presentationml/2006/ole">
            <mc:AlternateContent xmlns:mc="http://schemas.openxmlformats.org/markup-compatibility/2006">
              <mc:Choice xmlns:v="urn:schemas-microsoft-com:vml" Requires="v">
                <p:oleObj spid="_x0000_s20504" name="Equation" r:id="rId7" imgW="381000" imgH="177800" progId="Equation.DSMT4">
                  <p:embed/>
                </p:oleObj>
              </mc:Choice>
              <mc:Fallback>
                <p:oleObj name="Equation" r:id="rId7" imgW="381000" imgH="177800" progId="Equation.DSMT4">
                  <p:embed/>
                  <p:pic>
                    <p:nvPicPr>
                      <p:cNvPr id="9" name="Object 8"/>
                      <p:cNvPicPr/>
                      <p:nvPr/>
                    </p:nvPicPr>
                    <p:blipFill>
                      <a:blip r:embed="rId8"/>
                      <a:stretch>
                        <a:fillRect/>
                      </a:stretch>
                    </p:blipFill>
                    <p:spPr>
                      <a:xfrm>
                        <a:off x="8275641" y="4152900"/>
                        <a:ext cx="962025" cy="450850"/>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819653" y="6470653"/>
          <a:ext cx="320675" cy="322263"/>
        </p:xfrm>
        <a:graphic>
          <a:graphicData uri="http://schemas.openxmlformats.org/presentationml/2006/ole">
            <mc:AlternateContent xmlns:mc="http://schemas.openxmlformats.org/markup-compatibility/2006">
              <mc:Choice xmlns:v="urn:schemas-microsoft-com:vml" Requires="v">
                <p:oleObj spid="_x0000_s20505" name="Equation" r:id="rId9" imgW="127000" imgH="127000" progId="Equation.DSMT4">
                  <p:embed/>
                </p:oleObj>
              </mc:Choice>
              <mc:Fallback>
                <p:oleObj name="Equation" r:id="rId9" imgW="127000" imgH="127000" progId="Equation.DSMT4">
                  <p:embed/>
                  <p:pic>
                    <p:nvPicPr>
                      <p:cNvPr id="10" name="Object 9"/>
                      <p:cNvPicPr/>
                      <p:nvPr/>
                    </p:nvPicPr>
                    <p:blipFill>
                      <a:blip r:embed="rId10"/>
                      <a:stretch>
                        <a:fillRect/>
                      </a:stretch>
                    </p:blipFill>
                    <p:spPr>
                      <a:xfrm>
                        <a:off x="4819653" y="6470653"/>
                        <a:ext cx="320675" cy="322263"/>
                      </a:xfrm>
                      <a:prstGeom prst="rect">
                        <a:avLst/>
                      </a:prstGeom>
                    </p:spPr>
                  </p:pic>
                </p:oleObj>
              </mc:Fallback>
            </mc:AlternateContent>
          </a:graphicData>
        </a:graphic>
      </p:graphicFrame>
      <p:sp>
        <p:nvSpPr>
          <p:cNvPr id="13" name="TextBox 12"/>
          <p:cNvSpPr txBox="1"/>
          <p:nvPr/>
        </p:nvSpPr>
        <p:spPr>
          <a:xfrm rot="16200000">
            <a:off x="1422793" y="4372919"/>
            <a:ext cx="1578480" cy="461667"/>
          </a:xfrm>
          <a:prstGeom prst="rect">
            <a:avLst/>
          </a:prstGeom>
          <a:noFill/>
        </p:spPr>
        <p:txBody>
          <a:bodyPr wrap="square" rtlCol="0">
            <a:spAutoFit/>
          </a:bodyPr>
          <a:lstStyle/>
          <a:p>
            <a:r>
              <a:rPr lang="en-US" sz="2400" dirty="0">
                <a:latin typeface="Times"/>
                <a:cs typeface="Times"/>
              </a:rPr>
              <a:t>Probability</a:t>
            </a:r>
          </a:p>
        </p:txBody>
      </p:sp>
      <p:sp>
        <p:nvSpPr>
          <p:cNvPr id="11"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1344409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The Poisson distribution is a limiting version of the Binomial distribution, when</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Useful for modeling waiting times for independent events.</a:t>
            </a:r>
          </a:p>
        </p:txBody>
      </p:sp>
      <p:graphicFrame>
        <p:nvGraphicFramePr>
          <p:cNvPr id="4" name="Object 3"/>
          <p:cNvGraphicFramePr>
            <a:graphicFrameLocks noChangeAspect="1"/>
          </p:cNvGraphicFramePr>
          <p:nvPr>
            <p:extLst/>
          </p:nvPr>
        </p:nvGraphicFramePr>
        <p:xfrm>
          <a:off x="4230669" y="2156884"/>
          <a:ext cx="1283228" cy="515808"/>
        </p:xfrm>
        <a:graphic>
          <a:graphicData uri="http://schemas.openxmlformats.org/presentationml/2006/ole">
            <mc:AlternateContent xmlns:mc="http://schemas.openxmlformats.org/markup-compatibility/2006">
              <mc:Choice xmlns:v="urn:schemas-microsoft-com:vml" Requires="v">
                <p:oleObj spid="_x0000_s21520" name="Equation" r:id="rId4" imgW="508000" imgH="203200" progId="Equation.DSMT4">
                  <p:embed/>
                </p:oleObj>
              </mc:Choice>
              <mc:Fallback>
                <p:oleObj name="Equation" r:id="rId4" imgW="508000" imgH="203200" progId="Equation.DSMT4">
                  <p:embed/>
                  <p:pic>
                    <p:nvPicPr>
                      <p:cNvPr id="4" name="Object 3"/>
                      <p:cNvPicPr/>
                      <p:nvPr/>
                    </p:nvPicPr>
                    <p:blipFill>
                      <a:blip r:embed="rId5"/>
                      <a:stretch>
                        <a:fillRect/>
                      </a:stretch>
                    </p:blipFill>
                    <p:spPr>
                      <a:xfrm>
                        <a:off x="4230669" y="2156884"/>
                        <a:ext cx="1283228" cy="515808"/>
                      </a:xfrm>
                      <a:prstGeom prst="rect">
                        <a:avLst/>
                      </a:prstGeom>
                    </p:spPr>
                  </p:pic>
                </p:oleObj>
              </mc:Fallback>
            </mc:AlternateContent>
          </a:graphicData>
        </a:graphic>
      </p:graphicFrame>
      <p:pic>
        <p:nvPicPr>
          <p:cNvPr id="8" name="Picture 7" descr="Screen Shot 2016-02-24 at 1.38.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6264" y="3863184"/>
            <a:ext cx="3322041" cy="2479376"/>
          </a:xfrm>
          <a:prstGeom prst="rect">
            <a:avLst/>
          </a:prstGeom>
        </p:spPr>
      </p:pic>
      <p:graphicFrame>
        <p:nvGraphicFramePr>
          <p:cNvPr id="10" name="Object 9"/>
          <p:cNvGraphicFramePr>
            <a:graphicFrameLocks noChangeAspect="1"/>
          </p:cNvGraphicFramePr>
          <p:nvPr>
            <p:extLst/>
          </p:nvPr>
        </p:nvGraphicFramePr>
        <p:xfrm>
          <a:off x="4956946" y="6342560"/>
          <a:ext cx="320675" cy="322263"/>
        </p:xfrm>
        <a:graphic>
          <a:graphicData uri="http://schemas.openxmlformats.org/presentationml/2006/ole">
            <mc:AlternateContent xmlns:mc="http://schemas.openxmlformats.org/markup-compatibility/2006">
              <mc:Choice xmlns:v="urn:schemas-microsoft-com:vml" Requires="v">
                <p:oleObj spid="_x0000_s21521" name="Equation" r:id="rId7" imgW="127000" imgH="127000" progId="Equation.DSMT4">
                  <p:embed/>
                </p:oleObj>
              </mc:Choice>
              <mc:Fallback>
                <p:oleObj name="Equation" r:id="rId7" imgW="127000" imgH="127000" progId="Equation.DSMT4">
                  <p:embed/>
                  <p:pic>
                    <p:nvPicPr>
                      <p:cNvPr id="10" name="Object 9"/>
                      <p:cNvPicPr/>
                      <p:nvPr/>
                    </p:nvPicPr>
                    <p:blipFill>
                      <a:blip r:embed="rId8"/>
                      <a:stretch>
                        <a:fillRect/>
                      </a:stretch>
                    </p:blipFill>
                    <p:spPr>
                      <a:xfrm>
                        <a:off x="4956946" y="6342560"/>
                        <a:ext cx="320675" cy="322263"/>
                      </a:xfrm>
                      <a:prstGeom prst="rect">
                        <a:avLst/>
                      </a:prstGeom>
                    </p:spPr>
                  </p:pic>
                </p:oleObj>
              </mc:Fallback>
            </mc:AlternateContent>
          </a:graphicData>
        </a:graphic>
      </p:graphicFrame>
      <p:sp>
        <p:nvSpPr>
          <p:cNvPr id="13" name="TextBox 12"/>
          <p:cNvSpPr txBox="1"/>
          <p:nvPr/>
        </p:nvSpPr>
        <p:spPr>
          <a:xfrm rot="16200000">
            <a:off x="2415528" y="4872038"/>
            <a:ext cx="1578480" cy="461667"/>
          </a:xfrm>
          <a:prstGeom prst="rect">
            <a:avLst/>
          </a:prstGeom>
          <a:noFill/>
        </p:spPr>
        <p:txBody>
          <a:bodyPr wrap="square" rtlCol="0">
            <a:spAutoFit/>
          </a:bodyPr>
          <a:lstStyle/>
          <a:p>
            <a:r>
              <a:rPr lang="en-US" sz="2400" dirty="0">
                <a:latin typeface="Times"/>
                <a:cs typeface="Times"/>
              </a:rPr>
              <a:t>Probability</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2801629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Cynthia gets about 7 emails per hour</a:t>
            </a:r>
          </a:p>
          <a:p>
            <a:r>
              <a:rPr lang="en-US" dirty="0">
                <a:latin typeface="Segoe UI Light" panose="020B0502040204020203" pitchFamily="34" charset="0"/>
                <a:cs typeface="Segoe UI Light" panose="020B0502040204020203" pitchFamily="34" charset="0"/>
              </a:rPr>
              <a:t>        7 emails per hour</a:t>
            </a:r>
          </a:p>
          <a:p>
            <a:endParaRPr lang="en-US" dirty="0"/>
          </a:p>
        </p:txBody>
      </p:sp>
      <p:graphicFrame>
        <p:nvGraphicFramePr>
          <p:cNvPr id="9" name="Object 8"/>
          <p:cNvGraphicFramePr>
            <a:graphicFrameLocks noChangeAspect="1"/>
          </p:cNvGraphicFramePr>
          <p:nvPr>
            <p:extLst/>
          </p:nvPr>
        </p:nvGraphicFramePr>
        <p:xfrm>
          <a:off x="2378145" y="2742386"/>
          <a:ext cx="819775" cy="549095"/>
        </p:xfrm>
        <a:graphic>
          <a:graphicData uri="http://schemas.openxmlformats.org/presentationml/2006/ole">
            <mc:AlternateContent xmlns:mc="http://schemas.openxmlformats.org/markup-compatibility/2006">
              <mc:Choice xmlns:v="urn:schemas-microsoft-com:vml" Requires="v">
                <p:oleObj spid="_x0000_s22544" name="Equation" r:id="rId4" imgW="266700" imgH="177800" progId="Equation.DSMT4">
                  <p:embed/>
                </p:oleObj>
              </mc:Choice>
              <mc:Fallback>
                <p:oleObj name="Equation" r:id="rId4" imgW="266700" imgH="177800" progId="Equation.DSMT4">
                  <p:embed/>
                  <p:pic>
                    <p:nvPicPr>
                      <p:cNvPr id="9" name="Object 8"/>
                      <p:cNvPicPr/>
                      <p:nvPr/>
                    </p:nvPicPr>
                    <p:blipFill>
                      <a:blip r:embed="rId5"/>
                      <a:stretch>
                        <a:fillRect/>
                      </a:stretch>
                    </p:blipFill>
                    <p:spPr>
                      <a:xfrm>
                        <a:off x="2378145" y="2742386"/>
                        <a:ext cx="819775" cy="54909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044494" y="6126163"/>
          <a:ext cx="1122362" cy="417512"/>
        </p:xfrm>
        <a:graphic>
          <a:graphicData uri="http://schemas.openxmlformats.org/presentationml/2006/ole">
            <mc:AlternateContent xmlns:mc="http://schemas.openxmlformats.org/markup-compatibility/2006">
              <mc:Choice xmlns:v="urn:schemas-microsoft-com:vml" Requires="v">
                <p:oleObj spid="_x0000_s22545" name="Equation" r:id="rId6" imgW="444500" imgH="165100" progId="Equation.DSMT4">
                  <p:embed/>
                </p:oleObj>
              </mc:Choice>
              <mc:Fallback>
                <p:oleObj name="Equation" r:id="rId6" imgW="444500" imgH="165100" progId="Equation.DSMT4">
                  <p:embed/>
                  <p:pic>
                    <p:nvPicPr>
                      <p:cNvPr id="10" name="Object 9"/>
                      <p:cNvPicPr/>
                      <p:nvPr/>
                    </p:nvPicPr>
                    <p:blipFill>
                      <a:blip r:embed="rId7"/>
                      <a:stretch>
                        <a:fillRect/>
                      </a:stretch>
                    </p:blipFill>
                    <p:spPr>
                      <a:xfrm>
                        <a:off x="4044494" y="6126163"/>
                        <a:ext cx="1122362" cy="417512"/>
                      </a:xfrm>
                      <a:prstGeom prst="rect">
                        <a:avLst/>
                      </a:prstGeom>
                    </p:spPr>
                  </p:pic>
                </p:oleObj>
              </mc:Fallback>
            </mc:AlternateContent>
          </a:graphicData>
        </a:graphic>
      </p:graphicFrame>
      <p:sp>
        <p:nvSpPr>
          <p:cNvPr id="13" name="TextBox 12"/>
          <p:cNvSpPr txBox="1"/>
          <p:nvPr/>
        </p:nvSpPr>
        <p:spPr>
          <a:xfrm rot="16200000">
            <a:off x="1076728" y="4190685"/>
            <a:ext cx="3064503" cy="461665"/>
          </a:xfrm>
          <a:prstGeom prst="rect">
            <a:avLst/>
          </a:prstGeom>
          <a:noFill/>
        </p:spPr>
        <p:txBody>
          <a:bodyPr wrap="square" rtlCol="0">
            <a:spAutoFit/>
          </a:bodyPr>
          <a:lstStyle/>
          <a:p>
            <a:r>
              <a:rPr lang="en-US" sz="2400" dirty="0">
                <a:latin typeface="Times"/>
                <a:cs typeface="Times"/>
              </a:rPr>
              <a:t>Count within hour</a:t>
            </a:r>
          </a:p>
        </p:txBody>
      </p:sp>
      <p:pic>
        <p:nvPicPr>
          <p:cNvPr id="5" name="Picture 4" descr="Screen Shot 2016-02-26 at 10.59.13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9813" y="3463878"/>
            <a:ext cx="3380563" cy="2682328"/>
          </a:xfrm>
          <a:prstGeom prst="rect">
            <a:avLst/>
          </a:prstGeom>
        </p:spPr>
      </p:pic>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379283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0778.JPG"/>
          <p:cNvPicPr>
            <a:picLocks noChangeAspect="1"/>
          </p:cNvPicPr>
          <p:nvPr/>
        </p:nvPicPr>
        <p:blipFill rotWithShape="1">
          <a:blip r:embed="rId3" cstate="print">
            <a:extLst>
              <a:ext uri="{28A0092B-C50C-407E-A947-70E740481C1C}">
                <a14:useLocalDpi xmlns:a14="http://schemas.microsoft.com/office/drawing/2010/main" val="0"/>
              </a:ext>
            </a:extLst>
          </a:blip>
          <a:srcRect l="18410" r="10936" b="19120"/>
          <a:stretch/>
        </p:blipFill>
        <p:spPr>
          <a:xfrm>
            <a:off x="7611899" y="1344082"/>
            <a:ext cx="2436715" cy="2092052"/>
          </a:xfrm>
          <a:prstGeom prst="rect">
            <a:avLst/>
          </a:prstGeom>
        </p:spPr>
      </p:pic>
      <p:pic>
        <p:nvPicPr>
          <p:cNvPr id="4" name="Picture 3" descr="IMG_0776.JPG"/>
          <p:cNvPicPr>
            <a:picLocks noChangeAspect="1"/>
          </p:cNvPicPr>
          <p:nvPr/>
        </p:nvPicPr>
        <p:blipFill rotWithShape="1">
          <a:blip r:embed="rId4" cstate="print">
            <a:extLst>
              <a:ext uri="{28A0092B-C50C-407E-A947-70E740481C1C}">
                <a14:useLocalDpi xmlns:a14="http://schemas.microsoft.com/office/drawing/2010/main" val="0"/>
              </a:ext>
            </a:extLst>
          </a:blip>
          <a:srcRect l="8642" r="18330"/>
          <a:stretch/>
        </p:blipFill>
        <p:spPr>
          <a:xfrm rot="5400000">
            <a:off x="7784230" y="3477465"/>
            <a:ext cx="2092052" cy="2436715"/>
          </a:xfrm>
          <a:prstGeom prst="rect">
            <a:avLst/>
          </a:prstGeom>
        </p:spPr>
      </p:pic>
      <p:sp>
        <p:nvSpPr>
          <p:cNvPr id="6" name="Content Placeholder 2"/>
          <p:cNvSpPr txBox="1">
            <a:spLocks/>
          </p:cNvSpPr>
          <p:nvPr/>
        </p:nvSpPr>
        <p:spPr>
          <a:xfrm>
            <a:off x="475376" y="1130420"/>
            <a:ext cx="10972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Discrete</a:t>
            </a:r>
          </a:p>
          <a:p>
            <a:pPr lvl="1"/>
            <a:r>
              <a:rPr lang="en-US" dirty="0">
                <a:latin typeface="Segoe UI Light" panose="020B0502040204020203" pitchFamily="34" charset="0"/>
                <a:cs typeface="Segoe UI Light" panose="020B0502040204020203" pitchFamily="34" charset="0"/>
              </a:rPr>
              <a:t>The number of truffles in a box</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Continuous</a:t>
            </a:r>
          </a:p>
          <a:p>
            <a:pPr lvl="1"/>
            <a:r>
              <a:rPr lang="en-US" dirty="0">
                <a:latin typeface="Segoe UI Light" panose="020B0502040204020203" pitchFamily="34" charset="0"/>
                <a:cs typeface="Segoe UI Light" panose="020B0502040204020203" pitchFamily="34" charset="0"/>
              </a:rPr>
              <a:t>The amount of ice cream I will eat today</a:t>
            </a:r>
          </a:p>
        </p:txBody>
      </p:sp>
      <p:sp>
        <p:nvSpPr>
          <p:cNvPr id="8" name="Title 1"/>
          <p:cNvSpPr>
            <a:spLocks noGrp="1"/>
          </p:cNvSpPr>
          <p:nvPr>
            <p:ph type="title"/>
          </p:nvPr>
        </p:nvSpPr>
        <p:spPr>
          <a:xfrm>
            <a:off x="0" y="0"/>
            <a:ext cx="11582400" cy="662730"/>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Varieties of Random Variables</a:t>
            </a:r>
          </a:p>
        </p:txBody>
      </p:sp>
    </p:spTree>
    <p:extLst>
      <p:ext uri="{BB962C8B-B14F-4D97-AF65-F5344CB8AC3E}">
        <p14:creationId xmlns:p14="http://schemas.microsoft.com/office/powerpoint/2010/main" val="338203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Cynthia gets about 7 emails per hour</a:t>
            </a:r>
          </a:p>
          <a:p>
            <a:r>
              <a:rPr lang="en-US" dirty="0">
                <a:latin typeface="Segoe UI Light" panose="020B0502040204020203" pitchFamily="34" charset="0"/>
                <a:cs typeface="Segoe UI Light" panose="020B0502040204020203" pitchFamily="34" charset="0"/>
              </a:rPr>
              <a:t>        7 emails per hour</a:t>
            </a:r>
          </a:p>
          <a:p>
            <a:endParaRPr lang="en-US" dirty="0">
              <a:latin typeface="Segoe UI Light" panose="020B0502040204020203" pitchFamily="34" charset="0"/>
              <a:cs typeface="Segoe UI Light" panose="020B0502040204020203" pitchFamily="34" charset="0"/>
            </a:endParaRPr>
          </a:p>
        </p:txBody>
      </p:sp>
      <p:graphicFrame>
        <p:nvGraphicFramePr>
          <p:cNvPr id="9" name="Object 8"/>
          <p:cNvGraphicFramePr>
            <a:graphicFrameLocks noChangeAspect="1"/>
          </p:cNvGraphicFramePr>
          <p:nvPr>
            <p:extLst/>
          </p:nvPr>
        </p:nvGraphicFramePr>
        <p:xfrm>
          <a:off x="2378145" y="2758703"/>
          <a:ext cx="819775" cy="549095"/>
        </p:xfrm>
        <a:graphic>
          <a:graphicData uri="http://schemas.openxmlformats.org/presentationml/2006/ole">
            <mc:AlternateContent xmlns:mc="http://schemas.openxmlformats.org/markup-compatibility/2006">
              <mc:Choice xmlns:v="urn:schemas-microsoft-com:vml" Requires="v">
                <p:oleObj spid="_x0000_s23575" name="Equation" r:id="rId4" imgW="266700" imgH="177800" progId="Equation.DSMT4">
                  <p:embed/>
                </p:oleObj>
              </mc:Choice>
              <mc:Fallback>
                <p:oleObj name="Equation" r:id="rId4" imgW="266700" imgH="177800" progId="Equation.DSMT4">
                  <p:embed/>
                  <p:pic>
                    <p:nvPicPr>
                      <p:cNvPr id="9" name="Object 8"/>
                      <p:cNvPicPr/>
                      <p:nvPr/>
                    </p:nvPicPr>
                    <p:blipFill>
                      <a:blip r:embed="rId5"/>
                      <a:stretch>
                        <a:fillRect/>
                      </a:stretch>
                    </p:blipFill>
                    <p:spPr>
                      <a:xfrm>
                        <a:off x="2378145" y="2758703"/>
                        <a:ext cx="819775" cy="54909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044494" y="6126163"/>
          <a:ext cx="1122362" cy="417512"/>
        </p:xfrm>
        <a:graphic>
          <a:graphicData uri="http://schemas.openxmlformats.org/presentationml/2006/ole">
            <mc:AlternateContent xmlns:mc="http://schemas.openxmlformats.org/markup-compatibility/2006">
              <mc:Choice xmlns:v="urn:schemas-microsoft-com:vml" Requires="v">
                <p:oleObj spid="_x0000_s23576" name="Equation" r:id="rId6" imgW="444500" imgH="165100" progId="Equation.DSMT4">
                  <p:embed/>
                </p:oleObj>
              </mc:Choice>
              <mc:Fallback>
                <p:oleObj name="Equation" r:id="rId6" imgW="444500" imgH="165100" progId="Equation.DSMT4">
                  <p:embed/>
                  <p:pic>
                    <p:nvPicPr>
                      <p:cNvPr id="10" name="Object 9"/>
                      <p:cNvPicPr/>
                      <p:nvPr/>
                    </p:nvPicPr>
                    <p:blipFill>
                      <a:blip r:embed="rId7"/>
                      <a:stretch>
                        <a:fillRect/>
                      </a:stretch>
                    </p:blipFill>
                    <p:spPr>
                      <a:xfrm>
                        <a:off x="4044494" y="6126163"/>
                        <a:ext cx="1122362" cy="417512"/>
                      </a:xfrm>
                      <a:prstGeom prst="rect">
                        <a:avLst/>
                      </a:prstGeom>
                    </p:spPr>
                  </p:pic>
                </p:oleObj>
              </mc:Fallback>
            </mc:AlternateContent>
          </a:graphicData>
        </a:graphic>
      </p:graphicFrame>
      <p:sp>
        <p:nvSpPr>
          <p:cNvPr id="13" name="TextBox 12"/>
          <p:cNvSpPr txBox="1"/>
          <p:nvPr/>
        </p:nvSpPr>
        <p:spPr>
          <a:xfrm rot="16200000">
            <a:off x="1076727" y="4187987"/>
            <a:ext cx="3064503" cy="461665"/>
          </a:xfrm>
          <a:prstGeom prst="rect">
            <a:avLst/>
          </a:prstGeom>
          <a:noFill/>
        </p:spPr>
        <p:txBody>
          <a:bodyPr wrap="square" rtlCol="0">
            <a:spAutoFit/>
          </a:bodyPr>
          <a:lstStyle/>
          <a:p>
            <a:r>
              <a:rPr lang="en-US" sz="2400" dirty="0">
                <a:cs typeface="Segoe UI Light" panose="020B0502040204020203" pitchFamily="34" charset="0"/>
              </a:rPr>
              <a:t>Count within hour</a:t>
            </a:r>
          </a:p>
        </p:txBody>
      </p:sp>
      <p:pic>
        <p:nvPicPr>
          <p:cNvPr id="5" name="Picture 4" descr="Screen Shot 2016-02-26 at 10.59.13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9813" y="3463878"/>
            <a:ext cx="3380563" cy="2682328"/>
          </a:xfrm>
          <a:prstGeom prst="rect">
            <a:avLst/>
          </a:prstGeom>
        </p:spPr>
      </p:pic>
      <p:pic>
        <p:nvPicPr>
          <p:cNvPr id="6" name="Picture 5" descr="Screen Shot 2016-02-26 at 10.58.17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4531" y="3545330"/>
            <a:ext cx="3305139" cy="2485412"/>
          </a:xfrm>
          <a:prstGeom prst="rect">
            <a:avLst/>
          </a:prstGeom>
        </p:spPr>
      </p:pic>
      <p:graphicFrame>
        <p:nvGraphicFramePr>
          <p:cNvPr id="11" name="Object 10"/>
          <p:cNvGraphicFramePr>
            <a:graphicFrameLocks noChangeAspect="1"/>
          </p:cNvGraphicFramePr>
          <p:nvPr>
            <p:extLst/>
          </p:nvPr>
        </p:nvGraphicFramePr>
        <p:xfrm>
          <a:off x="7717887" y="6146199"/>
          <a:ext cx="1122362" cy="417512"/>
        </p:xfrm>
        <a:graphic>
          <a:graphicData uri="http://schemas.openxmlformats.org/presentationml/2006/ole">
            <mc:AlternateContent xmlns:mc="http://schemas.openxmlformats.org/markup-compatibility/2006">
              <mc:Choice xmlns:v="urn:schemas-microsoft-com:vml" Requires="v">
                <p:oleObj spid="_x0000_s23577" name="Equation" r:id="rId10" imgW="444500" imgH="165100" progId="Equation.DSMT4">
                  <p:embed/>
                </p:oleObj>
              </mc:Choice>
              <mc:Fallback>
                <p:oleObj name="Equation" r:id="rId10" imgW="444500" imgH="165100" progId="Equation.DSMT4">
                  <p:embed/>
                  <p:pic>
                    <p:nvPicPr>
                      <p:cNvPr id="11" name="Object 10"/>
                      <p:cNvPicPr/>
                      <p:nvPr/>
                    </p:nvPicPr>
                    <p:blipFill>
                      <a:blip r:embed="rId7"/>
                      <a:stretch>
                        <a:fillRect/>
                      </a:stretch>
                    </p:blipFill>
                    <p:spPr>
                      <a:xfrm>
                        <a:off x="7717887" y="6146199"/>
                        <a:ext cx="1122362" cy="417512"/>
                      </a:xfrm>
                      <a:prstGeom prst="rect">
                        <a:avLst/>
                      </a:prstGeom>
                    </p:spPr>
                  </p:pic>
                </p:oleObj>
              </mc:Fallback>
            </mc:AlternateContent>
          </a:graphicData>
        </a:graphic>
      </p:graphicFrame>
      <p:sp>
        <p:nvSpPr>
          <p:cNvPr id="12"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1786375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Continuous Probability Distributions</a:t>
            </a:r>
          </a:p>
        </p:txBody>
      </p:sp>
    </p:spTree>
    <p:extLst>
      <p:ext uri="{BB962C8B-B14F-4D97-AF65-F5344CB8AC3E}">
        <p14:creationId xmlns:p14="http://schemas.microsoft.com/office/powerpoint/2010/main" val="885019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6858" y="4411878"/>
            <a:ext cx="8229600" cy="1603876"/>
          </a:xfrm>
        </p:spPr>
        <p:txBody>
          <a:bodyPr/>
          <a:lstStyle/>
          <a:p>
            <a:r>
              <a:rPr lang="en-US" dirty="0">
                <a:latin typeface="Segoe UI Light" panose="020B0502040204020203" pitchFamily="34" charset="0"/>
                <a:cs typeface="Segoe UI Light" panose="020B0502040204020203" pitchFamily="34" charset="0"/>
              </a:rPr>
              <a:t>This does not work. Why not?</a:t>
            </a:r>
          </a:p>
        </p:txBody>
      </p:sp>
      <p:graphicFrame>
        <p:nvGraphicFramePr>
          <p:cNvPr id="4" name="Table 3"/>
          <p:cNvGraphicFramePr>
            <a:graphicFrameLocks noGrp="1"/>
          </p:cNvGraphicFramePr>
          <p:nvPr>
            <p:extLst/>
          </p:nvPr>
        </p:nvGraphicFramePr>
        <p:xfrm>
          <a:off x="2964518" y="1453237"/>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grpSp>
        <p:nvGrpSpPr>
          <p:cNvPr id="11" name="Group 10"/>
          <p:cNvGrpSpPr/>
          <p:nvPr/>
        </p:nvGrpSpPr>
        <p:grpSpPr>
          <a:xfrm>
            <a:off x="7065584" y="2034165"/>
            <a:ext cx="1320800" cy="1337733"/>
            <a:chOff x="2032000" y="2133600"/>
            <a:chExt cx="1320800" cy="1337733"/>
          </a:xfrm>
        </p:grpSpPr>
        <p:sp>
          <p:nvSpPr>
            <p:cNvPr id="5" name="Oval 4"/>
            <p:cNvSpPr/>
            <p:nvPr/>
          </p:nvSpPr>
          <p:spPr>
            <a:xfrm>
              <a:off x="2032000" y="2133600"/>
              <a:ext cx="1320800" cy="13377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353735" y="2506133"/>
              <a:ext cx="237067" cy="220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93996" y="2506136"/>
              <a:ext cx="237067" cy="220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Arc 9"/>
            <p:cNvSpPr/>
            <p:nvPr/>
          </p:nvSpPr>
          <p:spPr>
            <a:xfrm>
              <a:off x="2353735" y="2929461"/>
              <a:ext cx="609600" cy="321738"/>
            </a:xfrm>
            <a:prstGeom prst="arc">
              <a:avLst>
                <a:gd name="adj1" fmla="val 1081633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2"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spTree>
    <p:extLst>
      <p:ext uri="{BB962C8B-B14F-4D97-AF65-F5344CB8AC3E}">
        <p14:creationId xmlns:p14="http://schemas.microsoft.com/office/powerpoint/2010/main" val="3911288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535088"/>
            <a:ext cx="10788398" cy="1048722"/>
          </a:xfrm>
        </p:spPr>
        <p:txBody>
          <a:bodyPr>
            <a:normAutofit/>
          </a:bodyPr>
          <a:lstStyle/>
          <a:p>
            <a:r>
              <a:rPr lang="en-US" dirty="0">
                <a:latin typeface="Segoe UI Light" panose="020B0502040204020203" pitchFamily="34" charset="0"/>
                <a:cs typeface="Segoe UI Light" panose="020B0502040204020203" pitchFamily="34" charset="0"/>
              </a:rPr>
              <a:t>Bullet---------------------------------------------------------</a:t>
            </a:r>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content</a:t>
            </a:r>
          </a:p>
        </p:txBody>
      </p:sp>
    </p:spTree>
    <p:extLst>
      <p:ext uri="{BB962C8B-B14F-4D97-AF65-F5344CB8AC3E}">
        <p14:creationId xmlns:p14="http://schemas.microsoft.com/office/powerpoint/2010/main" val="2726426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9068" y="5440463"/>
            <a:ext cx="8229600" cy="930344"/>
          </a:xfrm>
        </p:spPr>
        <p:txBody>
          <a:bodyPr>
            <a:normAutofit fontScale="92500" lnSpcReduction="10000"/>
          </a:bodyPr>
          <a:lstStyle/>
          <a:p>
            <a:r>
              <a:rPr lang="en-US" dirty="0">
                <a:latin typeface="Segoe UI Light" panose="020B0502040204020203" pitchFamily="34" charset="0"/>
                <a:cs typeface="Segoe UI Light" panose="020B0502040204020203" pitchFamily="34" charset="0"/>
              </a:rPr>
              <a:t>This is a distribution of how much coffee Steve </a:t>
            </a:r>
            <a:r>
              <a:rPr lang="en-US" dirty="0" err="1">
                <a:latin typeface="Segoe UI Light" panose="020B0502040204020203" pitchFamily="34" charset="0"/>
                <a:cs typeface="Segoe UI Light" panose="020B0502040204020203" pitchFamily="34" charset="0"/>
              </a:rPr>
              <a:t>Elston</a:t>
            </a:r>
            <a:r>
              <a:rPr lang="en-US" dirty="0">
                <a:latin typeface="Segoe UI Light" panose="020B0502040204020203" pitchFamily="34" charset="0"/>
                <a:cs typeface="Segoe UI Light" panose="020B0502040204020203" pitchFamily="34" charset="0"/>
              </a:rPr>
              <a:t> will consume in liters over the next week.</a:t>
            </a:r>
          </a:p>
        </p:txBody>
      </p:sp>
      <p:pic>
        <p:nvPicPr>
          <p:cNvPr id="6" name="Picture 5" descr="Screen Shot 2016-02-25 at 11.52.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889" y="1417638"/>
            <a:ext cx="4905427" cy="3721982"/>
          </a:xfrm>
          <a:prstGeom prst="rect">
            <a:avLst/>
          </a:prstGeom>
        </p:spPr>
      </p:pic>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spTree>
    <p:extLst>
      <p:ext uri="{BB962C8B-B14F-4D97-AF65-F5344CB8AC3E}">
        <p14:creationId xmlns:p14="http://schemas.microsoft.com/office/powerpoint/2010/main" val="722684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4" cy="3721982"/>
          </a:xfrm>
          <a:prstGeom prst="rect">
            <a:avLst/>
          </a:prstGeom>
        </p:spPr>
      </p:pic>
      <p:graphicFrame>
        <p:nvGraphicFramePr>
          <p:cNvPr id="15" name="Object 14"/>
          <p:cNvGraphicFramePr>
            <a:graphicFrameLocks noChangeAspect="1"/>
          </p:cNvGraphicFramePr>
          <p:nvPr>
            <p:extLst/>
          </p:nvPr>
        </p:nvGraphicFramePr>
        <p:xfrm>
          <a:off x="4027491" y="5226050"/>
          <a:ext cx="4613275" cy="928688"/>
        </p:xfrm>
        <a:graphic>
          <a:graphicData uri="http://schemas.openxmlformats.org/presentationml/2006/ole">
            <mc:AlternateContent xmlns:mc="http://schemas.openxmlformats.org/markup-compatibility/2006">
              <mc:Choice xmlns:v="urn:schemas-microsoft-com:vml" Requires="v">
                <p:oleObj spid="_x0000_s24585" name="Equation" r:id="rId7" imgW="952500" imgH="190500" progId="Equation.DSMT4">
                  <p:embed/>
                </p:oleObj>
              </mc:Choice>
              <mc:Fallback>
                <p:oleObj name="Equation" r:id="rId7" imgW="952500" imgH="190500" progId="Equation.DSMT4">
                  <p:embed/>
                  <p:pic>
                    <p:nvPicPr>
                      <p:cNvPr id="15" name="Object 14"/>
                      <p:cNvPicPr/>
                      <p:nvPr/>
                    </p:nvPicPr>
                    <p:blipFill>
                      <a:blip r:embed="rId8"/>
                      <a:stretch>
                        <a:fillRect/>
                      </a:stretch>
                    </p:blipFill>
                    <p:spPr>
                      <a:xfrm>
                        <a:off x="4027491" y="5226050"/>
                        <a:ext cx="4613275" cy="928688"/>
                      </a:xfrm>
                      <a:prstGeom prst="rect">
                        <a:avLst/>
                      </a:prstGeom>
                    </p:spPr>
                  </p:pic>
                </p:oleObj>
              </mc:Fallback>
            </mc:AlternateContent>
          </a:graphicData>
        </a:graphic>
      </p:graphicFrame>
    </p:spTree>
    <p:extLst>
      <p:ext uri="{BB962C8B-B14F-4D97-AF65-F5344CB8AC3E}">
        <p14:creationId xmlns:p14="http://schemas.microsoft.com/office/powerpoint/2010/main" val="3635872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0" name="Picture 9"/>
          <p:cNvPicPr>
            <a:picLocks noChangeAspect="1"/>
          </p:cNvPicPr>
          <p:nvPr/>
        </p:nvPicPr>
        <p:blipFill>
          <a:blip r:embed="rId6"/>
          <a:stretch>
            <a:fillRect/>
          </a:stretch>
        </p:blipFill>
        <p:spPr>
          <a:xfrm>
            <a:off x="3757425" y="1417638"/>
            <a:ext cx="4902354" cy="3721982"/>
          </a:xfrm>
          <a:prstGeom prst="rect">
            <a:avLst/>
          </a:prstGeom>
        </p:spPr>
      </p:pic>
      <p:graphicFrame>
        <p:nvGraphicFramePr>
          <p:cNvPr id="18" name="Object 17"/>
          <p:cNvGraphicFramePr>
            <a:graphicFrameLocks noChangeAspect="1"/>
          </p:cNvGraphicFramePr>
          <p:nvPr>
            <p:extLst/>
          </p:nvPr>
        </p:nvGraphicFramePr>
        <p:xfrm>
          <a:off x="4733928" y="5226050"/>
          <a:ext cx="3198813" cy="928688"/>
        </p:xfrm>
        <a:graphic>
          <a:graphicData uri="http://schemas.openxmlformats.org/presentationml/2006/ole">
            <mc:AlternateContent xmlns:mc="http://schemas.openxmlformats.org/markup-compatibility/2006">
              <mc:Choice xmlns:v="urn:schemas-microsoft-com:vml" Requires="v">
                <p:oleObj spid="_x0000_s25609" name="Equation" r:id="rId7" imgW="660400" imgH="190500" progId="Equation.DSMT4">
                  <p:embed/>
                </p:oleObj>
              </mc:Choice>
              <mc:Fallback>
                <p:oleObj name="Equation" r:id="rId7" imgW="660400" imgH="190500" progId="Equation.DSMT4">
                  <p:embed/>
                  <p:pic>
                    <p:nvPicPr>
                      <p:cNvPr id="18" name="Object 17"/>
                      <p:cNvPicPr/>
                      <p:nvPr/>
                    </p:nvPicPr>
                    <p:blipFill>
                      <a:blip r:embed="rId8"/>
                      <a:stretch>
                        <a:fillRect/>
                      </a:stretch>
                    </p:blipFill>
                    <p:spPr>
                      <a:xfrm>
                        <a:off x="4733928" y="5226050"/>
                        <a:ext cx="3198813" cy="928688"/>
                      </a:xfrm>
                      <a:prstGeom prst="rect">
                        <a:avLst/>
                      </a:prstGeom>
                    </p:spPr>
                  </p:pic>
                </p:oleObj>
              </mc:Fallback>
            </mc:AlternateContent>
          </a:graphicData>
        </a:graphic>
      </p:graphicFrame>
    </p:spTree>
    <p:extLst>
      <p:ext uri="{BB962C8B-B14F-4D97-AF65-F5344CB8AC3E}">
        <p14:creationId xmlns:p14="http://schemas.microsoft.com/office/powerpoint/2010/main" val="1782977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0" name="Picture 9"/>
          <p:cNvPicPr>
            <a:picLocks noChangeAspect="1"/>
          </p:cNvPicPr>
          <p:nvPr/>
        </p:nvPicPr>
        <p:blipFill>
          <a:blip r:embed="rId6"/>
          <a:stretch>
            <a:fillRect/>
          </a:stretch>
        </p:blipFill>
        <p:spPr>
          <a:xfrm>
            <a:off x="3757425" y="1417638"/>
            <a:ext cx="4902354" cy="3721981"/>
          </a:xfrm>
          <a:prstGeom prst="rect">
            <a:avLst/>
          </a:prstGeom>
        </p:spPr>
      </p:pic>
      <p:graphicFrame>
        <p:nvGraphicFramePr>
          <p:cNvPr id="9" name="Object 8"/>
          <p:cNvGraphicFramePr>
            <a:graphicFrameLocks noChangeAspect="1"/>
          </p:cNvGraphicFramePr>
          <p:nvPr>
            <p:extLst/>
          </p:nvPr>
        </p:nvGraphicFramePr>
        <p:xfrm>
          <a:off x="4703766" y="5226050"/>
          <a:ext cx="3260725" cy="928688"/>
        </p:xfrm>
        <a:graphic>
          <a:graphicData uri="http://schemas.openxmlformats.org/presentationml/2006/ole">
            <mc:AlternateContent xmlns:mc="http://schemas.openxmlformats.org/markup-compatibility/2006">
              <mc:Choice xmlns:v="urn:schemas-microsoft-com:vml" Requires="v">
                <p:oleObj spid="_x0000_s26633" name="Equation" r:id="rId7" imgW="673100" imgH="190500" progId="Equation.DSMT4">
                  <p:embed/>
                </p:oleObj>
              </mc:Choice>
              <mc:Fallback>
                <p:oleObj name="Equation" r:id="rId7" imgW="673100" imgH="190500" progId="Equation.DSMT4">
                  <p:embed/>
                  <p:pic>
                    <p:nvPicPr>
                      <p:cNvPr id="9" name="Object 8"/>
                      <p:cNvPicPr/>
                      <p:nvPr/>
                    </p:nvPicPr>
                    <p:blipFill>
                      <a:blip r:embed="rId8"/>
                      <a:stretch>
                        <a:fillRect/>
                      </a:stretch>
                    </p:blipFill>
                    <p:spPr>
                      <a:xfrm>
                        <a:off x="4703766" y="5226050"/>
                        <a:ext cx="3260725" cy="928688"/>
                      </a:xfrm>
                      <a:prstGeom prst="rect">
                        <a:avLst/>
                      </a:prstGeom>
                    </p:spPr>
                  </p:pic>
                </p:oleObj>
              </mc:Fallback>
            </mc:AlternateContent>
          </a:graphicData>
        </a:graphic>
      </p:graphicFrame>
    </p:spTree>
    <p:extLst>
      <p:ext uri="{BB962C8B-B14F-4D97-AF65-F5344CB8AC3E}">
        <p14:creationId xmlns:p14="http://schemas.microsoft.com/office/powerpoint/2010/main" val="873440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0" name="Picture 9"/>
          <p:cNvPicPr>
            <a:picLocks noChangeAspect="1"/>
          </p:cNvPicPr>
          <p:nvPr/>
        </p:nvPicPr>
        <p:blipFill>
          <a:blip r:embed="rId5"/>
          <a:stretch>
            <a:fillRect/>
          </a:stretch>
        </p:blipFill>
        <p:spPr>
          <a:xfrm>
            <a:off x="3757425" y="1417638"/>
            <a:ext cx="4902353" cy="3721981"/>
          </a:xfrm>
          <a:prstGeom prst="rect">
            <a:avLst/>
          </a:prstGeom>
        </p:spPr>
      </p:pic>
      <p:sp>
        <p:nvSpPr>
          <p:cNvPr id="8" name="Content Placeholder 2"/>
          <p:cNvSpPr>
            <a:spLocks noGrp="1"/>
          </p:cNvSpPr>
          <p:nvPr>
            <p:ph idx="1"/>
          </p:nvPr>
        </p:nvSpPr>
        <p:spPr>
          <a:xfrm>
            <a:off x="1981200" y="5195819"/>
            <a:ext cx="8229600" cy="930344"/>
          </a:xfrm>
        </p:spPr>
        <p:txBody>
          <a:bodyPr>
            <a:normAutofit fontScale="92500"/>
          </a:bodyPr>
          <a:lstStyle/>
          <a:p>
            <a:r>
              <a:rPr lang="en-US" dirty="0"/>
              <a:t>This is called a probability density function (</a:t>
            </a:r>
            <a:r>
              <a:rPr lang="en-US" dirty="0" err="1"/>
              <a:t>pdf</a:t>
            </a:r>
            <a:r>
              <a:rPr lang="en-US" dirty="0"/>
              <a:t>). </a:t>
            </a:r>
          </a:p>
        </p:txBody>
      </p:sp>
    </p:spTree>
    <p:extLst>
      <p:ext uri="{BB962C8B-B14F-4D97-AF65-F5344CB8AC3E}">
        <p14:creationId xmlns:p14="http://schemas.microsoft.com/office/powerpoint/2010/main" val="556906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6" name="Picture 5"/>
          <p:cNvPicPr>
            <a:picLocks noChangeAspect="1"/>
          </p:cNvPicPr>
          <p:nvPr/>
        </p:nvPicPr>
        <p:blipFill>
          <a:blip r:embed="rId3"/>
          <a:stretch>
            <a:fillRect/>
          </a:stretch>
        </p:blipFill>
        <p:spPr>
          <a:xfrm>
            <a:off x="1867570" y="1547939"/>
            <a:ext cx="7866785" cy="3297639"/>
          </a:xfrm>
          <a:prstGeom prst="rect">
            <a:avLst/>
          </a:prstGeom>
        </p:spPr>
      </p:pic>
      <p:sp>
        <p:nvSpPr>
          <p:cNvPr id="24" name="Content Placeholder 2"/>
          <p:cNvSpPr>
            <a:spLocks noGrp="1"/>
          </p:cNvSpPr>
          <p:nvPr>
            <p:ph idx="1"/>
          </p:nvPr>
        </p:nvSpPr>
        <p:spPr>
          <a:xfrm>
            <a:off x="1981200" y="5195819"/>
            <a:ext cx="8229600" cy="930344"/>
          </a:xfrm>
        </p:spPr>
        <p:txBody>
          <a:bodyPr>
            <a:normAutofit/>
          </a:bodyPr>
          <a:lstStyle/>
          <a:p>
            <a:r>
              <a:rPr lang="en-US" dirty="0">
                <a:latin typeface="Segoe UI Light" panose="020B0502040204020203" pitchFamily="34" charset="0"/>
                <a:cs typeface="Segoe UI Light" panose="020B0502040204020203" pitchFamily="34" charset="0"/>
              </a:rPr>
              <a:t>This the </a:t>
            </a:r>
            <a:r>
              <a:rPr lang="en-US" dirty="0" err="1">
                <a:latin typeface="Segoe UI Light" panose="020B0502040204020203" pitchFamily="34" charset="0"/>
                <a:cs typeface="Segoe UI Light" panose="020B0502040204020203" pitchFamily="34" charset="0"/>
              </a:rPr>
              <a:t>pdf</a:t>
            </a:r>
            <a:r>
              <a:rPr lang="en-US" dirty="0">
                <a:latin typeface="Segoe UI Light" panose="020B0502040204020203" pitchFamily="34" charset="0"/>
                <a:cs typeface="Segoe UI Light" panose="020B0502040204020203" pitchFamily="34" charset="0"/>
              </a:rPr>
              <a:t> for the uniform distribution. </a:t>
            </a:r>
          </a:p>
        </p:txBody>
      </p:sp>
    </p:spTree>
    <p:extLst>
      <p:ext uri="{BB962C8B-B14F-4D97-AF65-F5344CB8AC3E}">
        <p14:creationId xmlns:p14="http://schemas.microsoft.com/office/powerpoint/2010/main" val="269738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Discrete Random Variables</a:t>
            </a:r>
          </a:p>
        </p:txBody>
      </p:sp>
    </p:spTree>
    <p:extLst>
      <p:ext uri="{BB962C8B-B14F-4D97-AF65-F5344CB8AC3E}">
        <p14:creationId xmlns:p14="http://schemas.microsoft.com/office/powerpoint/2010/main" val="3347871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p:cNvGraphicFramePr>
            <a:graphicFrameLocks noChangeAspect="1"/>
          </p:cNvGraphicFramePr>
          <p:nvPr>
            <p:extLst/>
          </p:nvPr>
        </p:nvGraphicFramePr>
        <p:xfrm>
          <a:off x="3601227" y="4975881"/>
          <a:ext cx="4613275" cy="928688"/>
        </p:xfrm>
        <a:graphic>
          <a:graphicData uri="http://schemas.openxmlformats.org/presentationml/2006/ole">
            <mc:AlternateContent xmlns:mc="http://schemas.openxmlformats.org/markup-compatibility/2006">
              <mc:Choice xmlns:v="urn:schemas-microsoft-com:vml" Requires="v">
                <p:oleObj spid="_x0000_s27657" name="Equation" r:id="rId4" imgW="952500" imgH="190500" progId="Equation.DSMT4">
                  <p:embed/>
                </p:oleObj>
              </mc:Choice>
              <mc:Fallback>
                <p:oleObj name="Equation" r:id="rId4" imgW="952500" imgH="190500" progId="Equation.DSMT4">
                  <p:embed/>
                  <p:pic>
                    <p:nvPicPr>
                      <p:cNvPr id="18" name="Object 17"/>
                      <p:cNvPicPr/>
                      <p:nvPr/>
                    </p:nvPicPr>
                    <p:blipFill>
                      <a:blip r:embed="rId5"/>
                      <a:stretch>
                        <a:fillRect/>
                      </a:stretch>
                    </p:blipFill>
                    <p:spPr>
                      <a:xfrm>
                        <a:off x="3601227" y="4975881"/>
                        <a:ext cx="4613275" cy="928688"/>
                      </a:xfrm>
                      <a:prstGeom prst="rect">
                        <a:avLst/>
                      </a:prstGeom>
                    </p:spPr>
                  </p:pic>
                </p:oleObj>
              </mc:Fallback>
            </mc:AlternateContent>
          </a:graphicData>
        </a:graphic>
      </p:graphicFrame>
      <p:sp>
        <p:nvSpPr>
          <p:cNvPr id="1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6" name="Picture 5"/>
          <p:cNvPicPr>
            <a:picLocks noChangeAspect="1"/>
          </p:cNvPicPr>
          <p:nvPr/>
        </p:nvPicPr>
        <p:blipFill>
          <a:blip r:embed="rId6"/>
          <a:stretch>
            <a:fillRect/>
          </a:stretch>
        </p:blipFill>
        <p:spPr>
          <a:xfrm>
            <a:off x="1867570" y="1547939"/>
            <a:ext cx="7866785" cy="3297640"/>
          </a:xfrm>
          <a:prstGeom prst="rect">
            <a:avLst/>
          </a:prstGeom>
        </p:spPr>
      </p:pic>
    </p:spTree>
    <p:extLst>
      <p:ext uri="{BB962C8B-B14F-4D97-AF65-F5344CB8AC3E}">
        <p14:creationId xmlns:p14="http://schemas.microsoft.com/office/powerpoint/2010/main" val="2307297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4" cy="3721982"/>
          </a:xfrm>
          <a:prstGeom prst="rect">
            <a:avLst/>
          </a:prstGeom>
        </p:spPr>
      </p:pic>
      <p:graphicFrame>
        <p:nvGraphicFramePr>
          <p:cNvPr id="15" name="Object 14"/>
          <p:cNvGraphicFramePr>
            <a:graphicFrameLocks noChangeAspect="1"/>
          </p:cNvGraphicFramePr>
          <p:nvPr>
            <p:extLst/>
          </p:nvPr>
        </p:nvGraphicFramePr>
        <p:xfrm>
          <a:off x="4027491" y="5226050"/>
          <a:ext cx="4613275" cy="928688"/>
        </p:xfrm>
        <a:graphic>
          <a:graphicData uri="http://schemas.openxmlformats.org/presentationml/2006/ole">
            <mc:AlternateContent xmlns:mc="http://schemas.openxmlformats.org/markup-compatibility/2006">
              <mc:Choice xmlns:v="urn:schemas-microsoft-com:vml" Requires="v">
                <p:oleObj spid="_x0000_s28681" name="Equation" r:id="rId7" imgW="952500" imgH="190500" progId="Equation.DSMT4">
                  <p:embed/>
                </p:oleObj>
              </mc:Choice>
              <mc:Fallback>
                <p:oleObj name="Equation" r:id="rId7" imgW="952500" imgH="190500" progId="Equation.DSMT4">
                  <p:embed/>
                  <p:pic>
                    <p:nvPicPr>
                      <p:cNvPr id="15" name="Object 14"/>
                      <p:cNvPicPr/>
                      <p:nvPr/>
                    </p:nvPicPr>
                    <p:blipFill>
                      <a:blip r:embed="rId8"/>
                      <a:stretch>
                        <a:fillRect/>
                      </a:stretch>
                    </p:blipFill>
                    <p:spPr>
                      <a:xfrm>
                        <a:off x="4027491" y="5226050"/>
                        <a:ext cx="4613275" cy="928688"/>
                      </a:xfrm>
                      <a:prstGeom prst="rect">
                        <a:avLst/>
                      </a:prstGeom>
                    </p:spPr>
                  </p:pic>
                </p:oleObj>
              </mc:Fallback>
            </mc:AlternateContent>
          </a:graphicData>
        </a:graphic>
      </p:graphicFrame>
    </p:spTree>
    <p:extLst>
      <p:ext uri="{BB962C8B-B14F-4D97-AF65-F5344CB8AC3E}">
        <p14:creationId xmlns:p14="http://schemas.microsoft.com/office/powerpoint/2010/main" val="484296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4" cy="3721981"/>
          </a:xfrm>
          <a:prstGeom prst="rect">
            <a:avLst/>
          </a:prstGeom>
        </p:spPr>
      </p:pic>
      <p:graphicFrame>
        <p:nvGraphicFramePr>
          <p:cNvPr id="8" name="Object 7"/>
          <p:cNvGraphicFramePr>
            <a:graphicFrameLocks noChangeAspect="1"/>
          </p:cNvGraphicFramePr>
          <p:nvPr>
            <p:extLst/>
          </p:nvPr>
        </p:nvGraphicFramePr>
        <p:xfrm>
          <a:off x="1889562" y="5810753"/>
          <a:ext cx="8369575" cy="651960"/>
        </p:xfrm>
        <a:graphic>
          <a:graphicData uri="http://schemas.openxmlformats.org/presentationml/2006/ole">
            <mc:AlternateContent xmlns:mc="http://schemas.openxmlformats.org/markup-compatibility/2006">
              <mc:Choice xmlns:v="urn:schemas-microsoft-com:vml" Requires="v">
                <p:oleObj spid="_x0000_s29705" name="Equation" r:id="rId7" imgW="2463800" imgH="190500" progId="Equation.DSMT4">
                  <p:embed/>
                </p:oleObj>
              </mc:Choice>
              <mc:Fallback>
                <p:oleObj name="Equation" r:id="rId7" imgW="2463800" imgH="190500" progId="Equation.DSMT4">
                  <p:embed/>
                  <p:pic>
                    <p:nvPicPr>
                      <p:cNvPr id="8" name="Object 7"/>
                      <p:cNvPicPr/>
                      <p:nvPr/>
                    </p:nvPicPr>
                    <p:blipFill>
                      <a:blip r:embed="rId8"/>
                      <a:stretch>
                        <a:fillRect/>
                      </a:stretch>
                    </p:blipFill>
                    <p:spPr>
                      <a:xfrm>
                        <a:off x="1889562" y="5810753"/>
                        <a:ext cx="8369575" cy="651960"/>
                      </a:xfrm>
                      <a:prstGeom prst="rect">
                        <a:avLst/>
                      </a:prstGeom>
                    </p:spPr>
                  </p:pic>
                </p:oleObj>
              </mc:Fallback>
            </mc:AlternateContent>
          </a:graphicData>
        </a:graphic>
      </p:graphicFrame>
    </p:spTree>
    <p:extLst>
      <p:ext uri="{BB962C8B-B14F-4D97-AF65-F5344CB8AC3E}">
        <p14:creationId xmlns:p14="http://schemas.microsoft.com/office/powerpoint/2010/main" val="2576455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3" cy="3721981"/>
          </a:xfrm>
          <a:prstGeom prst="rect">
            <a:avLst/>
          </a:prstGeom>
        </p:spPr>
      </p:pic>
      <p:graphicFrame>
        <p:nvGraphicFramePr>
          <p:cNvPr id="9" name="Object 8"/>
          <p:cNvGraphicFramePr>
            <a:graphicFrameLocks noChangeAspect="1"/>
          </p:cNvGraphicFramePr>
          <p:nvPr>
            <p:extLst/>
          </p:nvPr>
        </p:nvGraphicFramePr>
        <p:xfrm>
          <a:off x="1889562" y="5810753"/>
          <a:ext cx="8369575" cy="651960"/>
        </p:xfrm>
        <a:graphic>
          <a:graphicData uri="http://schemas.openxmlformats.org/presentationml/2006/ole">
            <mc:AlternateContent xmlns:mc="http://schemas.openxmlformats.org/markup-compatibility/2006">
              <mc:Choice xmlns:v="urn:schemas-microsoft-com:vml" Requires="v">
                <p:oleObj spid="_x0000_s30729" name="Equation" r:id="rId7" imgW="2463800" imgH="190500" progId="Equation.DSMT4">
                  <p:embed/>
                </p:oleObj>
              </mc:Choice>
              <mc:Fallback>
                <p:oleObj name="Equation" r:id="rId7" imgW="2463800" imgH="190500" progId="Equation.DSMT4">
                  <p:embed/>
                  <p:pic>
                    <p:nvPicPr>
                      <p:cNvPr id="9" name="Object 8"/>
                      <p:cNvPicPr/>
                      <p:nvPr/>
                    </p:nvPicPr>
                    <p:blipFill>
                      <a:blip r:embed="rId8"/>
                      <a:stretch>
                        <a:fillRect/>
                      </a:stretch>
                    </p:blipFill>
                    <p:spPr>
                      <a:xfrm>
                        <a:off x="1889562" y="5810753"/>
                        <a:ext cx="8369575" cy="651960"/>
                      </a:xfrm>
                      <a:prstGeom prst="rect">
                        <a:avLst/>
                      </a:prstGeom>
                    </p:spPr>
                  </p:pic>
                </p:oleObj>
              </mc:Fallback>
            </mc:AlternateContent>
          </a:graphicData>
        </a:graphic>
      </p:graphicFrame>
    </p:spTree>
    <p:extLst>
      <p:ext uri="{BB962C8B-B14F-4D97-AF65-F5344CB8AC3E}">
        <p14:creationId xmlns:p14="http://schemas.microsoft.com/office/powerpoint/2010/main" val="2859653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Cumulative Distribution Functions</a:t>
            </a:r>
          </a:p>
        </p:txBody>
      </p:sp>
    </p:spTree>
    <p:extLst>
      <p:ext uri="{BB962C8B-B14F-4D97-AF65-F5344CB8AC3E}">
        <p14:creationId xmlns:p14="http://schemas.microsoft.com/office/powerpoint/2010/main" val="3665795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graphicFrame>
        <p:nvGraphicFramePr>
          <p:cNvPr id="13" name="Object 12"/>
          <p:cNvGraphicFramePr>
            <a:graphicFrameLocks noChangeAspect="1"/>
          </p:cNvGraphicFramePr>
          <p:nvPr>
            <p:extLst/>
          </p:nvPr>
        </p:nvGraphicFramePr>
        <p:xfrm>
          <a:off x="4089400" y="5810253"/>
          <a:ext cx="3968750" cy="652463"/>
        </p:xfrm>
        <a:graphic>
          <a:graphicData uri="http://schemas.openxmlformats.org/presentationml/2006/ole">
            <mc:AlternateContent xmlns:mc="http://schemas.openxmlformats.org/markup-compatibility/2006">
              <mc:Choice xmlns:v="urn:schemas-microsoft-com:vml" Requires="v">
                <p:oleObj spid="_x0000_s31753" name="Equation" r:id="rId5" imgW="1168400" imgH="190500" progId="Equation.DSMT4">
                  <p:embed/>
                </p:oleObj>
              </mc:Choice>
              <mc:Fallback>
                <p:oleObj name="Equation" r:id="rId5" imgW="1168400" imgH="190500" progId="Equation.DSMT4">
                  <p:embed/>
                  <p:pic>
                    <p:nvPicPr>
                      <p:cNvPr id="13" name="Object 12"/>
                      <p:cNvPicPr/>
                      <p:nvPr/>
                    </p:nvPicPr>
                    <p:blipFill>
                      <a:blip r:embed="rId6"/>
                      <a:stretch>
                        <a:fillRect/>
                      </a:stretch>
                    </p:blipFill>
                    <p:spPr>
                      <a:xfrm>
                        <a:off x="4089400" y="5810253"/>
                        <a:ext cx="3968750" cy="652463"/>
                      </a:xfrm>
                      <a:prstGeom prst="rect">
                        <a:avLst/>
                      </a:prstGeom>
                    </p:spPr>
                  </p:pic>
                </p:oleObj>
              </mc:Fallback>
            </mc:AlternateContent>
          </a:graphicData>
        </a:graphic>
      </p:graphicFrame>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extBox 14"/>
          <p:cNvSpPr txBox="1"/>
          <p:nvPr/>
        </p:nvSpPr>
        <p:spPr>
          <a:xfrm>
            <a:off x="5676453" y="5183710"/>
            <a:ext cx="1481520" cy="369332"/>
          </a:xfrm>
          <a:prstGeom prst="rect">
            <a:avLst/>
          </a:prstGeom>
          <a:noFill/>
        </p:spPr>
        <p:txBody>
          <a:bodyPr wrap="none" rtlCol="0">
            <a:spAutoFit/>
          </a:bodyPr>
          <a:lstStyle/>
          <a:p>
            <a:r>
              <a:rPr lang="en-US" dirty="0"/>
              <a:t>Coffee (liters)</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3435009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extBox 14"/>
          <p:cNvSpPr txBox="1"/>
          <p:nvPr/>
        </p:nvSpPr>
        <p:spPr>
          <a:xfrm>
            <a:off x="5676453" y="5183710"/>
            <a:ext cx="1481520" cy="369332"/>
          </a:xfrm>
          <a:prstGeom prst="rect">
            <a:avLst/>
          </a:prstGeom>
          <a:noFill/>
        </p:spPr>
        <p:txBody>
          <a:bodyPr wrap="none" rtlCol="0">
            <a:spAutoFit/>
          </a:bodyPr>
          <a:lstStyle/>
          <a:p>
            <a:r>
              <a:rPr lang="en-US" dirty="0"/>
              <a:t>Coffee (liters)</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graphicFrame>
        <p:nvGraphicFramePr>
          <p:cNvPr id="7" name="Object 6"/>
          <p:cNvGraphicFramePr>
            <a:graphicFrameLocks noChangeAspect="1"/>
          </p:cNvGraphicFramePr>
          <p:nvPr>
            <p:extLst/>
          </p:nvPr>
        </p:nvGraphicFramePr>
        <p:xfrm>
          <a:off x="4325941" y="5810253"/>
          <a:ext cx="3494087" cy="652463"/>
        </p:xfrm>
        <a:graphic>
          <a:graphicData uri="http://schemas.openxmlformats.org/presentationml/2006/ole">
            <mc:AlternateContent xmlns:mc="http://schemas.openxmlformats.org/markup-compatibility/2006">
              <mc:Choice xmlns:v="urn:schemas-microsoft-com:vml" Requires="v">
                <p:oleObj spid="_x0000_s32777" name="Equation" r:id="rId5" imgW="1028700" imgH="190500" progId="Equation.DSMT4">
                  <p:embed/>
                </p:oleObj>
              </mc:Choice>
              <mc:Fallback>
                <p:oleObj name="Equation" r:id="rId5" imgW="1028700" imgH="190500" progId="Equation.DSMT4">
                  <p:embed/>
                  <p:pic>
                    <p:nvPicPr>
                      <p:cNvPr id="7" name="Object 6"/>
                      <p:cNvPicPr/>
                      <p:nvPr/>
                    </p:nvPicPr>
                    <p:blipFill>
                      <a:blip r:embed="rId6"/>
                      <a:stretch>
                        <a:fillRect/>
                      </a:stretch>
                    </p:blipFill>
                    <p:spPr>
                      <a:xfrm>
                        <a:off x="4325941" y="5810253"/>
                        <a:ext cx="3494087" cy="652463"/>
                      </a:xfrm>
                      <a:prstGeom prst="rect">
                        <a:avLst/>
                      </a:prstGeom>
                    </p:spPr>
                  </p:pic>
                </p:oleObj>
              </mc:Fallback>
            </mc:AlternateContent>
          </a:graphicData>
        </a:graphic>
      </p:graphicFrame>
    </p:spTree>
    <p:extLst>
      <p:ext uri="{BB962C8B-B14F-4D97-AF65-F5344CB8AC3E}">
        <p14:creationId xmlns:p14="http://schemas.microsoft.com/office/powerpoint/2010/main" val="2353849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extBox 14"/>
          <p:cNvSpPr txBox="1"/>
          <p:nvPr/>
        </p:nvSpPr>
        <p:spPr>
          <a:xfrm>
            <a:off x="5676453" y="5183710"/>
            <a:ext cx="1481520" cy="369332"/>
          </a:xfrm>
          <a:prstGeom prst="rect">
            <a:avLst/>
          </a:prstGeom>
          <a:noFill/>
        </p:spPr>
        <p:txBody>
          <a:bodyPr wrap="none" rtlCol="0">
            <a:spAutoFit/>
          </a:bodyPr>
          <a:lstStyle/>
          <a:p>
            <a:r>
              <a:rPr lang="en-US" dirty="0"/>
              <a:t>Coffee (liters)</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graphicFrame>
        <p:nvGraphicFramePr>
          <p:cNvPr id="8" name="Object 7"/>
          <p:cNvGraphicFramePr>
            <a:graphicFrameLocks noChangeAspect="1"/>
          </p:cNvGraphicFramePr>
          <p:nvPr>
            <p:extLst/>
          </p:nvPr>
        </p:nvGraphicFramePr>
        <p:xfrm>
          <a:off x="4325941" y="5810253"/>
          <a:ext cx="3494087" cy="652463"/>
        </p:xfrm>
        <a:graphic>
          <a:graphicData uri="http://schemas.openxmlformats.org/presentationml/2006/ole">
            <mc:AlternateContent xmlns:mc="http://schemas.openxmlformats.org/markup-compatibility/2006">
              <mc:Choice xmlns:v="urn:schemas-microsoft-com:vml" Requires="v">
                <p:oleObj spid="_x0000_s33801" name="Equation" r:id="rId5" imgW="1028700" imgH="190500" progId="Equation.DSMT4">
                  <p:embed/>
                </p:oleObj>
              </mc:Choice>
              <mc:Fallback>
                <p:oleObj name="Equation" r:id="rId5" imgW="1028700" imgH="190500" progId="Equation.DSMT4">
                  <p:embed/>
                  <p:pic>
                    <p:nvPicPr>
                      <p:cNvPr id="8" name="Object 7"/>
                      <p:cNvPicPr/>
                      <p:nvPr/>
                    </p:nvPicPr>
                    <p:blipFill>
                      <a:blip r:embed="rId6"/>
                      <a:stretch>
                        <a:fillRect/>
                      </a:stretch>
                    </p:blipFill>
                    <p:spPr>
                      <a:xfrm>
                        <a:off x="4325941" y="5810253"/>
                        <a:ext cx="3494087" cy="652463"/>
                      </a:xfrm>
                      <a:prstGeom prst="rect">
                        <a:avLst/>
                      </a:prstGeom>
                    </p:spPr>
                  </p:pic>
                </p:oleObj>
              </mc:Fallback>
            </mc:AlternateContent>
          </a:graphicData>
        </a:graphic>
      </p:graphicFrame>
    </p:spTree>
    <p:extLst>
      <p:ext uri="{BB962C8B-B14F-4D97-AF65-F5344CB8AC3E}">
        <p14:creationId xmlns:p14="http://schemas.microsoft.com/office/powerpoint/2010/main" val="22562484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graphicFrame>
        <p:nvGraphicFramePr>
          <p:cNvPr id="13" name="Object 12"/>
          <p:cNvGraphicFramePr>
            <a:graphicFrameLocks noChangeAspect="1"/>
          </p:cNvGraphicFramePr>
          <p:nvPr>
            <p:extLst/>
          </p:nvPr>
        </p:nvGraphicFramePr>
        <p:xfrm>
          <a:off x="2216215" y="5336462"/>
          <a:ext cx="7638881" cy="1309854"/>
        </p:xfrm>
        <a:graphic>
          <a:graphicData uri="http://schemas.openxmlformats.org/presentationml/2006/ole">
            <mc:AlternateContent xmlns:mc="http://schemas.openxmlformats.org/markup-compatibility/2006">
              <mc:Choice xmlns:v="urn:schemas-microsoft-com:vml" Requires="v">
                <p:oleObj spid="_x0000_s34825" name="Equation" r:id="rId5" imgW="2463800" imgH="419100" progId="Equation.DSMT4">
                  <p:embed/>
                </p:oleObj>
              </mc:Choice>
              <mc:Fallback>
                <p:oleObj name="Equation" r:id="rId5" imgW="2463800" imgH="419100" progId="Equation.DSMT4">
                  <p:embed/>
                  <p:pic>
                    <p:nvPicPr>
                      <p:cNvPr id="13" name="Object 12"/>
                      <p:cNvPicPr/>
                      <p:nvPr/>
                    </p:nvPicPr>
                    <p:blipFill>
                      <a:blip r:embed="rId6"/>
                      <a:stretch>
                        <a:fillRect/>
                      </a:stretch>
                    </p:blipFill>
                    <p:spPr>
                      <a:xfrm>
                        <a:off x="2216215" y="5336462"/>
                        <a:ext cx="7638881" cy="1309854"/>
                      </a:xfrm>
                      <a:prstGeom prst="rect">
                        <a:avLst/>
                      </a:prstGeom>
                    </p:spPr>
                  </p:pic>
                </p:oleObj>
              </mc:Fallback>
            </mc:AlternateContent>
          </a:graphicData>
        </a:graphic>
      </p:graphicFrame>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1457750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graphicFrame>
        <p:nvGraphicFramePr>
          <p:cNvPr id="13" name="Object 12"/>
          <p:cNvGraphicFramePr>
            <a:graphicFrameLocks noChangeAspect="1"/>
          </p:cNvGraphicFramePr>
          <p:nvPr>
            <p:extLst/>
          </p:nvPr>
        </p:nvGraphicFramePr>
        <p:xfrm>
          <a:off x="3987803" y="5694363"/>
          <a:ext cx="4094163" cy="595312"/>
        </p:xfrm>
        <a:graphic>
          <a:graphicData uri="http://schemas.openxmlformats.org/presentationml/2006/ole">
            <mc:AlternateContent xmlns:mc="http://schemas.openxmlformats.org/markup-compatibility/2006">
              <mc:Choice xmlns:v="urn:schemas-microsoft-com:vml" Requires="v">
                <p:oleObj spid="_x0000_s35849" name="Equation" r:id="rId5" imgW="1320800" imgH="190500" progId="Equation.DSMT4">
                  <p:embed/>
                </p:oleObj>
              </mc:Choice>
              <mc:Fallback>
                <p:oleObj name="Equation" r:id="rId5" imgW="1320800" imgH="190500" progId="Equation.DSMT4">
                  <p:embed/>
                  <p:pic>
                    <p:nvPicPr>
                      <p:cNvPr id="13" name="Object 12"/>
                      <p:cNvPicPr/>
                      <p:nvPr/>
                    </p:nvPicPr>
                    <p:blipFill>
                      <a:blip r:embed="rId6"/>
                      <a:stretch>
                        <a:fillRect/>
                      </a:stretch>
                    </p:blipFill>
                    <p:spPr>
                      <a:xfrm>
                        <a:off x="3987803" y="5694363"/>
                        <a:ext cx="4094163" cy="595312"/>
                      </a:xfrm>
                      <a:prstGeom prst="rect">
                        <a:avLst/>
                      </a:prstGeom>
                    </p:spPr>
                  </p:pic>
                </p:oleObj>
              </mc:Fallback>
            </mc:AlternateContent>
          </a:graphicData>
        </a:graphic>
      </p:graphicFrame>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3897888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sz="3600" dirty="0">
                <a:latin typeface="Segoe UI Light" panose="020B0502040204020203" pitchFamily="34" charset="0"/>
                <a:cs typeface="Segoe UI Light" panose="020B0502040204020203" pitchFamily="34" charset="0"/>
              </a:rPr>
              <a:t>Discrete Random Variables: Roll of a Die</a:t>
            </a:r>
          </a:p>
        </p:txBody>
      </p:sp>
      <p:sp>
        <p:nvSpPr>
          <p:cNvPr id="3" name="Content Placeholder 2"/>
          <p:cNvSpPr>
            <a:spLocks noGrp="1"/>
          </p:cNvSpPr>
          <p:nvPr>
            <p:ph idx="1"/>
          </p:nvPr>
        </p:nvSpPr>
        <p:spPr>
          <a:xfrm>
            <a:off x="801331" y="4077109"/>
            <a:ext cx="9198075" cy="2556932"/>
          </a:xfrm>
        </p:spPr>
        <p:txBody>
          <a:bodyPr>
            <a:normAutofit fontScale="85000" lnSpcReduction="10000"/>
          </a:bodyPr>
          <a:lstStyle/>
          <a:p>
            <a:pPr>
              <a:lnSpc>
                <a:spcPct val="130000"/>
              </a:lnSpc>
            </a:pPr>
            <a:r>
              <a:rPr lang="en-US" dirty="0">
                <a:latin typeface="Segoe UI Light" panose="020B0502040204020203" pitchFamily="34" charset="0"/>
                <a:cs typeface="Segoe UI Light" panose="020B0502040204020203" pitchFamily="34" charset="0"/>
              </a:rPr>
              <a:t>X: random variable, the value on the die when you roll it.</a:t>
            </a:r>
          </a:p>
          <a:p>
            <a:pPr>
              <a:lnSpc>
                <a:spcPct val="130000"/>
              </a:lnSpc>
            </a:pPr>
            <a:r>
              <a:rPr lang="en-US" dirty="0">
                <a:latin typeface="Segoe UI Light" panose="020B0502040204020203" pitchFamily="34" charset="0"/>
                <a:cs typeface="Segoe UI Light" panose="020B0502040204020203" pitchFamily="34" charset="0"/>
              </a:rPr>
              <a:t>x: an outcome, either 1, 2, 3, 4, 5 or 6.</a:t>
            </a:r>
          </a:p>
          <a:p>
            <a:pPr>
              <a:lnSpc>
                <a:spcPct val="130000"/>
              </a:lnSpc>
            </a:pPr>
            <a:r>
              <a:rPr lang="en-US" dirty="0">
                <a:latin typeface="Segoe UI Light" panose="020B0502040204020203" pitchFamily="34" charset="0"/>
                <a:cs typeface="Segoe UI Light" panose="020B0502040204020203" pitchFamily="34" charset="0"/>
              </a:rPr>
              <a:t>P(X=x) the probability that X will have outcome x. The probabilities must sum to 1.  </a:t>
            </a:r>
          </a:p>
        </p:txBody>
      </p:sp>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1/6</a:t>
                      </a:r>
                    </a:p>
                  </a:txBody>
                  <a:tcPr/>
                </a:tc>
                <a:tc>
                  <a:txBody>
                    <a:bodyPr/>
                    <a:lstStyle/>
                    <a:p>
                      <a:pPr algn="ctr"/>
                      <a:r>
                        <a:rPr lang="en-US" dirty="0"/>
                        <a:t>P(X=1) = 1/6</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P(X=2) = 1/6</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1/6</a:t>
                      </a:r>
                    </a:p>
                  </a:txBody>
                  <a:tcPr/>
                </a:tc>
                <a:tc>
                  <a:txBody>
                    <a:bodyPr/>
                    <a:lstStyle/>
                    <a:p>
                      <a:pPr algn="ctr"/>
                      <a:r>
                        <a:rPr lang="en-US" dirty="0"/>
                        <a:t>P(X=3) = 1/6</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1/6</a:t>
                      </a:r>
                    </a:p>
                  </a:txBody>
                  <a:tcPr/>
                </a:tc>
                <a:tc>
                  <a:txBody>
                    <a:bodyPr/>
                    <a:lstStyle/>
                    <a:p>
                      <a:pPr algn="ctr"/>
                      <a:r>
                        <a:rPr lang="en-US" dirty="0"/>
                        <a:t>P(X=4) = 1/6</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dirty="0"/>
                        <a:t>1/6</a:t>
                      </a:r>
                    </a:p>
                  </a:txBody>
                  <a:tcPr/>
                </a:tc>
                <a:tc>
                  <a:txBody>
                    <a:bodyPr/>
                    <a:lstStyle/>
                    <a:p>
                      <a:pPr algn="ctr"/>
                      <a:r>
                        <a:rPr lang="en-US" dirty="0"/>
                        <a:t>P(X=5) = 1/6</a:t>
                      </a:r>
                    </a:p>
                  </a:txBody>
                  <a:tcPr/>
                </a:tc>
                <a:extLst>
                  <a:ext uri="{0D108BD9-81ED-4DB2-BD59-A6C34878D82A}">
                    <a16:rowId xmlns:a16="http://schemas.microsoft.com/office/drawing/2014/main" val="10005"/>
                  </a:ext>
                </a:extLst>
              </a:tr>
              <a:tr h="370840">
                <a:tc>
                  <a:txBody>
                    <a:bodyPr/>
                    <a:lstStyle/>
                    <a:p>
                      <a:pPr algn="ctr"/>
                      <a:r>
                        <a:rPr lang="en-US" dirty="0"/>
                        <a:t>6</a:t>
                      </a:r>
                    </a:p>
                  </a:txBody>
                  <a:tcPr/>
                </a:tc>
                <a:tc>
                  <a:txBody>
                    <a:bodyPr/>
                    <a:lstStyle/>
                    <a:p>
                      <a:pPr algn="ctr"/>
                      <a:r>
                        <a:rPr lang="en-US" dirty="0"/>
                        <a:t>1/6</a:t>
                      </a:r>
                    </a:p>
                  </a:txBody>
                  <a:tcPr/>
                </a:tc>
                <a:tc>
                  <a:txBody>
                    <a:bodyPr/>
                    <a:lstStyle/>
                    <a:p>
                      <a:pPr algn="ctr"/>
                      <a:r>
                        <a:rPr lang="en-US" dirty="0"/>
                        <a:t>P(X=6) = 1/6</a:t>
                      </a:r>
                    </a:p>
                  </a:txBody>
                  <a:tcPr/>
                </a:tc>
                <a:extLst>
                  <a:ext uri="{0D108BD9-81ED-4DB2-BD59-A6C34878D82A}">
                    <a16:rowId xmlns:a16="http://schemas.microsoft.com/office/drawing/2014/main" val="10006"/>
                  </a:ext>
                </a:extLst>
              </a:tr>
            </a:tbl>
          </a:graphicData>
        </a:graphic>
      </p:graphicFrame>
      <p:pic>
        <p:nvPicPr>
          <p:cNvPr id="5" name="Picture 4" descr="die-v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421" y="923701"/>
            <a:ext cx="1847402" cy="1847402"/>
          </a:xfrm>
          <a:prstGeom prst="rect">
            <a:avLst/>
          </a:prstGeom>
        </p:spPr>
      </p:pic>
    </p:spTree>
    <p:extLst>
      <p:ext uri="{BB962C8B-B14F-4D97-AF65-F5344CB8AC3E}">
        <p14:creationId xmlns:p14="http://schemas.microsoft.com/office/powerpoint/2010/main" val="21662300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2-25 at 11.52.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673" y="1263686"/>
            <a:ext cx="4905427" cy="3721982"/>
          </a:xfrm>
          <a:prstGeom prst="rect">
            <a:avLst/>
          </a:prstGeom>
        </p:spPr>
      </p:pic>
      <p:graphicFrame>
        <p:nvGraphicFramePr>
          <p:cNvPr id="13" name="Object 12"/>
          <p:cNvGraphicFramePr>
            <a:graphicFrameLocks noChangeAspect="1"/>
          </p:cNvGraphicFramePr>
          <p:nvPr>
            <p:extLst/>
          </p:nvPr>
        </p:nvGraphicFramePr>
        <p:xfrm>
          <a:off x="2000766" y="2533406"/>
          <a:ext cx="2085975" cy="635000"/>
        </p:xfrm>
        <a:graphic>
          <a:graphicData uri="http://schemas.openxmlformats.org/presentationml/2006/ole">
            <mc:AlternateContent xmlns:mc="http://schemas.openxmlformats.org/markup-compatibility/2006">
              <mc:Choice xmlns:v="urn:schemas-microsoft-com:vml" Requires="v">
                <p:oleObj spid="_x0000_s36901" name="Equation" r:id="rId5" imgW="673100" imgH="203200" progId="Equation.DSMT4">
                  <p:embed/>
                </p:oleObj>
              </mc:Choice>
              <mc:Fallback>
                <p:oleObj name="Equation" r:id="rId5" imgW="673100" imgH="203200" progId="Equation.DSMT4">
                  <p:embed/>
                  <p:pic>
                    <p:nvPicPr>
                      <p:cNvPr id="13" name="Object 12"/>
                      <p:cNvPicPr/>
                      <p:nvPr/>
                    </p:nvPicPr>
                    <p:blipFill>
                      <a:blip r:embed="rId6"/>
                      <a:stretch>
                        <a:fillRect/>
                      </a:stretch>
                    </p:blipFill>
                    <p:spPr>
                      <a:xfrm>
                        <a:off x="2000766" y="2533406"/>
                        <a:ext cx="2085975" cy="635000"/>
                      </a:xfrm>
                      <a:prstGeom prst="rect">
                        <a:avLst/>
                      </a:prstGeom>
                    </p:spPr>
                  </p:pic>
                </p:oleObj>
              </mc:Fallback>
            </mc:AlternateContent>
          </a:graphicData>
        </a:graphic>
      </p:graphicFrame>
      <p:sp>
        <p:nvSpPr>
          <p:cNvPr id="14" name="TextBox 13"/>
          <p:cNvSpPr txBox="1"/>
          <p:nvPr/>
        </p:nvSpPr>
        <p:spPr>
          <a:xfrm rot="16200000">
            <a:off x="5052275" y="1582823"/>
            <a:ext cx="608122" cy="369332"/>
          </a:xfrm>
          <a:prstGeom prst="rect">
            <a:avLst/>
          </a:prstGeom>
          <a:noFill/>
        </p:spPr>
        <p:txBody>
          <a:bodyPr wrap="none" rtlCol="0">
            <a:spAutoFit/>
          </a:bodyPr>
          <a:lstStyle/>
          <a:p>
            <a:r>
              <a:rPr lang="en-US" dirty="0"/>
              <a:t>PDF</a:t>
            </a:r>
          </a:p>
        </p:txBody>
      </p:sp>
      <p:graphicFrame>
        <p:nvGraphicFramePr>
          <p:cNvPr id="7" name="Object 6"/>
          <p:cNvGraphicFramePr>
            <a:graphicFrameLocks noChangeAspect="1"/>
          </p:cNvGraphicFramePr>
          <p:nvPr>
            <p:extLst/>
          </p:nvPr>
        </p:nvGraphicFramePr>
        <p:xfrm>
          <a:off x="1952316" y="3460838"/>
          <a:ext cx="2046287" cy="635000"/>
        </p:xfrm>
        <a:graphic>
          <a:graphicData uri="http://schemas.openxmlformats.org/presentationml/2006/ole">
            <mc:AlternateContent xmlns:mc="http://schemas.openxmlformats.org/markup-compatibility/2006">
              <mc:Choice xmlns:v="urn:schemas-microsoft-com:vml" Requires="v">
                <p:oleObj spid="_x0000_s36902" name="Equation" r:id="rId7" imgW="660400" imgH="203200" progId="Equation.DSMT4">
                  <p:embed/>
                </p:oleObj>
              </mc:Choice>
              <mc:Fallback>
                <p:oleObj name="Equation" r:id="rId7" imgW="660400" imgH="203200" progId="Equation.DSMT4">
                  <p:embed/>
                  <p:pic>
                    <p:nvPicPr>
                      <p:cNvPr id="7" name="Object 6"/>
                      <p:cNvPicPr/>
                      <p:nvPr/>
                    </p:nvPicPr>
                    <p:blipFill>
                      <a:blip r:embed="rId8"/>
                      <a:stretch>
                        <a:fillRect/>
                      </a:stretch>
                    </p:blipFill>
                    <p:spPr>
                      <a:xfrm>
                        <a:off x="1952316" y="3460838"/>
                        <a:ext cx="2046287" cy="6350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1943103" y="4375467"/>
          <a:ext cx="2284413" cy="635000"/>
        </p:xfrm>
        <a:graphic>
          <a:graphicData uri="http://schemas.openxmlformats.org/presentationml/2006/ole">
            <mc:AlternateContent xmlns:mc="http://schemas.openxmlformats.org/markup-compatibility/2006">
              <mc:Choice xmlns:v="urn:schemas-microsoft-com:vml" Requires="v">
                <p:oleObj spid="_x0000_s36903" name="Equation" r:id="rId9" imgW="736600" imgH="203200" progId="Equation.DSMT4">
                  <p:embed/>
                </p:oleObj>
              </mc:Choice>
              <mc:Fallback>
                <p:oleObj name="Equation" r:id="rId9" imgW="736600" imgH="203200" progId="Equation.DSMT4">
                  <p:embed/>
                  <p:pic>
                    <p:nvPicPr>
                      <p:cNvPr id="8" name="Object 7"/>
                      <p:cNvPicPr/>
                      <p:nvPr/>
                    </p:nvPicPr>
                    <p:blipFill>
                      <a:blip r:embed="rId10"/>
                      <a:stretch>
                        <a:fillRect/>
                      </a:stretch>
                    </p:blipFill>
                    <p:spPr>
                      <a:xfrm>
                        <a:off x="1943103" y="4375467"/>
                        <a:ext cx="2284413" cy="63500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1990793" y="5327096"/>
          <a:ext cx="1890712" cy="595312"/>
        </p:xfrm>
        <a:graphic>
          <a:graphicData uri="http://schemas.openxmlformats.org/presentationml/2006/ole">
            <mc:AlternateContent xmlns:mc="http://schemas.openxmlformats.org/markup-compatibility/2006">
              <mc:Choice xmlns:v="urn:schemas-microsoft-com:vml" Requires="v">
                <p:oleObj spid="_x0000_s36904" name="Equation" r:id="rId11" imgW="609600" imgH="190500" progId="Equation.DSMT4">
                  <p:embed/>
                </p:oleObj>
              </mc:Choice>
              <mc:Fallback>
                <p:oleObj name="Equation" r:id="rId11" imgW="609600" imgH="190500" progId="Equation.DSMT4">
                  <p:embed/>
                  <p:pic>
                    <p:nvPicPr>
                      <p:cNvPr id="9" name="Object 8"/>
                      <p:cNvPicPr/>
                      <p:nvPr/>
                    </p:nvPicPr>
                    <p:blipFill>
                      <a:blip r:embed="rId12"/>
                      <a:stretch>
                        <a:fillRect/>
                      </a:stretch>
                    </p:blipFill>
                    <p:spPr>
                      <a:xfrm>
                        <a:off x="1990793" y="5327096"/>
                        <a:ext cx="1890712" cy="595312"/>
                      </a:xfrm>
                      <a:prstGeom prst="rect">
                        <a:avLst/>
                      </a:prstGeom>
                    </p:spPr>
                  </p:pic>
                </p:oleObj>
              </mc:Fallback>
            </mc:AlternateContent>
          </a:graphicData>
        </a:graphic>
      </p:graphicFrame>
      <p:pic>
        <p:nvPicPr>
          <p:cNvPr id="5" name="Picture 4" descr="Screen Shot 2016-02-25 at 3.36.59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44293" y="5038439"/>
            <a:ext cx="4880160" cy="1819563"/>
          </a:xfrm>
          <a:prstGeom prst="rect">
            <a:avLst/>
          </a:prstGeom>
        </p:spPr>
      </p:pic>
      <p:graphicFrame>
        <p:nvGraphicFramePr>
          <p:cNvPr id="18" name="Object 17"/>
          <p:cNvGraphicFramePr>
            <a:graphicFrameLocks noChangeAspect="1"/>
          </p:cNvGraphicFramePr>
          <p:nvPr>
            <p:extLst/>
          </p:nvPr>
        </p:nvGraphicFramePr>
        <p:xfrm>
          <a:off x="1981203" y="1764030"/>
          <a:ext cx="2243137" cy="595312"/>
        </p:xfrm>
        <a:graphic>
          <a:graphicData uri="http://schemas.openxmlformats.org/presentationml/2006/ole">
            <mc:AlternateContent xmlns:mc="http://schemas.openxmlformats.org/markup-compatibility/2006">
              <mc:Choice xmlns:v="urn:schemas-microsoft-com:vml" Requires="v">
                <p:oleObj spid="_x0000_s36905" name="Equation" r:id="rId14" imgW="723900" imgH="190500" progId="Equation.DSMT4">
                  <p:embed/>
                </p:oleObj>
              </mc:Choice>
              <mc:Fallback>
                <p:oleObj name="Equation" r:id="rId14" imgW="723900" imgH="190500" progId="Equation.DSMT4">
                  <p:embed/>
                  <p:pic>
                    <p:nvPicPr>
                      <p:cNvPr id="18" name="Object 17"/>
                      <p:cNvPicPr/>
                      <p:nvPr/>
                    </p:nvPicPr>
                    <p:blipFill>
                      <a:blip r:embed="rId15"/>
                      <a:stretch>
                        <a:fillRect/>
                      </a:stretch>
                    </p:blipFill>
                    <p:spPr>
                      <a:xfrm>
                        <a:off x="1981203" y="1764030"/>
                        <a:ext cx="2243137" cy="595312"/>
                      </a:xfrm>
                      <a:prstGeom prst="rect">
                        <a:avLst/>
                      </a:prstGeom>
                    </p:spPr>
                  </p:pic>
                </p:oleObj>
              </mc:Fallback>
            </mc:AlternateContent>
          </a:graphicData>
        </a:graphic>
      </p:graphicFrame>
      <p:sp>
        <p:nvSpPr>
          <p:cNvPr id="19" name="TextBox 18"/>
          <p:cNvSpPr txBox="1"/>
          <p:nvPr/>
        </p:nvSpPr>
        <p:spPr>
          <a:xfrm rot="16200000">
            <a:off x="4753625" y="5603034"/>
            <a:ext cx="582198" cy="369332"/>
          </a:xfrm>
          <a:prstGeom prst="rect">
            <a:avLst/>
          </a:prstGeom>
          <a:noFill/>
        </p:spPr>
        <p:txBody>
          <a:bodyPr wrap="none" rtlCol="0">
            <a:spAutoFit/>
          </a:bodyPr>
          <a:lstStyle/>
          <a:p>
            <a:r>
              <a:rPr lang="en-US" dirty="0"/>
              <a:t>F(x)</a:t>
            </a:r>
          </a:p>
        </p:txBody>
      </p:sp>
      <p:sp>
        <p:nvSpPr>
          <p:cNvPr id="12"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1532389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Central Limit Theorem and the Normal Distribution</a:t>
            </a:r>
          </a:p>
        </p:txBody>
      </p:sp>
    </p:spTree>
    <p:extLst>
      <p:ext uri="{BB962C8B-B14F-4D97-AF65-F5344CB8AC3E}">
        <p14:creationId xmlns:p14="http://schemas.microsoft.com/office/powerpoint/2010/main" val="2607853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6250" y="4563166"/>
            <a:ext cx="4606313" cy="1267701"/>
          </a:xfrm>
        </p:spPr>
        <p:txBody>
          <a:bodyPr/>
          <a:lstStyle/>
          <a:p>
            <a:r>
              <a:rPr lang="en-US" dirty="0"/>
              <a:t>How much </a:t>
            </a:r>
            <a:r>
              <a:rPr lang="en-US" i="1" dirty="0"/>
              <a:t>total</a:t>
            </a:r>
            <a:r>
              <a:rPr lang="en-US" dirty="0"/>
              <a:t> do they spend at the store?</a:t>
            </a:r>
          </a:p>
        </p:txBody>
      </p:sp>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876413"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cxnSp>
        <p:nvCxnSpPr>
          <p:cNvPr id="183" name="Straight Connector 182"/>
          <p:cNvCxnSpPr/>
          <p:nvPr/>
        </p:nvCxnSpPr>
        <p:spPr>
          <a:xfrm flipV="1">
            <a:off x="8592926" y="3195892"/>
            <a:ext cx="303300" cy="27055"/>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12664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6250" y="4563166"/>
            <a:ext cx="4606313" cy="1267701"/>
          </a:xfrm>
        </p:spPr>
        <p:txBody>
          <a:bodyPr/>
          <a:lstStyle/>
          <a:p>
            <a:r>
              <a:rPr lang="en-US" dirty="0"/>
              <a:t>How much </a:t>
            </a:r>
            <a:r>
              <a:rPr lang="en-US" i="1" dirty="0"/>
              <a:t>total</a:t>
            </a:r>
            <a:r>
              <a:rPr lang="en-US" dirty="0"/>
              <a:t> do they spend at the store?</a:t>
            </a:r>
          </a:p>
        </p:txBody>
      </p:sp>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160" name="Group 159"/>
          <p:cNvGrpSpPr>
            <a:grpSpLocks noChangeAspect="1"/>
          </p:cNvGrpSpPr>
          <p:nvPr/>
        </p:nvGrpSpPr>
        <p:grpSpPr>
          <a:xfrm>
            <a:off x="9039585" y="1524182"/>
            <a:ext cx="701348" cy="2194560"/>
            <a:chOff x="4704027" y="1606551"/>
            <a:chExt cx="701145" cy="2193925"/>
          </a:xfrm>
        </p:grpSpPr>
        <p:grpSp>
          <p:nvGrpSpPr>
            <p:cNvPr id="171" name="Group 170"/>
            <p:cNvGrpSpPr/>
            <p:nvPr/>
          </p:nvGrpSpPr>
          <p:grpSpPr>
            <a:xfrm>
              <a:off x="4704027" y="1606551"/>
              <a:ext cx="701145" cy="2193925"/>
              <a:chOff x="4748213" y="1576388"/>
              <a:chExt cx="701145" cy="2193925"/>
            </a:xfrm>
          </p:grpSpPr>
          <p:grpSp>
            <p:nvGrpSpPr>
              <p:cNvPr id="175" name="Group 40"/>
              <p:cNvGrpSpPr>
                <a:grpSpLocks noChangeAspect="1"/>
              </p:cNvGrpSpPr>
              <p:nvPr/>
            </p:nvGrpSpPr>
            <p:grpSpPr bwMode="auto">
              <a:xfrm>
                <a:off x="4748213" y="1576388"/>
                <a:ext cx="700087" cy="2193925"/>
                <a:chOff x="2991" y="993"/>
                <a:chExt cx="441" cy="1382"/>
              </a:xfrm>
            </p:grpSpPr>
            <p:sp>
              <p:nvSpPr>
                <p:cNvPr id="179"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6" name="Rectangle 175"/>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4" name="Isosceles Triangle 173"/>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3" name="Group 192"/>
          <p:cNvGrpSpPr>
            <a:grpSpLocks noChangeAspect="1"/>
          </p:cNvGrpSpPr>
          <p:nvPr/>
        </p:nvGrpSpPr>
        <p:grpSpPr>
          <a:xfrm>
            <a:off x="9891820" y="2143055"/>
            <a:ext cx="751880" cy="2356231"/>
            <a:chOff x="6533620" y="1624705"/>
            <a:chExt cx="700087" cy="2193925"/>
          </a:xfrm>
        </p:grpSpPr>
        <p:grpSp>
          <p:nvGrpSpPr>
            <p:cNvPr id="194" name="Group 193"/>
            <p:cNvGrpSpPr/>
            <p:nvPr/>
          </p:nvGrpSpPr>
          <p:grpSpPr>
            <a:xfrm>
              <a:off x="6533620" y="1624705"/>
              <a:ext cx="700087" cy="2193925"/>
              <a:chOff x="6533620" y="1624705"/>
              <a:chExt cx="700087" cy="2193925"/>
            </a:xfrm>
          </p:grpSpPr>
          <p:grpSp>
            <p:nvGrpSpPr>
              <p:cNvPr id="196" name="Group 195"/>
              <p:cNvGrpSpPr/>
              <p:nvPr/>
            </p:nvGrpSpPr>
            <p:grpSpPr>
              <a:xfrm>
                <a:off x="6533620" y="1624705"/>
                <a:ext cx="700087" cy="2193925"/>
                <a:chOff x="6533620" y="1624705"/>
                <a:chExt cx="700087" cy="2193925"/>
              </a:xfrm>
            </p:grpSpPr>
            <p:grpSp>
              <p:nvGrpSpPr>
                <p:cNvPr id="198" name="Group 197"/>
                <p:cNvGrpSpPr/>
                <p:nvPr/>
              </p:nvGrpSpPr>
              <p:grpSpPr>
                <a:xfrm>
                  <a:off x="6533620" y="1624705"/>
                  <a:ext cx="700087" cy="2193925"/>
                  <a:chOff x="4748213" y="1576388"/>
                  <a:chExt cx="700087" cy="2193925"/>
                </a:xfrm>
              </p:grpSpPr>
              <p:grpSp>
                <p:nvGrpSpPr>
                  <p:cNvPr id="202" name="Group 40"/>
                  <p:cNvGrpSpPr>
                    <a:grpSpLocks noChangeAspect="1"/>
                  </p:cNvGrpSpPr>
                  <p:nvPr/>
                </p:nvGrpSpPr>
                <p:grpSpPr bwMode="auto">
                  <a:xfrm>
                    <a:off x="4748213" y="1576388"/>
                    <a:ext cx="700087" cy="2193925"/>
                    <a:chOff x="2991" y="993"/>
                    <a:chExt cx="441" cy="1382"/>
                  </a:xfrm>
                </p:grpSpPr>
                <p:sp>
                  <p:nvSpPr>
                    <p:cNvPr id="20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3" name="Rectangle 202"/>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Isosceles Triangle 204"/>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9" name="Trapezoid 198"/>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rapezoid 200"/>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7" name="Isosceles Triangle 196"/>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5" name="Isosceles Triangle 194"/>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3" name="Group 4"/>
          <p:cNvGrpSpPr>
            <a:grpSpLocks noChangeAspect="1"/>
          </p:cNvGrpSpPr>
          <p:nvPr/>
        </p:nvGrpSpPr>
        <p:grpSpPr bwMode="auto">
          <a:xfrm>
            <a:off x="9495687" y="349891"/>
            <a:ext cx="705231" cy="2194560"/>
            <a:chOff x="5069" y="2299"/>
            <a:chExt cx="465" cy="1447"/>
          </a:xfrm>
        </p:grpSpPr>
        <p:sp>
          <p:nvSpPr>
            <p:cNvPr id="224"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0" name="Group 259"/>
          <p:cNvGrpSpPr>
            <a:grpSpLocks noChangeAspect="1"/>
          </p:cNvGrpSpPr>
          <p:nvPr/>
        </p:nvGrpSpPr>
        <p:grpSpPr>
          <a:xfrm flipH="1">
            <a:off x="8181188" y="1004411"/>
            <a:ext cx="810459" cy="2195053"/>
            <a:chOff x="6806917" y="2480273"/>
            <a:chExt cx="1458828" cy="3951101"/>
          </a:xfrm>
        </p:grpSpPr>
        <p:grpSp>
          <p:nvGrpSpPr>
            <p:cNvPr id="261" name="Group 260"/>
            <p:cNvGrpSpPr/>
            <p:nvPr/>
          </p:nvGrpSpPr>
          <p:grpSpPr>
            <a:xfrm>
              <a:off x="6806917" y="2480273"/>
              <a:ext cx="1458828" cy="3951101"/>
              <a:chOff x="6806917" y="2480273"/>
              <a:chExt cx="1458828" cy="3951101"/>
            </a:xfrm>
          </p:grpSpPr>
          <p:grpSp>
            <p:nvGrpSpPr>
              <p:cNvPr id="266" name="Group 4"/>
              <p:cNvGrpSpPr>
                <a:grpSpLocks noChangeAspect="1"/>
              </p:cNvGrpSpPr>
              <p:nvPr/>
            </p:nvGrpSpPr>
            <p:grpSpPr bwMode="auto">
              <a:xfrm>
                <a:off x="6806917" y="2480273"/>
                <a:ext cx="1458828" cy="3951101"/>
                <a:chOff x="694" y="956"/>
                <a:chExt cx="535" cy="1449"/>
              </a:xfrm>
            </p:grpSpPr>
            <p:sp>
              <p:nvSpPr>
                <p:cNvPr id="268"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7" name="Rectangle 266"/>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2"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09848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6250" y="4563166"/>
            <a:ext cx="4606313" cy="1267701"/>
          </a:xfrm>
        </p:spPr>
        <p:txBody>
          <a:bodyPr/>
          <a:lstStyle/>
          <a:p>
            <a:r>
              <a:rPr lang="en-US" dirty="0"/>
              <a:t>How much </a:t>
            </a:r>
            <a:r>
              <a:rPr lang="en-US" i="1" dirty="0"/>
              <a:t>total</a:t>
            </a:r>
            <a:r>
              <a:rPr lang="en-US" dirty="0"/>
              <a:t> do they spend at the store?</a:t>
            </a:r>
          </a:p>
        </p:txBody>
      </p:sp>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160" name="Group 159"/>
          <p:cNvGrpSpPr>
            <a:grpSpLocks noChangeAspect="1"/>
          </p:cNvGrpSpPr>
          <p:nvPr/>
        </p:nvGrpSpPr>
        <p:grpSpPr>
          <a:xfrm>
            <a:off x="9039585" y="1524182"/>
            <a:ext cx="701348" cy="2194560"/>
            <a:chOff x="4704027" y="1606551"/>
            <a:chExt cx="701145" cy="2193925"/>
          </a:xfrm>
        </p:grpSpPr>
        <p:grpSp>
          <p:nvGrpSpPr>
            <p:cNvPr id="171" name="Group 170"/>
            <p:cNvGrpSpPr/>
            <p:nvPr/>
          </p:nvGrpSpPr>
          <p:grpSpPr>
            <a:xfrm>
              <a:off x="4704027" y="1606551"/>
              <a:ext cx="701145" cy="2193925"/>
              <a:chOff x="4748213" y="1576388"/>
              <a:chExt cx="701145" cy="2193925"/>
            </a:xfrm>
          </p:grpSpPr>
          <p:grpSp>
            <p:nvGrpSpPr>
              <p:cNvPr id="175" name="Group 40"/>
              <p:cNvGrpSpPr>
                <a:grpSpLocks noChangeAspect="1"/>
              </p:cNvGrpSpPr>
              <p:nvPr/>
            </p:nvGrpSpPr>
            <p:grpSpPr bwMode="auto">
              <a:xfrm>
                <a:off x="4748213" y="1576388"/>
                <a:ext cx="700087" cy="2193925"/>
                <a:chOff x="2991" y="993"/>
                <a:chExt cx="441" cy="1382"/>
              </a:xfrm>
            </p:grpSpPr>
            <p:sp>
              <p:nvSpPr>
                <p:cNvPr id="179"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6" name="Rectangle 175"/>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4" name="Isosceles Triangle 173"/>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3" name="Group 192"/>
          <p:cNvGrpSpPr>
            <a:grpSpLocks noChangeAspect="1"/>
          </p:cNvGrpSpPr>
          <p:nvPr/>
        </p:nvGrpSpPr>
        <p:grpSpPr>
          <a:xfrm>
            <a:off x="9891820" y="2143055"/>
            <a:ext cx="751880" cy="2356231"/>
            <a:chOff x="6533620" y="1624705"/>
            <a:chExt cx="700087" cy="2193925"/>
          </a:xfrm>
        </p:grpSpPr>
        <p:grpSp>
          <p:nvGrpSpPr>
            <p:cNvPr id="194" name="Group 193"/>
            <p:cNvGrpSpPr/>
            <p:nvPr/>
          </p:nvGrpSpPr>
          <p:grpSpPr>
            <a:xfrm>
              <a:off x="6533620" y="1624705"/>
              <a:ext cx="700087" cy="2193925"/>
              <a:chOff x="6533620" y="1624705"/>
              <a:chExt cx="700087" cy="2193925"/>
            </a:xfrm>
          </p:grpSpPr>
          <p:grpSp>
            <p:nvGrpSpPr>
              <p:cNvPr id="196" name="Group 195"/>
              <p:cNvGrpSpPr/>
              <p:nvPr/>
            </p:nvGrpSpPr>
            <p:grpSpPr>
              <a:xfrm>
                <a:off x="6533620" y="1624705"/>
                <a:ext cx="700087" cy="2193925"/>
                <a:chOff x="6533620" y="1624705"/>
                <a:chExt cx="700087" cy="2193925"/>
              </a:xfrm>
            </p:grpSpPr>
            <p:grpSp>
              <p:nvGrpSpPr>
                <p:cNvPr id="198" name="Group 197"/>
                <p:cNvGrpSpPr/>
                <p:nvPr/>
              </p:nvGrpSpPr>
              <p:grpSpPr>
                <a:xfrm>
                  <a:off x="6533620" y="1624705"/>
                  <a:ext cx="700087" cy="2193925"/>
                  <a:chOff x="4748213" y="1576388"/>
                  <a:chExt cx="700087" cy="2193925"/>
                </a:xfrm>
              </p:grpSpPr>
              <p:grpSp>
                <p:nvGrpSpPr>
                  <p:cNvPr id="202" name="Group 40"/>
                  <p:cNvGrpSpPr>
                    <a:grpSpLocks noChangeAspect="1"/>
                  </p:cNvGrpSpPr>
                  <p:nvPr/>
                </p:nvGrpSpPr>
                <p:grpSpPr bwMode="auto">
                  <a:xfrm>
                    <a:off x="4748213" y="1576388"/>
                    <a:ext cx="700087" cy="2193925"/>
                    <a:chOff x="2991" y="993"/>
                    <a:chExt cx="441" cy="1382"/>
                  </a:xfrm>
                </p:grpSpPr>
                <p:sp>
                  <p:nvSpPr>
                    <p:cNvPr id="20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3" name="Rectangle 202"/>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Isosceles Triangle 204"/>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9" name="Trapezoid 198"/>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rapezoid 200"/>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7" name="Isosceles Triangle 196"/>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5" name="Isosceles Triangle 194"/>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3" name="Group 4"/>
          <p:cNvGrpSpPr>
            <a:grpSpLocks noChangeAspect="1"/>
          </p:cNvGrpSpPr>
          <p:nvPr/>
        </p:nvGrpSpPr>
        <p:grpSpPr bwMode="auto">
          <a:xfrm>
            <a:off x="9495687" y="349891"/>
            <a:ext cx="705231" cy="2194560"/>
            <a:chOff x="5069" y="2299"/>
            <a:chExt cx="465" cy="1447"/>
          </a:xfrm>
        </p:grpSpPr>
        <p:sp>
          <p:nvSpPr>
            <p:cNvPr id="224"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0" name="Group 259"/>
          <p:cNvGrpSpPr>
            <a:grpSpLocks noChangeAspect="1"/>
          </p:cNvGrpSpPr>
          <p:nvPr/>
        </p:nvGrpSpPr>
        <p:grpSpPr>
          <a:xfrm flipH="1">
            <a:off x="8181188" y="1004411"/>
            <a:ext cx="810459" cy="2195053"/>
            <a:chOff x="6806917" y="2480273"/>
            <a:chExt cx="1458828" cy="3951101"/>
          </a:xfrm>
        </p:grpSpPr>
        <p:grpSp>
          <p:nvGrpSpPr>
            <p:cNvPr id="261" name="Group 260"/>
            <p:cNvGrpSpPr/>
            <p:nvPr/>
          </p:nvGrpSpPr>
          <p:grpSpPr>
            <a:xfrm>
              <a:off x="6806917" y="2480273"/>
              <a:ext cx="1458828" cy="3951101"/>
              <a:chOff x="6806917" y="2480273"/>
              <a:chExt cx="1458828" cy="3951101"/>
            </a:xfrm>
          </p:grpSpPr>
          <p:grpSp>
            <p:nvGrpSpPr>
              <p:cNvPr id="266" name="Group 4"/>
              <p:cNvGrpSpPr>
                <a:grpSpLocks noChangeAspect="1"/>
              </p:cNvGrpSpPr>
              <p:nvPr/>
            </p:nvGrpSpPr>
            <p:grpSpPr bwMode="auto">
              <a:xfrm>
                <a:off x="6806917" y="2480273"/>
                <a:ext cx="1458828" cy="3951101"/>
                <a:chOff x="694" y="956"/>
                <a:chExt cx="535" cy="1449"/>
              </a:xfrm>
            </p:grpSpPr>
            <p:sp>
              <p:nvSpPr>
                <p:cNvPr id="268"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7" name="Rectangle 266"/>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2"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6" name="Group 4"/>
          <p:cNvGrpSpPr>
            <a:grpSpLocks noChangeAspect="1"/>
          </p:cNvGrpSpPr>
          <p:nvPr/>
        </p:nvGrpSpPr>
        <p:grpSpPr bwMode="auto">
          <a:xfrm>
            <a:off x="6648287" y="584890"/>
            <a:ext cx="1175951" cy="2093517"/>
            <a:chOff x="561" y="2656"/>
            <a:chExt cx="801" cy="1426"/>
          </a:xfrm>
        </p:grpSpPr>
        <p:sp>
          <p:nvSpPr>
            <p:cNvPr id="297" name="AutoShape 3"/>
            <p:cNvSpPr>
              <a:spLocks noChangeAspect="1" noChangeArrowheads="1" noTextEdit="1"/>
            </p:cNvSpPr>
            <p:nvPr/>
          </p:nvSpPr>
          <p:spPr bwMode="auto">
            <a:xfrm>
              <a:off x="561" y="2658"/>
              <a:ext cx="801"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5"/>
            <p:cNvSpPr>
              <a:spLocks/>
            </p:cNvSpPr>
            <p:nvPr/>
          </p:nvSpPr>
          <p:spPr bwMode="auto">
            <a:xfrm>
              <a:off x="1015" y="2785"/>
              <a:ext cx="239"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6"/>
            <p:cNvSpPr>
              <a:spLocks noChangeArrowheads="1"/>
            </p:cNvSpPr>
            <p:nvPr/>
          </p:nvSpPr>
          <p:spPr bwMode="auto">
            <a:xfrm>
              <a:off x="1003" y="3441"/>
              <a:ext cx="262" cy="86"/>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7"/>
            <p:cNvSpPr>
              <a:spLocks noChangeArrowheads="1"/>
            </p:cNvSpPr>
            <p:nvPr/>
          </p:nvSpPr>
          <p:spPr bwMode="auto">
            <a:xfrm>
              <a:off x="1003" y="3441"/>
              <a:ext cx="68"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8"/>
            <p:cNvSpPr>
              <a:spLocks/>
            </p:cNvSpPr>
            <p:nvPr/>
          </p:nvSpPr>
          <p:spPr bwMode="auto">
            <a:xfrm>
              <a:off x="913" y="4000"/>
              <a:ext cx="158"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9"/>
            <p:cNvSpPr>
              <a:spLocks noChangeArrowheads="1"/>
            </p:cNvSpPr>
            <p:nvPr/>
          </p:nvSpPr>
          <p:spPr bwMode="auto">
            <a:xfrm>
              <a:off x="1198" y="3441"/>
              <a:ext cx="67"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0"/>
            <p:cNvSpPr>
              <a:spLocks/>
            </p:cNvSpPr>
            <p:nvPr/>
          </p:nvSpPr>
          <p:spPr bwMode="auto">
            <a:xfrm>
              <a:off x="1108" y="4000"/>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1"/>
            <p:cNvSpPr>
              <a:spLocks/>
            </p:cNvSpPr>
            <p:nvPr/>
          </p:nvSpPr>
          <p:spPr bwMode="auto">
            <a:xfrm>
              <a:off x="907" y="2970"/>
              <a:ext cx="455"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2"/>
            <p:cNvSpPr>
              <a:spLocks/>
            </p:cNvSpPr>
            <p:nvPr/>
          </p:nvSpPr>
          <p:spPr bwMode="auto">
            <a:xfrm>
              <a:off x="828" y="3148"/>
              <a:ext cx="162"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13"/>
            <p:cNvSpPr>
              <a:spLocks noChangeArrowheads="1"/>
            </p:cNvSpPr>
            <p:nvPr/>
          </p:nvSpPr>
          <p:spPr bwMode="auto">
            <a:xfrm>
              <a:off x="1279" y="3148"/>
              <a:ext cx="70" cy="419"/>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4"/>
            <p:cNvSpPr>
              <a:spLocks/>
            </p:cNvSpPr>
            <p:nvPr/>
          </p:nvSpPr>
          <p:spPr bwMode="auto">
            <a:xfrm>
              <a:off x="1279" y="3496"/>
              <a:ext cx="70"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5"/>
            <p:cNvSpPr>
              <a:spLocks/>
            </p:cNvSpPr>
            <p:nvPr/>
          </p:nvSpPr>
          <p:spPr bwMode="auto">
            <a:xfrm>
              <a:off x="758" y="3318"/>
              <a:ext cx="142"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17"/>
            <p:cNvSpPr>
              <a:spLocks noChangeArrowheads="1"/>
            </p:cNvSpPr>
            <p:nvPr/>
          </p:nvSpPr>
          <p:spPr bwMode="auto">
            <a:xfrm>
              <a:off x="646" y="3286"/>
              <a:ext cx="313"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8"/>
            <p:cNvSpPr>
              <a:spLocks/>
            </p:cNvSpPr>
            <p:nvPr/>
          </p:nvSpPr>
          <p:spPr bwMode="auto">
            <a:xfrm>
              <a:off x="561" y="3129"/>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19"/>
            <p:cNvSpPr>
              <a:spLocks noChangeArrowheads="1"/>
            </p:cNvSpPr>
            <p:nvPr/>
          </p:nvSpPr>
          <p:spPr bwMode="auto">
            <a:xfrm>
              <a:off x="887" y="3286"/>
              <a:ext cx="72"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20"/>
            <p:cNvSpPr>
              <a:spLocks/>
            </p:cNvSpPr>
            <p:nvPr/>
          </p:nvSpPr>
          <p:spPr bwMode="auto">
            <a:xfrm>
              <a:off x="1093" y="2874"/>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21"/>
            <p:cNvSpPr>
              <a:spLocks/>
            </p:cNvSpPr>
            <p:nvPr/>
          </p:nvSpPr>
          <p:spPr bwMode="auto">
            <a:xfrm>
              <a:off x="1093" y="2874"/>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22"/>
            <p:cNvSpPr>
              <a:spLocks/>
            </p:cNvSpPr>
            <p:nvPr/>
          </p:nvSpPr>
          <p:spPr bwMode="auto">
            <a:xfrm>
              <a:off x="1036" y="2656"/>
              <a:ext cx="197" cy="134"/>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3"/>
            <p:cNvSpPr>
              <a:spLocks/>
            </p:cNvSpPr>
            <p:nvPr/>
          </p:nvSpPr>
          <p:spPr bwMode="auto">
            <a:xfrm>
              <a:off x="1036" y="2746"/>
              <a:ext cx="197" cy="18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24"/>
            <p:cNvSpPr>
              <a:spLocks noChangeArrowheads="1"/>
            </p:cNvSpPr>
            <p:nvPr/>
          </p:nvSpPr>
          <p:spPr bwMode="auto">
            <a:xfrm>
              <a:off x="1279"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25"/>
            <p:cNvSpPr>
              <a:spLocks noChangeArrowheads="1"/>
            </p:cNvSpPr>
            <p:nvPr/>
          </p:nvSpPr>
          <p:spPr bwMode="auto">
            <a:xfrm>
              <a:off x="920"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8" name="Group 317"/>
          <p:cNvGrpSpPr>
            <a:grpSpLocks noChangeAspect="1"/>
          </p:cNvGrpSpPr>
          <p:nvPr/>
        </p:nvGrpSpPr>
        <p:grpSpPr>
          <a:xfrm>
            <a:off x="7256322" y="2410212"/>
            <a:ext cx="1151821" cy="2113464"/>
            <a:chOff x="6531538" y="4242275"/>
            <a:chExt cx="1196018" cy="2194560"/>
          </a:xfrm>
        </p:grpSpPr>
        <p:grpSp>
          <p:nvGrpSpPr>
            <p:cNvPr id="319" name="Group 318"/>
            <p:cNvGrpSpPr>
              <a:grpSpLocks noChangeAspect="1"/>
            </p:cNvGrpSpPr>
            <p:nvPr/>
          </p:nvGrpSpPr>
          <p:grpSpPr>
            <a:xfrm>
              <a:off x="6531538" y="4242275"/>
              <a:ext cx="1196018" cy="2194560"/>
              <a:chOff x="9499150" y="1647547"/>
              <a:chExt cx="1273175" cy="2296377"/>
            </a:xfrm>
          </p:grpSpPr>
          <p:grpSp>
            <p:nvGrpSpPr>
              <p:cNvPr id="322" name="Group 46"/>
              <p:cNvGrpSpPr>
                <a:grpSpLocks noChangeAspect="1"/>
              </p:cNvGrpSpPr>
              <p:nvPr/>
            </p:nvGrpSpPr>
            <p:grpSpPr bwMode="auto">
              <a:xfrm>
                <a:off x="9499150" y="1683324"/>
                <a:ext cx="1273175" cy="2260600"/>
                <a:chOff x="5981" y="1082"/>
                <a:chExt cx="802" cy="1424"/>
              </a:xfrm>
            </p:grpSpPr>
            <p:sp>
              <p:nvSpPr>
                <p:cNvPr id="328" name="AutoShape 45"/>
                <p:cNvSpPr>
                  <a:spLocks noChangeAspect="1" noChangeArrowheads="1" noTextEdit="1"/>
                </p:cNvSpPr>
                <p:nvPr/>
              </p:nvSpPr>
              <p:spPr bwMode="auto">
                <a:xfrm>
                  <a:off x="5981" y="1082"/>
                  <a:ext cx="802"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7"/>
                <p:cNvSpPr>
                  <a:spLocks/>
                </p:cNvSpPr>
                <p:nvPr/>
              </p:nvSpPr>
              <p:spPr bwMode="auto">
                <a:xfrm>
                  <a:off x="6435" y="1209"/>
                  <a:ext cx="240"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9"/>
                <p:cNvSpPr>
                  <a:spLocks noChangeArrowheads="1"/>
                </p:cNvSpPr>
                <p:nvPr/>
              </p:nvSpPr>
              <p:spPr bwMode="auto">
                <a:xfrm>
                  <a:off x="6424" y="1865"/>
                  <a:ext cx="67"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50"/>
                <p:cNvSpPr>
                  <a:spLocks/>
                </p:cNvSpPr>
                <p:nvPr/>
              </p:nvSpPr>
              <p:spPr bwMode="auto">
                <a:xfrm>
                  <a:off x="6334" y="2424"/>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51"/>
                <p:cNvSpPr>
                  <a:spLocks noChangeArrowheads="1"/>
                </p:cNvSpPr>
                <p:nvPr/>
              </p:nvSpPr>
              <p:spPr bwMode="auto">
                <a:xfrm>
                  <a:off x="6619" y="1865"/>
                  <a:ext cx="63"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52"/>
                <p:cNvSpPr>
                  <a:spLocks/>
                </p:cNvSpPr>
                <p:nvPr/>
              </p:nvSpPr>
              <p:spPr bwMode="auto">
                <a:xfrm>
                  <a:off x="6529" y="2422"/>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53"/>
                <p:cNvSpPr>
                  <a:spLocks/>
                </p:cNvSpPr>
                <p:nvPr/>
              </p:nvSpPr>
              <p:spPr bwMode="auto">
                <a:xfrm>
                  <a:off x="6327" y="1394"/>
                  <a:ext cx="456"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C4D8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4"/>
                <p:cNvSpPr>
                  <a:spLocks/>
                </p:cNvSpPr>
                <p:nvPr/>
              </p:nvSpPr>
              <p:spPr bwMode="auto">
                <a:xfrm>
                  <a:off x="6248" y="1572"/>
                  <a:ext cx="163"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55"/>
                <p:cNvSpPr>
                  <a:spLocks noChangeArrowheads="1"/>
                </p:cNvSpPr>
                <p:nvPr/>
              </p:nvSpPr>
              <p:spPr bwMode="auto">
                <a:xfrm>
                  <a:off x="6699" y="1572"/>
                  <a:ext cx="71" cy="419"/>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6"/>
                <p:cNvSpPr>
                  <a:spLocks/>
                </p:cNvSpPr>
                <p:nvPr/>
              </p:nvSpPr>
              <p:spPr bwMode="auto">
                <a:xfrm>
                  <a:off x="6699" y="1920"/>
                  <a:ext cx="71"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7"/>
                <p:cNvSpPr>
                  <a:spLocks/>
                </p:cNvSpPr>
                <p:nvPr/>
              </p:nvSpPr>
              <p:spPr bwMode="auto">
                <a:xfrm>
                  <a:off x="6178" y="1742"/>
                  <a:ext cx="143"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59"/>
                <p:cNvSpPr>
                  <a:spLocks noChangeArrowheads="1"/>
                </p:cNvSpPr>
                <p:nvPr/>
              </p:nvSpPr>
              <p:spPr bwMode="auto">
                <a:xfrm>
                  <a:off x="6066" y="1710"/>
                  <a:ext cx="314"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60"/>
                <p:cNvSpPr>
                  <a:spLocks/>
                </p:cNvSpPr>
                <p:nvPr/>
              </p:nvSpPr>
              <p:spPr bwMode="auto">
                <a:xfrm>
                  <a:off x="5981" y="1553"/>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E811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61"/>
                <p:cNvSpPr>
                  <a:spLocks noChangeArrowheads="1"/>
                </p:cNvSpPr>
                <p:nvPr/>
              </p:nvSpPr>
              <p:spPr bwMode="auto">
                <a:xfrm>
                  <a:off x="6307" y="1710"/>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62"/>
                <p:cNvSpPr>
                  <a:spLocks/>
                </p:cNvSpPr>
                <p:nvPr/>
              </p:nvSpPr>
              <p:spPr bwMode="auto">
                <a:xfrm>
                  <a:off x="6514" y="1298"/>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3"/>
                <p:cNvSpPr>
                  <a:spLocks/>
                </p:cNvSpPr>
                <p:nvPr/>
              </p:nvSpPr>
              <p:spPr bwMode="auto">
                <a:xfrm>
                  <a:off x="6514" y="1298"/>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66"/>
                <p:cNvSpPr>
                  <a:spLocks noChangeArrowheads="1"/>
                </p:cNvSpPr>
                <p:nvPr/>
              </p:nvSpPr>
              <p:spPr bwMode="auto">
                <a:xfrm>
                  <a:off x="6699"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67"/>
                <p:cNvSpPr>
                  <a:spLocks noChangeArrowheads="1"/>
                </p:cNvSpPr>
                <p:nvPr/>
              </p:nvSpPr>
              <p:spPr bwMode="auto">
                <a:xfrm>
                  <a:off x="6340"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3" name="Rectangle 322"/>
              <p:cNvSpPr/>
              <p:nvPr/>
            </p:nvSpPr>
            <p:spPr bwMode="auto">
              <a:xfrm>
                <a:off x="10199583" y="2910361"/>
                <a:ext cx="421584" cy="417293"/>
              </a:xfrm>
              <a:prstGeom prst="rect">
                <a:avLst/>
              </a:prstGeom>
              <a:solidFill>
                <a:srgbClr val="C4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Freeform 7"/>
              <p:cNvSpPr>
                <a:spLocks/>
              </p:cNvSpPr>
              <p:nvPr/>
            </p:nvSpPr>
            <p:spPr bwMode="auto">
              <a:xfrm>
                <a:off x="10143626" y="1647547"/>
                <a:ext cx="513556" cy="436621"/>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6"/>
              <p:cNvSpPr>
                <a:spLocks/>
              </p:cNvSpPr>
              <p:nvPr/>
            </p:nvSpPr>
            <p:spPr bwMode="auto">
              <a:xfrm>
                <a:off x="10249987" y="1811186"/>
                <a:ext cx="300835" cy="29399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21"/>
              <p:cNvSpPr>
                <a:spLocks/>
              </p:cNvSpPr>
              <p:nvPr/>
            </p:nvSpPr>
            <p:spPr bwMode="auto">
              <a:xfrm rot="1291647">
                <a:off x="10399751" y="1797441"/>
                <a:ext cx="211805" cy="76798"/>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2"/>
              <p:cNvSpPr>
                <a:spLocks/>
              </p:cNvSpPr>
              <p:nvPr/>
            </p:nvSpPr>
            <p:spPr bwMode="auto">
              <a:xfrm>
                <a:off x="10222972" y="1774670"/>
                <a:ext cx="248179" cy="122341"/>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0" name="Isosceles Triangle 319"/>
            <p:cNvSpPr/>
            <p:nvPr/>
          </p:nvSpPr>
          <p:spPr bwMode="auto">
            <a:xfrm rot="8024703">
              <a:off x="7310218" y="4705896"/>
              <a:ext cx="107082" cy="221719"/>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Isosceles Triangle 320"/>
            <p:cNvSpPr/>
            <p:nvPr/>
          </p:nvSpPr>
          <p:spPr bwMode="auto">
            <a:xfrm rot="14173054">
              <a:off x="7362040" y="4720743"/>
              <a:ext cx="130793" cy="155626"/>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6" name="Group 345"/>
          <p:cNvGrpSpPr>
            <a:grpSpLocks noChangeAspect="1"/>
          </p:cNvGrpSpPr>
          <p:nvPr/>
        </p:nvGrpSpPr>
        <p:grpSpPr bwMode="auto">
          <a:xfrm>
            <a:off x="8157665" y="1765107"/>
            <a:ext cx="1032372" cy="2147887"/>
            <a:chOff x="1369" y="787"/>
            <a:chExt cx="745" cy="1550"/>
          </a:xfrm>
        </p:grpSpPr>
        <p:sp>
          <p:nvSpPr>
            <p:cNvPr id="347" name="AutoShape 3"/>
            <p:cNvSpPr>
              <a:spLocks noChangeAspect="1" noChangeArrowheads="1" noTextEdit="1"/>
            </p:cNvSpPr>
            <p:nvPr/>
          </p:nvSpPr>
          <p:spPr bwMode="auto">
            <a:xfrm>
              <a:off x="1369" y="787"/>
              <a:ext cx="740" cy="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5"/>
            <p:cNvSpPr>
              <a:spLocks noChangeArrowheads="1"/>
            </p:cNvSpPr>
            <p:nvPr/>
          </p:nvSpPr>
          <p:spPr bwMode="auto">
            <a:xfrm>
              <a:off x="1633" y="1053"/>
              <a:ext cx="212" cy="12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7"/>
            <p:cNvSpPr>
              <a:spLocks/>
            </p:cNvSpPr>
            <p:nvPr/>
          </p:nvSpPr>
          <p:spPr bwMode="auto">
            <a:xfrm>
              <a:off x="1609" y="930"/>
              <a:ext cx="261" cy="54"/>
            </a:xfrm>
            <a:custGeom>
              <a:avLst/>
              <a:gdLst>
                <a:gd name="T0" fmla="*/ 0 w 169"/>
                <a:gd name="T1" fmla="*/ 27 h 35"/>
                <a:gd name="T2" fmla="*/ 9 w 169"/>
                <a:gd name="T3" fmla="*/ 35 h 35"/>
                <a:gd name="T4" fmla="*/ 160 w 169"/>
                <a:gd name="T5" fmla="*/ 35 h 35"/>
                <a:gd name="T6" fmla="*/ 169 w 169"/>
                <a:gd name="T7" fmla="*/ 27 h 35"/>
                <a:gd name="T8" fmla="*/ 169 w 169"/>
                <a:gd name="T9" fmla="*/ 9 h 35"/>
                <a:gd name="T10" fmla="*/ 160 w 169"/>
                <a:gd name="T11" fmla="*/ 0 h 35"/>
                <a:gd name="T12" fmla="*/ 9 w 169"/>
                <a:gd name="T13" fmla="*/ 0 h 35"/>
                <a:gd name="T14" fmla="*/ 0 w 169"/>
                <a:gd name="T15" fmla="*/ 9 h 35"/>
                <a:gd name="T16" fmla="*/ 0 w 169"/>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35">
                  <a:moveTo>
                    <a:pt x="0" y="27"/>
                  </a:moveTo>
                  <a:cubicBezTo>
                    <a:pt x="0" y="32"/>
                    <a:pt x="4" y="35"/>
                    <a:pt x="9" y="35"/>
                  </a:cubicBezTo>
                  <a:cubicBezTo>
                    <a:pt x="160" y="35"/>
                    <a:pt x="160" y="35"/>
                    <a:pt x="160" y="35"/>
                  </a:cubicBezTo>
                  <a:cubicBezTo>
                    <a:pt x="165" y="35"/>
                    <a:pt x="169" y="32"/>
                    <a:pt x="169" y="27"/>
                  </a:cubicBezTo>
                  <a:cubicBezTo>
                    <a:pt x="169" y="9"/>
                    <a:pt x="169" y="9"/>
                    <a:pt x="169" y="9"/>
                  </a:cubicBezTo>
                  <a:cubicBezTo>
                    <a:pt x="169" y="4"/>
                    <a:pt x="165" y="0"/>
                    <a:pt x="160"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8"/>
            <p:cNvSpPr>
              <a:spLocks noChangeArrowheads="1"/>
            </p:cNvSpPr>
            <p:nvPr/>
          </p:nvSpPr>
          <p:spPr bwMode="auto">
            <a:xfrm>
              <a:off x="1609" y="1133"/>
              <a:ext cx="263" cy="20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9"/>
            <p:cNvSpPr>
              <a:spLocks noChangeArrowheads="1"/>
            </p:cNvSpPr>
            <p:nvPr/>
          </p:nvSpPr>
          <p:spPr bwMode="auto">
            <a:xfrm>
              <a:off x="1609" y="1181"/>
              <a:ext cx="263" cy="161"/>
            </a:xfrm>
            <a:prstGeom prst="rect">
              <a:avLst/>
            </a:prstGeom>
            <a:solidFill>
              <a:srgbClr val="FFBD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0"/>
            <p:cNvSpPr>
              <a:spLocks/>
            </p:cNvSpPr>
            <p:nvPr/>
          </p:nvSpPr>
          <p:spPr bwMode="auto">
            <a:xfrm>
              <a:off x="1801" y="1642"/>
              <a:ext cx="155" cy="606"/>
            </a:xfrm>
            <a:custGeom>
              <a:avLst/>
              <a:gdLst>
                <a:gd name="T0" fmla="*/ 0 w 155"/>
                <a:gd name="T1" fmla="*/ 606 h 606"/>
                <a:gd name="T2" fmla="*/ 155 w 155"/>
                <a:gd name="T3" fmla="*/ 606 h 606"/>
                <a:gd name="T4" fmla="*/ 74 w 155"/>
                <a:gd name="T5" fmla="*/ 0 h 606"/>
                <a:gd name="T6" fmla="*/ 0 w 155"/>
                <a:gd name="T7" fmla="*/ 0 h 606"/>
                <a:gd name="T8" fmla="*/ 0 w 155"/>
                <a:gd name="T9" fmla="*/ 606 h 606"/>
              </a:gdLst>
              <a:ahLst/>
              <a:cxnLst>
                <a:cxn ang="0">
                  <a:pos x="T0" y="T1"/>
                </a:cxn>
                <a:cxn ang="0">
                  <a:pos x="T2" y="T3"/>
                </a:cxn>
                <a:cxn ang="0">
                  <a:pos x="T4" y="T5"/>
                </a:cxn>
                <a:cxn ang="0">
                  <a:pos x="T6" y="T7"/>
                </a:cxn>
                <a:cxn ang="0">
                  <a:pos x="T8" y="T9"/>
                </a:cxn>
              </a:cxnLst>
              <a:rect l="0" t="0" r="r" b="b"/>
              <a:pathLst>
                <a:path w="155" h="606">
                  <a:moveTo>
                    <a:pt x="0" y="606"/>
                  </a:moveTo>
                  <a:lnTo>
                    <a:pt x="155"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1"/>
            <p:cNvSpPr>
              <a:spLocks/>
            </p:cNvSpPr>
            <p:nvPr/>
          </p:nvSpPr>
          <p:spPr bwMode="auto">
            <a:xfrm>
              <a:off x="1591" y="1642"/>
              <a:ext cx="156" cy="606"/>
            </a:xfrm>
            <a:custGeom>
              <a:avLst/>
              <a:gdLst>
                <a:gd name="T0" fmla="*/ 0 w 156"/>
                <a:gd name="T1" fmla="*/ 606 h 606"/>
                <a:gd name="T2" fmla="*/ 156 w 156"/>
                <a:gd name="T3" fmla="*/ 606 h 606"/>
                <a:gd name="T4" fmla="*/ 74 w 156"/>
                <a:gd name="T5" fmla="*/ 0 h 606"/>
                <a:gd name="T6" fmla="*/ 0 w 156"/>
                <a:gd name="T7" fmla="*/ 0 h 606"/>
                <a:gd name="T8" fmla="*/ 0 w 156"/>
                <a:gd name="T9" fmla="*/ 606 h 606"/>
              </a:gdLst>
              <a:ahLst/>
              <a:cxnLst>
                <a:cxn ang="0">
                  <a:pos x="T0" y="T1"/>
                </a:cxn>
                <a:cxn ang="0">
                  <a:pos x="T2" y="T3"/>
                </a:cxn>
                <a:cxn ang="0">
                  <a:pos x="T4" y="T5"/>
                </a:cxn>
                <a:cxn ang="0">
                  <a:pos x="T6" y="T7"/>
                </a:cxn>
                <a:cxn ang="0">
                  <a:pos x="T8" y="T9"/>
                </a:cxn>
              </a:cxnLst>
              <a:rect l="0" t="0" r="r" b="b"/>
              <a:pathLst>
                <a:path w="156" h="606">
                  <a:moveTo>
                    <a:pt x="0" y="606"/>
                  </a:moveTo>
                  <a:lnTo>
                    <a:pt x="156"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2"/>
            <p:cNvSpPr>
              <a:spLocks/>
            </p:cNvSpPr>
            <p:nvPr/>
          </p:nvSpPr>
          <p:spPr bwMode="auto">
            <a:xfrm>
              <a:off x="180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3"/>
            <p:cNvSpPr>
              <a:spLocks/>
            </p:cNvSpPr>
            <p:nvPr/>
          </p:nvSpPr>
          <p:spPr bwMode="auto">
            <a:xfrm>
              <a:off x="1694" y="1027"/>
              <a:ext cx="91" cy="149"/>
            </a:xfrm>
            <a:custGeom>
              <a:avLst/>
              <a:gdLst>
                <a:gd name="T0" fmla="*/ 47 w 91"/>
                <a:gd name="T1" fmla="*/ 149 h 149"/>
                <a:gd name="T2" fmla="*/ 91 w 91"/>
                <a:gd name="T3" fmla="*/ 144 h 149"/>
                <a:gd name="T4" fmla="*/ 91 w 91"/>
                <a:gd name="T5" fmla="*/ 0 h 149"/>
                <a:gd name="T6" fmla="*/ 0 w 91"/>
                <a:gd name="T7" fmla="*/ 0 h 149"/>
                <a:gd name="T8" fmla="*/ 0 w 91"/>
                <a:gd name="T9" fmla="*/ 149 h 149"/>
                <a:gd name="T10" fmla="*/ 47 w 91"/>
                <a:gd name="T11" fmla="*/ 149 h 149"/>
              </a:gdLst>
              <a:ahLst/>
              <a:cxnLst>
                <a:cxn ang="0">
                  <a:pos x="T0" y="T1"/>
                </a:cxn>
                <a:cxn ang="0">
                  <a:pos x="T2" y="T3"/>
                </a:cxn>
                <a:cxn ang="0">
                  <a:pos x="T4" y="T5"/>
                </a:cxn>
                <a:cxn ang="0">
                  <a:pos x="T6" y="T7"/>
                </a:cxn>
                <a:cxn ang="0">
                  <a:pos x="T8" y="T9"/>
                </a:cxn>
                <a:cxn ang="0">
                  <a:pos x="T10" y="T11"/>
                </a:cxn>
              </a:cxnLst>
              <a:rect l="0" t="0" r="r" b="b"/>
              <a:pathLst>
                <a:path w="91" h="149">
                  <a:moveTo>
                    <a:pt x="47" y="149"/>
                  </a:moveTo>
                  <a:lnTo>
                    <a:pt x="91" y="144"/>
                  </a:lnTo>
                  <a:lnTo>
                    <a:pt x="91" y="0"/>
                  </a:lnTo>
                  <a:lnTo>
                    <a:pt x="0" y="0"/>
                  </a:lnTo>
                  <a:lnTo>
                    <a:pt x="0" y="149"/>
                  </a:lnTo>
                  <a:lnTo>
                    <a:pt x="47" y="149"/>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4"/>
            <p:cNvSpPr>
              <a:spLocks/>
            </p:cNvSpPr>
            <p:nvPr/>
          </p:nvSpPr>
          <p:spPr bwMode="auto">
            <a:xfrm>
              <a:off x="1694" y="1027"/>
              <a:ext cx="91" cy="78"/>
            </a:xfrm>
            <a:custGeom>
              <a:avLst/>
              <a:gdLst>
                <a:gd name="T0" fmla="*/ 59 w 59"/>
                <a:gd name="T1" fmla="*/ 47 h 51"/>
                <a:gd name="T2" fmla="*/ 30 w 59"/>
                <a:gd name="T3" fmla="*/ 51 h 51"/>
                <a:gd name="T4" fmla="*/ 0 w 59"/>
                <a:gd name="T5" fmla="*/ 47 h 51"/>
                <a:gd name="T6" fmla="*/ 0 w 59"/>
                <a:gd name="T7" fmla="*/ 0 h 51"/>
                <a:gd name="T8" fmla="*/ 59 w 59"/>
                <a:gd name="T9" fmla="*/ 0 h 51"/>
                <a:gd name="T10" fmla="*/ 59 w 59"/>
                <a:gd name="T11" fmla="*/ 47 h 51"/>
              </a:gdLst>
              <a:ahLst/>
              <a:cxnLst>
                <a:cxn ang="0">
                  <a:pos x="T0" y="T1"/>
                </a:cxn>
                <a:cxn ang="0">
                  <a:pos x="T2" y="T3"/>
                </a:cxn>
                <a:cxn ang="0">
                  <a:pos x="T4" y="T5"/>
                </a:cxn>
                <a:cxn ang="0">
                  <a:pos x="T6" y="T7"/>
                </a:cxn>
                <a:cxn ang="0">
                  <a:pos x="T8" y="T9"/>
                </a:cxn>
                <a:cxn ang="0">
                  <a:pos x="T10" y="T11"/>
                </a:cxn>
              </a:cxnLst>
              <a:rect l="0" t="0" r="r" b="b"/>
              <a:pathLst>
                <a:path w="59" h="51">
                  <a:moveTo>
                    <a:pt x="59" y="47"/>
                  </a:moveTo>
                  <a:cubicBezTo>
                    <a:pt x="50" y="50"/>
                    <a:pt x="40" y="51"/>
                    <a:pt x="30" y="51"/>
                  </a:cubicBezTo>
                  <a:cubicBezTo>
                    <a:pt x="19" y="51"/>
                    <a:pt x="10" y="50"/>
                    <a:pt x="0" y="47"/>
                  </a:cubicBezTo>
                  <a:cubicBezTo>
                    <a:pt x="0" y="0"/>
                    <a:pt x="0" y="0"/>
                    <a:pt x="0" y="0"/>
                  </a:cubicBezTo>
                  <a:cubicBezTo>
                    <a:pt x="59" y="0"/>
                    <a:pt x="59" y="0"/>
                    <a:pt x="59" y="0"/>
                  </a:cubicBezTo>
                  <a:lnTo>
                    <a:pt x="59" y="4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5"/>
            <p:cNvSpPr>
              <a:spLocks/>
            </p:cNvSpPr>
            <p:nvPr/>
          </p:nvSpPr>
          <p:spPr bwMode="auto">
            <a:xfrm>
              <a:off x="1633" y="887"/>
              <a:ext cx="212" cy="201"/>
            </a:xfrm>
            <a:custGeom>
              <a:avLst/>
              <a:gdLst>
                <a:gd name="T0" fmla="*/ 138 w 138"/>
                <a:gd name="T1" fmla="*/ 0 h 131"/>
                <a:gd name="T2" fmla="*/ 138 w 138"/>
                <a:gd name="T3" fmla="*/ 108 h 131"/>
                <a:gd name="T4" fmla="*/ 138 w 138"/>
                <a:gd name="T5" fmla="*/ 108 h 131"/>
                <a:gd name="T6" fmla="*/ 70 w 138"/>
                <a:gd name="T7" fmla="*/ 131 h 131"/>
                <a:gd name="T8" fmla="*/ 0 w 138"/>
                <a:gd name="T9" fmla="*/ 108 h 131"/>
                <a:gd name="T10" fmla="*/ 0 w 138"/>
                <a:gd name="T11" fmla="*/ 0 h 131"/>
                <a:gd name="T12" fmla="*/ 138 w 138"/>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138" h="131">
                  <a:moveTo>
                    <a:pt x="138" y="0"/>
                  </a:moveTo>
                  <a:cubicBezTo>
                    <a:pt x="138" y="108"/>
                    <a:pt x="138" y="108"/>
                    <a:pt x="138" y="108"/>
                  </a:cubicBezTo>
                  <a:cubicBezTo>
                    <a:pt x="138" y="108"/>
                    <a:pt x="138" y="108"/>
                    <a:pt x="138" y="108"/>
                  </a:cubicBezTo>
                  <a:cubicBezTo>
                    <a:pt x="119" y="122"/>
                    <a:pt x="95" y="131"/>
                    <a:pt x="70" y="131"/>
                  </a:cubicBezTo>
                  <a:cubicBezTo>
                    <a:pt x="44" y="131"/>
                    <a:pt x="19" y="122"/>
                    <a:pt x="0" y="108"/>
                  </a:cubicBezTo>
                  <a:cubicBezTo>
                    <a:pt x="0" y="0"/>
                    <a:pt x="0" y="0"/>
                    <a:pt x="0" y="0"/>
                  </a:cubicBezTo>
                  <a:lnTo>
                    <a:pt x="138"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6"/>
            <p:cNvSpPr>
              <a:spLocks/>
            </p:cNvSpPr>
            <p:nvPr/>
          </p:nvSpPr>
          <p:spPr bwMode="auto">
            <a:xfrm>
              <a:off x="1694" y="787"/>
              <a:ext cx="151" cy="158"/>
            </a:xfrm>
            <a:custGeom>
              <a:avLst/>
              <a:gdLst>
                <a:gd name="T0" fmla="*/ 0 w 98"/>
                <a:gd name="T1" fmla="*/ 6 h 103"/>
                <a:gd name="T2" fmla="*/ 29 w 98"/>
                <a:gd name="T3" fmla="*/ 0 h 103"/>
                <a:gd name="T4" fmla="*/ 98 w 98"/>
                <a:gd name="T5" fmla="*/ 69 h 103"/>
                <a:gd name="T6" fmla="*/ 98 w 98"/>
                <a:gd name="T7" fmla="*/ 103 h 103"/>
                <a:gd name="T8" fmla="*/ 0 w 98"/>
                <a:gd name="T9" fmla="*/ 6 h 103"/>
              </a:gdLst>
              <a:ahLst/>
              <a:cxnLst>
                <a:cxn ang="0">
                  <a:pos x="T0" y="T1"/>
                </a:cxn>
                <a:cxn ang="0">
                  <a:pos x="T2" y="T3"/>
                </a:cxn>
                <a:cxn ang="0">
                  <a:pos x="T4" y="T5"/>
                </a:cxn>
                <a:cxn ang="0">
                  <a:pos x="T6" y="T7"/>
                </a:cxn>
                <a:cxn ang="0">
                  <a:pos x="T8" y="T9"/>
                </a:cxn>
              </a:cxnLst>
              <a:rect l="0" t="0" r="r" b="b"/>
              <a:pathLst>
                <a:path w="98" h="103">
                  <a:moveTo>
                    <a:pt x="0" y="6"/>
                  </a:moveTo>
                  <a:cubicBezTo>
                    <a:pt x="9" y="2"/>
                    <a:pt x="19" y="0"/>
                    <a:pt x="29" y="0"/>
                  </a:cubicBezTo>
                  <a:cubicBezTo>
                    <a:pt x="67" y="0"/>
                    <a:pt x="98" y="31"/>
                    <a:pt x="98" y="69"/>
                  </a:cubicBezTo>
                  <a:cubicBezTo>
                    <a:pt x="98" y="103"/>
                    <a:pt x="98" y="103"/>
                    <a:pt x="98" y="103"/>
                  </a:cubicBezTo>
                  <a:cubicBezTo>
                    <a:pt x="47" y="97"/>
                    <a:pt x="6" y="57"/>
                    <a:pt x="0"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7"/>
            <p:cNvSpPr>
              <a:spLocks/>
            </p:cNvSpPr>
            <p:nvPr/>
          </p:nvSpPr>
          <p:spPr bwMode="auto">
            <a:xfrm>
              <a:off x="1633" y="787"/>
              <a:ext cx="151" cy="158"/>
            </a:xfrm>
            <a:custGeom>
              <a:avLst/>
              <a:gdLst>
                <a:gd name="T0" fmla="*/ 98 w 98"/>
                <a:gd name="T1" fmla="*/ 6 h 103"/>
                <a:gd name="T2" fmla="*/ 69 w 98"/>
                <a:gd name="T3" fmla="*/ 0 h 103"/>
                <a:gd name="T4" fmla="*/ 0 w 98"/>
                <a:gd name="T5" fmla="*/ 69 h 103"/>
                <a:gd name="T6" fmla="*/ 0 w 98"/>
                <a:gd name="T7" fmla="*/ 103 h 103"/>
                <a:gd name="T8" fmla="*/ 98 w 98"/>
                <a:gd name="T9" fmla="*/ 6 h 103"/>
              </a:gdLst>
              <a:ahLst/>
              <a:cxnLst>
                <a:cxn ang="0">
                  <a:pos x="T0" y="T1"/>
                </a:cxn>
                <a:cxn ang="0">
                  <a:pos x="T2" y="T3"/>
                </a:cxn>
                <a:cxn ang="0">
                  <a:pos x="T4" y="T5"/>
                </a:cxn>
                <a:cxn ang="0">
                  <a:pos x="T6" y="T7"/>
                </a:cxn>
                <a:cxn ang="0">
                  <a:pos x="T8" y="T9"/>
                </a:cxn>
              </a:cxnLst>
              <a:rect l="0" t="0" r="r" b="b"/>
              <a:pathLst>
                <a:path w="98" h="103">
                  <a:moveTo>
                    <a:pt x="98" y="6"/>
                  </a:moveTo>
                  <a:cubicBezTo>
                    <a:pt x="89" y="2"/>
                    <a:pt x="80" y="0"/>
                    <a:pt x="69" y="0"/>
                  </a:cubicBezTo>
                  <a:cubicBezTo>
                    <a:pt x="31" y="0"/>
                    <a:pt x="0" y="31"/>
                    <a:pt x="0" y="69"/>
                  </a:cubicBezTo>
                  <a:cubicBezTo>
                    <a:pt x="0" y="103"/>
                    <a:pt x="0" y="103"/>
                    <a:pt x="0" y="103"/>
                  </a:cubicBezTo>
                  <a:cubicBezTo>
                    <a:pt x="51" y="97"/>
                    <a:pt x="92" y="57"/>
                    <a:pt x="98"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18"/>
            <p:cNvSpPr>
              <a:spLocks/>
            </p:cNvSpPr>
            <p:nvPr/>
          </p:nvSpPr>
          <p:spPr bwMode="auto">
            <a:xfrm>
              <a:off x="1802"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8"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9"/>
            <p:cNvSpPr>
              <a:spLocks/>
            </p:cNvSpPr>
            <p:nvPr/>
          </p:nvSpPr>
          <p:spPr bwMode="auto">
            <a:xfrm>
              <a:off x="159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20"/>
            <p:cNvSpPr>
              <a:spLocks/>
            </p:cNvSpPr>
            <p:nvPr/>
          </p:nvSpPr>
          <p:spPr bwMode="auto">
            <a:xfrm>
              <a:off x="1593"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9"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1"/>
            <p:cNvSpPr>
              <a:spLocks/>
            </p:cNvSpPr>
            <p:nvPr/>
          </p:nvSpPr>
          <p:spPr bwMode="auto">
            <a:xfrm>
              <a:off x="1398" y="1128"/>
              <a:ext cx="680" cy="514"/>
            </a:xfrm>
            <a:custGeom>
              <a:avLst/>
              <a:gdLst>
                <a:gd name="T0" fmla="*/ 360 w 441"/>
                <a:gd name="T1" fmla="*/ 20 h 331"/>
                <a:gd name="T2" fmla="*/ 312 w 441"/>
                <a:gd name="T3" fmla="*/ 0 h 331"/>
                <a:gd name="T4" fmla="*/ 272 w 441"/>
                <a:gd name="T5" fmla="*/ 0 h 331"/>
                <a:gd name="T6" fmla="*/ 219 w 441"/>
                <a:gd name="T7" fmla="*/ 120 h 331"/>
                <a:gd name="T8" fmla="*/ 165 w 441"/>
                <a:gd name="T9" fmla="*/ 0 h 331"/>
                <a:gd name="T10" fmla="*/ 128 w 441"/>
                <a:gd name="T11" fmla="*/ 0 h 331"/>
                <a:gd name="T12" fmla="*/ 128 w 441"/>
                <a:gd name="T13" fmla="*/ 0 h 331"/>
                <a:gd name="T14" fmla="*/ 81 w 441"/>
                <a:gd name="T15" fmla="*/ 20 h 331"/>
                <a:gd name="T16" fmla="*/ 0 w 441"/>
                <a:gd name="T17" fmla="*/ 159 h 331"/>
                <a:gd name="T18" fmla="*/ 27 w 441"/>
                <a:gd name="T19" fmla="*/ 163 h 331"/>
                <a:gd name="T20" fmla="*/ 59 w 441"/>
                <a:gd name="T21" fmla="*/ 177 h 331"/>
                <a:gd name="T22" fmla="*/ 128 w 441"/>
                <a:gd name="T23" fmla="*/ 102 h 331"/>
                <a:gd name="T24" fmla="*/ 128 w 441"/>
                <a:gd name="T25" fmla="*/ 331 h 331"/>
                <a:gd name="T26" fmla="*/ 312 w 441"/>
                <a:gd name="T27" fmla="*/ 331 h 331"/>
                <a:gd name="T28" fmla="*/ 312 w 441"/>
                <a:gd name="T29" fmla="*/ 100 h 331"/>
                <a:gd name="T30" fmla="*/ 382 w 441"/>
                <a:gd name="T31" fmla="*/ 177 h 331"/>
                <a:gd name="T32" fmla="*/ 414 w 441"/>
                <a:gd name="T33" fmla="*/ 163 h 331"/>
                <a:gd name="T34" fmla="*/ 441 w 441"/>
                <a:gd name="T35" fmla="*/ 159 h 331"/>
                <a:gd name="T36" fmla="*/ 360 w 441"/>
                <a:gd name="T37" fmla="*/ 2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331">
                  <a:moveTo>
                    <a:pt x="360" y="20"/>
                  </a:moveTo>
                  <a:cubicBezTo>
                    <a:pt x="348" y="8"/>
                    <a:pt x="331" y="0"/>
                    <a:pt x="312" y="0"/>
                  </a:cubicBezTo>
                  <a:cubicBezTo>
                    <a:pt x="272" y="0"/>
                    <a:pt x="272" y="0"/>
                    <a:pt x="272" y="0"/>
                  </a:cubicBezTo>
                  <a:cubicBezTo>
                    <a:pt x="259" y="34"/>
                    <a:pt x="219" y="120"/>
                    <a:pt x="219" y="120"/>
                  </a:cubicBezTo>
                  <a:cubicBezTo>
                    <a:pt x="165" y="0"/>
                    <a:pt x="165" y="0"/>
                    <a:pt x="165" y="0"/>
                  </a:cubicBezTo>
                  <a:cubicBezTo>
                    <a:pt x="128" y="0"/>
                    <a:pt x="128" y="0"/>
                    <a:pt x="128" y="0"/>
                  </a:cubicBezTo>
                  <a:cubicBezTo>
                    <a:pt x="128" y="0"/>
                    <a:pt x="128" y="0"/>
                    <a:pt x="128" y="0"/>
                  </a:cubicBezTo>
                  <a:cubicBezTo>
                    <a:pt x="110" y="0"/>
                    <a:pt x="93" y="8"/>
                    <a:pt x="81" y="20"/>
                  </a:cubicBezTo>
                  <a:cubicBezTo>
                    <a:pt x="69" y="32"/>
                    <a:pt x="0" y="159"/>
                    <a:pt x="0" y="159"/>
                  </a:cubicBezTo>
                  <a:cubicBezTo>
                    <a:pt x="27" y="163"/>
                    <a:pt x="27" y="163"/>
                    <a:pt x="27" y="163"/>
                  </a:cubicBezTo>
                  <a:cubicBezTo>
                    <a:pt x="59" y="177"/>
                    <a:pt x="59" y="177"/>
                    <a:pt x="59" y="177"/>
                  </a:cubicBezTo>
                  <a:cubicBezTo>
                    <a:pt x="128" y="102"/>
                    <a:pt x="128" y="102"/>
                    <a:pt x="128" y="102"/>
                  </a:cubicBezTo>
                  <a:cubicBezTo>
                    <a:pt x="128" y="331"/>
                    <a:pt x="128" y="331"/>
                    <a:pt x="128" y="331"/>
                  </a:cubicBezTo>
                  <a:cubicBezTo>
                    <a:pt x="312" y="331"/>
                    <a:pt x="312" y="331"/>
                    <a:pt x="312" y="331"/>
                  </a:cubicBezTo>
                  <a:cubicBezTo>
                    <a:pt x="312" y="100"/>
                    <a:pt x="312" y="100"/>
                    <a:pt x="312" y="100"/>
                  </a:cubicBezTo>
                  <a:cubicBezTo>
                    <a:pt x="382" y="177"/>
                    <a:pt x="382" y="177"/>
                    <a:pt x="382" y="177"/>
                  </a:cubicBezTo>
                  <a:cubicBezTo>
                    <a:pt x="414" y="163"/>
                    <a:pt x="414" y="163"/>
                    <a:pt x="414" y="163"/>
                  </a:cubicBezTo>
                  <a:cubicBezTo>
                    <a:pt x="441" y="159"/>
                    <a:pt x="441" y="159"/>
                    <a:pt x="441" y="159"/>
                  </a:cubicBezTo>
                  <a:cubicBezTo>
                    <a:pt x="441" y="159"/>
                    <a:pt x="373" y="32"/>
                    <a:pt x="360" y="20"/>
                  </a:cubicBezTo>
                  <a:close/>
                </a:path>
              </a:pathLst>
            </a:custGeom>
            <a:solidFill>
              <a:srgbClr val="F472D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24"/>
            <p:cNvSpPr>
              <a:spLocks noChangeArrowheads="1"/>
            </p:cNvSpPr>
            <p:nvPr/>
          </p:nvSpPr>
          <p:spPr bwMode="auto">
            <a:xfrm>
              <a:off x="1852" y="1008"/>
              <a:ext cx="13"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25"/>
            <p:cNvSpPr>
              <a:spLocks noChangeArrowheads="1"/>
            </p:cNvSpPr>
            <p:nvPr/>
          </p:nvSpPr>
          <p:spPr bwMode="auto">
            <a:xfrm>
              <a:off x="1614" y="1008"/>
              <a:ext cx="16"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26"/>
            <p:cNvSpPr>
              <a:spLocks/>
            </p:cNvSpPr>
            <p:nvPr/>
          </p:nvSpPr>
          <p:spPr bwMode="auto">
            <a:xfrm>
              <a:off x="1591" y="1642"/>
              <a:ext cx="299" cy="111"/>
            </a:xfrm>
            <a:custGeom>
              <a:avLst/>
              <a:gdLst>
                <a:gd name="T0" fmla="*/ 284 w 299"/>
                <a:gd name="T1" fmla="*/ 0 h 111"/>
                <a:gd name="T2" fmla="*/ 0 w 299"/>
                <a:gd name="T3" fmla="*/ 0 h 111"/>
                <a:gd name="T4" fmla="*/ 0 w 299"/>
                <a:gd name="T5" fmla="*/ 111 h 111"/>
                <a:gd name="T6" fmla="*/ 299 w 299"/>
                <a:gd name="T7" fmla="*/ 111 h 111"/>
                <a:gd name="T8" fmla="*/ 284 w 299"/>
                <a:gd name="T9" fmla="*/ 0 h 111"/>
              </a:gdLst>
              <a:ahLst/>
              <a:cxnLst>
                <a:cxn ang="0">
                  <a:pos x="T0" y="T1"/>
                </a:cxn>
                <a:cxn ang="0">
                  <a:pos x="T2" y="T3"/>
                </a:cxn>
                <a:cxn ang="0">
                  <a:pos x="T4" y="T5"/>
                </a:cxn>
                <a:cxn ang="0">
                  <a:pos x="T6" y="T7"/>
                </a:cxn>
                <a:cxn ang="0">
                  <a:pos x="T8" y="T9"/>
                </a:cxn>
              </a:cxnLst>
              <a:rect l="0" t="0" r="r" b="b"/>
              <a:pathLst>
                <a:path w="299" h="111">
                  <a:moveTo>
                    <a:pt x="284" y="0"/>
                  </a:moveTo>
                  <a:lnTo>
                    <a:pt x="0" y="0"/>
                  </a:lnTo>
                  <a:lnTo>
                    <a:pt x="0" y="111"/>
                  </a:lnTo>
                  <a:lnTo>
                    <a:pt x="299" y="111"/>
                  </a:lnTo>
                  <a:lnTo>
                    <a:pt x="284"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1"/>
            <p:cNvSpPr>
              <a:spLocks/>
            </p:cNvSpPr>
            <p:nvPr/>
          </p:nvSpPr>
          <p:spPr bwMode="auto">
            <a:xfrm>
              <a:off x="1577" y="1385"/>
              <a:ext cx="324" cy="200"/>
            </a:xfrm>
            <a:custGeom>
              <a:avLst/>
              <a:gdLst>
                <a:gd name="T0" fmla="*/ 210 w 210"/>
                <a:gd name="T1" fmla="*/ 127 h 130"/>
                <a:gd name="T2" fmla="*/ 207 w 210"/>
                <a:gd name="T3" fmla="*/ 130 h 130"/>
                <a:gd name="T4" fmla="*/ 3 w 210"/>
                <a:gd name="T5" fmla="*/ 130 h 130"/>
                <a:gd name="T6" fmla="*/ 0 w 210"/>
                <a:gd name="T7" fmla="*/ 127 h 130"/>
                <a:gd name="T8" fmla="*/ 0 w 210"/>
                <a:gd name="T9" fmla="*/ 3 h 130"/>
                <a:gd name="T10" fmla="*/ 3 w 210"/>
                <a:gd name="T11" fmla="*/ 0 h 130"/>
                <a:gd name="T12" fmla="*/ 207 w 210"/>
                <a:gd name="T13" fmla="*/ 0 h 130"/>
                <a:gd name="T14" fmla="*/ 210 w 210"/>
                <a:gd name="T15" fmla="*/ 3 h 130"/>
                <a:gd name="T16" fmla="*/ 210 w 210"/>
                <a:gd name="T1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0">
                  <a:moveTo>
                    <a:pt x="210" y="127"/>
                  </a:moveTo>
                  <a:cubicBezTo>
                    <a:pt x="210" y="128"/>
                    <a:pt x="208" y="130"/>
                    <a:pt x="207" y="130"/>
                  </a:cubicBezTo>
                  <a:cubicBezTo>
                    <a:pt x="3" y="130"/>
                    <a:pt x="3" y="130"/>
                    <a:pt x="3" y="130"/>
                  </a:cubicBezTo>
                  <a:cubicBezTo>
                    <a:pt x="2" y="130"/>
                    <a:pt x="0" y="128"/>
                    <a:pt x="0" y="127"/>
                  </a:cubicBezTo>
                  <a:cubicBezTo>
                    <a:pt x="0" y="3"/>
                    <a:pt x="0" y="3"/>
                    <a:pt x="0" y="3"/>
                  </a:cubicBezTo>
                  <a:cubicBezTo>
                    <a:pt x="0" y="1"/>
                    <a:pt x="2" y="0"/>
                    <a:pt x="3" y="0"/>
                  </a:cubicBezTo>
                  <a:cubicBezTo>
                    <a:pt x="207" y="0"/>
                    <a:pt x="207" y="0"/>
                    <a:pt x="207" y="0"/>
                  </a:cubicBezTo>
                  <a:cubicBezTo>
                    <a:pt x="208" y="0"/>
                    <a:pt x="210" y="1"/>
                    <a:pt x="210" y="3"/>
                  </a:cubicBezTo>
                  <a:lnTo>
                    <a:pt x="210" y="1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32"/>
            <p:cNvSpPr>
              <a:spLocks noChangeArrowheads="1"/>
            </p:cNvSpPr>
            <p:nvPr/>
          </p:nvSpPr>
          <p:spPr bwMode="auto">
            <a:xfrm>
              <a:off x="1591" y="1402"/>
              <a:ext cx="296" cy="166"/>
            </a:xfrm>
            <a:prstGeom prst="rect">
              <a:avLst/>
            </a:prstGeom>
            <a:solidFill>
              <a:srgbClr val="6DC2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33"/>
            <p:cNvSpPr>
              <a:spLocks/>
            </p:cNvSpPr>
            <p:nvPr/>
          </p:nvSpPr>
          <p:spPr bwMode="auto">
            <a:xfrm>
              <a:off x="1839" y="1382"/>
              <a:ext cx="275" cy="232"/>
            </a:xfrm>
            <a:custGeom>
              <a:avLst/>
              <a:gdLst>
                <a:gd name="T0" fmla="*/ 153 w 178"/>
                <a:gd name="T1" fmla="*/ 48 h 151"/>
                <a:gd name="T2" fmla="*/ 68 w 178"/>
                <a:gd name="T3" fmla="*/ 133 h 151"/>
                <a:gd name="T4" fmla="*/ 0 w 178"/>
                <a:gd name="T5" fmla="*/ 132 h 151"/>
                <a:gd name="T6" fmla="*/ 126 w 178"/>
                <a:gd name="T7" fmla="*/ 6 h 151"/>
                <a:gd name="T8" fmla="*/ 157 w 178"/>
                <a:gd name="T9" fmla="*/ 0 h 151"/>
                <a:gd name="T10" fmla="*/ 153 w 178"/>
                <a:gd name="T11" fmla="*/ 48 h 151"/>
              </a:gdLst>
              <a:ahLst/>
              <a:cxnLst>
                <a:cxn ang="0">
                  <a:pos x="T0" y="T1"/>
                </a:cxn>
                <a:cxn ang="0">
                  <a:pos x="T2" y="T3"/>
                </a:cxn>
                <a:cxn ang="0">
                  <a:pos x="T4" y="T5"/>
                </a:cxn>
                <a:cxn ang="0">
                  <a:pos x="T6" y="T7"/>
                </a:cxn>
                <a:cxn ang="0">
                  <a:pos x="T8" y="T9"/>
                </a:cxn>
                <a:cxn ang="0">
                  <a:pos x="T10" y="T11"/>
                </a:cxn>
              </a:cxnLst>
              <a:rect l="0" t="0" r="r" b="b"/>
              <a:pathLst>
                <a:path w="178" h="151">
                  <a:moveTo>
                    <a:pt x="153" y="48"/>
                  </a:moveTo>
                  <a:cubicBezTo>
                    <a:pt x="128" y="73"/>
                    <a:pt x="68" y="133"/>
                    <a:pt x="68" y="133"/>
                  </a:cubicBezTo>
                  <a:cubicBezTo>
                    <a:pt x="49" y="151"/>
                    <a:pt x="18" y="151"/>
                    <a:pt x="0" y="132"/>
                  </a:cubicBezTo>
                  <a:cubicBezTo>
                    <a:pt x="126" y="6"/>
                    <a:pt x="126" y="6"/>
                    <a:pt x="126" y="6"/>
                  </a:cubicBezTo>
                  <a:cubicBezTo>
                    <a:pt x="157" y="0"/>
                    <a:pt x="157" y="0"/>
                    <a:pt x="157" y="0"/>
                  </a:cubicBezTo>
                  <a:cubicBezTo>
                    <a:pt x="157" y="0"/>
                    <a:pt x="178" y="23"/>
                    <a:pt x="153" y="48"/>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34"/>
            <p:cNvSpPr>
              <a:spLocks/>
            </p:cNvSpPr>
            <p:nvPr/>
          </p:nvSpPr>
          <p:spPr bwMode="auto">
            <a:xfrm>
              <a:off x="1371" y="1362"/>
              <a:ext cx="275" cy="252"/>
            </a:xfrm>
            <a:custGeom>
              <a:avLst/>
              <a:gdLst>
                <a:gd name="T0" fmla="*/ 25 w 179"/>
                <a:gd name="T1" fmla="*/ 61 h 164"/>
                <a:gd name="T2" fmla="*/ 111 w 179"/>
                <a:gd name="T3" fmla="*/ 146 h 164"/>
                <a:gd name="T4" fmla="*/ 179 w 179"/>
                <a:gd name="T5" fmla="*/ 145 h 164"/>
                <a:gd name="T6" fmla="*/ 34 w 179"/>
                <a:gd name="T7" fmla="*/ 0 h 164"/>
                <a:gd name="T8" fmla="*/ 22 w 179"/>
                <a:gd name="T9" fmla="*/ 13 h 164"/>
                <a:gd name="T10" fmla="*/ 25 w 179"/>
                <a:gd name="T11" fmla="*/ 61 h 164"/>
              </a:gdLst>
              <a:ahLst/>
              <a:cxnLst>
                <a:cxn ang="0">
                  <a:pos x="T0" y="T1"/>
                </a:cxn>
                <a:cxn ang="0">
                  <a:pos x="T2" y="T3"/>
                </a:cxn>
                <a:cxn ang="0">
                  <a:pos x="T4" y="T5"/>
                </a:cxn>
                <a:cxn ang="0">
                  <a:pos x="T6" y="T7"/>
                </a:cxn>
                <a:cxn ang="0">
                  <a:pos x="T8" y="T9"/>
                </a:cxn>
                <a:cxn ang="0">
                  <a:pos x="T10" y="T11"/>
                </a:cxn>
              </a:cxnLst>
              <a:rect l="0" t="0" r="r" b="b"/>
              <a:pathLst>
                <a:path w="179" h="164">
                  <a:moveTo>
                    <a:pt x="25" y="61"/>
                  </a:moveTo>
                  <a:cubicBezTo>
                    <a:pt x="51" y="86"/>
                    <a:pt x="111" y="146"/>
                    <a:pt x="111" y="146"/>
                  </a:cubicBezTo>
                  <a:cubicBezTo>
                    <a:pt x="130" y="164"/>
                    <a:pt x="160" y="164"/>
                    <a:pt x="179" y="145"/>
                  </a:cubicBezTo>
                  <a:cubicBezTo>
                    <a:pt x="34" y="0"/>
                    <a:pt x="34" y="0"/>
                    <a:pt x="34" y="0"/>
                  </a:cubicBezTo>
                  <a:cubicBezTo>
                    <a:pt x="22" y="13"/>
                    <a:pt x="22" y="13"/>
                    <a:pt x="22" y="13"/>
                  </a:cubicBezTo>
                  <a:cubicBezTo>
                    <a:pt x="22" y="13"/>
                    <a:pt x="0" y="36"/>
                    <a:pt x="25" y="61"/>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5"/>
            <p:cNvSpPr>
              <a:spLocks/>
            </p:cNvSpPr>
            <p:nvPr/>
          </p:nvSpPr>
          <p:spPr bwMode="auto">
            <a:xfrm>
              <a:off x="1983" y="1345"/>
              <a:ext cx="128" cy="65"/>
            </a:xfrm>
            <a:custGeom>
              <a:avLst/>
              <a:gdLst>
                <a:gd name="T0" fmla="*/ 128 w 128"/>
                <a:gd name="T1" fmla="*/ 65 h 65"/>
                <a:gd name="T2" fmla="*/ 0 w 128"/>
                <a:gd name="T3" fmla="*/ 65 h 65"/>
                <a:gd name="T4" fmla="*/ 0 w 128"/>
                <a:gd name="T5" fmla="*/ 0 h 65"/>
                <a:gd name="T6" fmla="*/ 67 w 128"/>
                <a:gd name="T7" fmla="*/ 0 h 65"/>
                <a:gd name="T8" fmla="*/ 91 w 128"/>
                <a:gd name="T9" fmla="*/ 27 h 65"/>
                <a:gd name="T10" fmla="*/ 91 w 128"/>
                <a:gd name="T11" fmla="*/ 0 h 65"/>
                <a:gd name="T12" fmla="*/ 128 w 128"/>
                <a:gd name="T13" fmla="*/ 0 h 65"/>
                <a:gd name="T14" fmla="*/ 128 w 12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5">
                  <a:moveTo>
                    <a:pt x="128" y="65"/>
                  </a:moveTo>
                  <a:lnTo>
                    <a:pt x="0" y="65"/>
                  </a:lnTo>
                  <a:lnTo>
                    <a:pt x="0" y="0"/>
                  </a:lnTo>
                  <a:lnTo>
                    <a:pt x="67" y="0"/>
                  </a:lnTo>
                  <a:lnTo>
                    <a:pt x="91" y="27"/>
                  </a:lnTo>
                  <a:lnTo>
                    <a:pt x="91" y="0"/>
                  </a:lnTo>
                  <a:lnTo>
                    <a:pt x="128" y="0"/>
                  </a:lnTo>
                  <a:lnTo>
                    <a:pt x="128"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6"/>
            <p:cNvSpPr>
              <a:spLocks/>
            </p:cNvSpPr>
            <p:nvPr/>
          </p:nvSpPr>
          <p:spPr bwMode="auto">
            <a:xfrm>
              <a:off x="1371" y="1345"/>
              <a:ext cx="129" cy="65"/>
            </a:xfrm>
            <a:custGeom>
              <a:avLst/>
              <a:gdLst>
                <a:gd name="T0" fmla="*/ 0 w 129"/>
                <a:gd name="T1" fmla="*/ 65 h 65"/>
                <a:gd name="T2" fmla="*/ 129 w 129"/>
                <a:gd name="T3" fmla="*/ 65 h 65"/>
                <a:gd name="T4" fmla="*/ 129 w 129"/>
                <a:gd name="T5" fmla="*/ 0 h 65"/>
                <a:gd name="T6" fmla="*/ 61 w 129"/>
                <a:gd name="T7" fmla="*/ 0 h 65"/>
                <a:gd name="T8" fmla="*/ 37 w 129"/>
                <a:gd name="T9" fmla="*/ 27 h 65"/>
                <a:gd name="T10" fmla="*/ 37 w 129"/>
                <a:gd name="T11" fmla="*/ 0 h 65"/>
                <a:gd name="T12" fmla="*/ 0 w 129"/>
                <a:gd name="T13" fmla="*/ 0 h 65"/>
                <a:gd name="T14" fmla="*/ 0 w 129"/>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65">
                  <a:moveTo>
                    <a:pt x="0" y="65"/>
                  </a:moveTo>
                  <a:lnTo>
                    <a:pt x="129" y="65"/>
                  </a:lnTo>
                  <a:lnTo>
                    <a:pt x="129" y="0"/>
                  </a:lnTo>
                  <a:lnTo>
                    <a:pt x="61" y="0"/>
                  </a:lnTo>
                  <a:lnTo>
                    <a:pt x="37" y="27"/>
                  </a:lnTo>
                  <a:lnTo>
                    <a:pt x="37" y="0"/>
                  </a:lnTo>
                  <a:lnTo>
                    <a:pt x="0" y="0"/>
                  </a:lnTo>
                  <a:lnTo>
                    <a:pt x="0"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3" name="Group 372"/>
          <p:cNvGrpSpPr>
            <a:grpSpLocks noChangeAspect="1"/>
          </p:cNvGrpSpPr>
          <p:nvPr/>
        </p:nvGrpSpPr>
        <p:grpSpPr>
          <a:xfrm>
            <a:off x="5782096" y="1765107"/>
            <a:ext cx="1231909" cy="2121959"/>
            <a:chOff x="4258093" y="1683209"/>
            <a:chExt cx="1274344" cy="2195053"/>
          </a:xfrm>
        </p:grpSpPr>
        <p:grpSp>
          <p:nvGrpSpPr>
            <p:cNvPr id="374" name="Group 373"/>
            <p:cNvGrpSpPr/>
            <p:nvPr/>
          </p:nvGrpSpPr>
          <p:grpSpPr>
            <a:xfrm>
              <a:off x="4258093" y="2473324"/>
              <a:ext cx="629817" cy="383176"/>
              <a:chOff x="5380037" y="982662"/>
              <a:chExt cx="629817" cy="383176"/>
            </a:xfrm>
          </p:grpSpPr>
          <p:sp>
            <p:nvSpPr>
              <p:cNvPr id="409" name="Freeform 15"/>
              <p:cNvSpPr>
                <a:spLocks/>
              </p:cNvSpPr>
              <p:nvPr/>
            </p:nvSpPr>
            <p:spPr bwMode="auto">
              <a:xfrm>
                <a:off x="5669253" y="1260134"/>
                <a:ext cx="208471" cy="105704"/>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10" name="Group 409"/>
              <p:cNvGrpSpPr/>
              <p:nvPr/>
            </p:nvGrpSpPr>
            <p:grpSpPr>
              <a:xfrm>
                <a:off x="5380037" y="982662"/>
                <a:ext cx="629817" cy="383175"/>
                <a:chOff x="5380037" y="982662"/>
                <a:chExt cx="629817" cy="383175"/>
              </a:xfrm>
            </p:grpSpPr>
            <p:sp>
              <p:nvSpPr>
                <p:cNvPr id="411" name="Rectangle 17"/>
                <p:cNvSpPr>
                  <a:spLocks noChangeArrowheads="1"/>
                </p:cNvSpPr>
                <p:nvPr/>
              </p:nvSpPr>
              <p:spPr bwMode="auto">
                <a:xfrm>
                  <a:off x="5504826" y="1213155"/>
                  <a:ext cx="459516" cy="4697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2"/>
                <p:cNvSpPr>
                  <a:spLocks/>
                </p:cNvSpPr>
                <p:nvPr/>
              </p:nvSpPr>
              <p:spPr bwMode="auto">
                <a:xfrm>
                  <a:off x="5772021" y="1010556"/>
                  <a:ext cx="237833" cy="355281"/>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3" name="Freeform 18"/>
                <p:cNvSpPr>
                  <a:spLocks/>
                </p:cNvSpPr>
                <p:nvPr/>
              </p:nvSpPr>
              <p:spPr bwMode="auto">
                <a:xfrm>
                  <a:off x="5380037" y="982662"/>
                  <a:ext cx="478602" cy="230492"/>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75" name="Group 374"/>
            <p:cNvGrpSpPr>
              <a:grpSpLocks noChangeAspect="1"/>
            </p:cNvGrpSpPr>
            <p:nvPr/>
          </p:nvGrpSpPr>
          <p:grpSpPr>
            <a:xfrm>
              <a:off x="4721978" y="1683209"/>
              <a:ext cx="810459" cy="2195053"/>
              <a:chOff x="6806917" y="2480273"/>
              <a:chExt cx="1458828" cy="3951101"/>
            </a:xfrm>
          </p:grpSpPr>
          <p:grpSp>
            <p:nvGrpSpPr>
              <p:cNvPr id="376" name="Group 375"/>
              <p:cNvGrpSpPr/>
              <p:nvPr/>
            </p:nvGrpSpPr>
            <p:grpSpPr>
              <a:xfrm>
                <a:off x="6806917" y="2480273"/>
                <a:ext cx="1458828" cy="3951101"/>
                <a:chOff x="6806917" y="2480273"/>
                <a:chExt cx="1458828" cy="3951101"/>
              </a:xfrm>
            </p:grpSpPr>
            <p:grpSp>
              <p:nvGrpSpPr>
                <p:cNvPr id="381" name="Group 4"/>
                <p:cNvGrpSpPr>
                  <a:grpSpLocks noChangeAspect="1"/>
                </p:cNvGrpSpPr>
                <p:nvPr/>
              </p:nvGrpSpPr>
              <p:grpSpPr bwMode="auto">
                <a:xfrm>
                  <a:off x="6806917" y="2480273"/>
                  <a:ext cx="1458828" cy="3951101"/>
                  <a:chOff x="694" y="956"/>
                  <a:chExt cx="535" cy="1449"/>
                </a:xfrm>
              </p:grpSpPr>
              <p:sp>
                <p:nvSpPr>
                  <p:cNvPr id="383"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Oval 5"/>
                  <p:cNvSpPr>
                    <a:spLocks noChangeArrowheads="1"/>
                  </p:cNvSpPr>
                  <p:nvPr/>
                </p:nvSpPr>
                <p:spPr bwMode="auto">
                  <a:xfrm>
                    <a:off x="841" y="1192"/>
                    <a:ext cx="40" cy="46"/>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6"/>
                  <p:cNvSpPr>
                    <a:spLocks noChangeArrowheads="1"/>
                  </p:cNvSpPr>
                  <p:nvPr/>
                </p:nvSpPr>
                <p:spPr bwMode="auto">
                  <a:xfrm>
                    <a:off x="817" y="1229"/>
                    <a:ext cx="58" cy="59"/>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7"/>
                  <p:cNvSpPr>
                    <a:spLocks noChangeArrowheads="1"/>
                  </p:cNvSpPr>
                  <p:nvPr/>
                </p:nvSpPr>
                <p:spPr bwMode="auto">
                  <a:xfrm>
                    <a:off x="1044" y="1190"/>
                    <a:ext cx="48" cy="47"/>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8"/>
                  <p:cNvSpPr>
                    <a:spLocks noChangeArrowheads="1"/>
                  </p:cNvSpPr>
                  <p:nvPr/>
                </p:nvSpPr>
                <p:spPr bwMode="auto">
                  <a:xfrm>
                    <a:off x="1050" y="1229"/>
                    <a:ext cx="60" cy="58"/>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9"/>
                  <p:cNvSpPr>
                    <a:spLocks noChangeArrowheads="1"/>
                  </p:cNvSpPr>
                  <p:nvPr/>
                </p:nvSpPr>
                <p:spPr bwMode="auto">
                  <a:xfrm>
                    <a:off x="864" y="1205"/>
                    <a:ext cx="198" cy="11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16"/>
                  <p:cNvSpPr>
                    <a:spLocks noChangeArrowheads="1"/>
                  </p:cNvSpPr>
                  <p:nvPr/>
                </p:nvSpPr>
                <p:spPr bwMode="auto">
                  <a:xfrm>
                    <a:off x="1109" y="1459"/>
                    <a:ext cx="72" cy="425"/>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29"/>
                  <p:cNvSpPr>
                    <a:spLocks noChangeArrowheads="1"/>
                  </p:cNvSpPr>
                  <p:nvPr/>
                </p:nvSpPr>
                <p:spPr bwMode="auto">
                  <a:xfrm>
                    <a:off x="1097" y="1824"/>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30"/>
                  <p:cNvSpPr>
                    <a:spLocks noChangeArrowheads="1"/>
                  </p:cNvSpPr>
                  <p:nvPr/>
                </p:nvSpPr>
                <p:spPr bwMode="auto">
                  <a:xfrm>
                    <a:off x="1120" y="1829"/>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Oval 31"/>
                  <p:cNvSpPr>
                    <a:spLocks noChangeArrowheads="1"/>
                  </p:cNvSpPr>
                  <p:nvPr/>
                </p:nvSpPr>
                <p:spPr bwMode="auto">
                  <a:xfrm>
                    <a:off x="1145" y="1831"/>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2" name="Rectangle 381"/>
                <p:cNvSpPr/>
                <p:nvPr/>
              </p:nvSpPr>
              <p:spPr>
                <a:xfrm>
                  <a:off x="7291383" y="3363657"/>
                  <a:ext cx="476404" cy="51340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7" name="Oval 29"/>
              <p:cNvSpPr>
                <a:spLocks noChangeArrowheads="1"/>
              </p:cNvSpPr>
              <p:nvPr/>
            </p:nvSpPr>
            <p:spPr bwMode="auto">
              <a:xfrm flipH="1">
                <a:off x="7492912" y="3427424"/>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Oval 29"/>
              <p:cNvSpPr>
                <a:spLocks noChangeArrowheads="1"/>
              </p:cNvSpPr>
              <p:nvPr/>
            </p:nvSpPr>
            <p:spPr bwMode="auto">
              <a:xfrm flipH="1">
                <a:off x="7493337" y="3570367"/>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29"/>
              <p:cNvSpPr>
                <a:spLocks noChangeArrowheads="1"/>
              </p:cNvSpPr>
              <p:nvPr/>
            </p:nvSpPr>
            <p:spPr bwMode="auto">
              <a:xfrm flipH="1">
                <a:off x="7490372" y="3708847"/>
                <a:ext cx="91438" cy="91438"/>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Oval 31"/>
              <p:cNvSpPr>
                <a:spLocks noChangeArrowheads="1"/>
              </p:cNvSpPr>
              <p:nvPr/>
            </p:nvSpPr>
            <p:spPr bwMode="auto">
              <a:xfrm>
                <a:off x="8103437" y="4857116"/>
                <a:ext cx="54536" cy="54536"/>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14" name="Group 413"/>
          <p:cNvGrpSpPr>
            <a:grpSpLocks noChangeAspect="1"/>
          </p:cNvGrpSpPr>
          <p:nvPr/>
        </p:nvGrpSpPr>
        <p:grpSpPr>
          <a:xfrm>
            <a:off x="5324517" y="686188"/>
            <a:ext cx="1179865" cy="2118496"/>
            <a:chOff x="9952037" y="4326727"/>
            <a:chExt cx="1179865" cy="2118496"/>
          </a:xfrm>
        </p:grpSpPr>
        <p:grpSp>
          <p:nvGrpSpPr>
            <p:cNvPr id="415" name="Group 40"/>
            <p:cNvGrpSpPr>
              <a:grpSpLocks noChangeAspect="1"/>
            </p:cNvGrpSpPr>
            <p:nvPr/>
          </p:nvGrpSpPr>
          <p:grpSpPr bwMode="auto">
            <a:xfrm>
              <a:off x="9952037" y="4326727"/>
              <a:ext cx="1179865" cy="2118496"/>
              <a:chOff x="3699" y="2682"/>
              <a:chExt cx="807" cy="1449"/>
            </a:xfrm>
          </p:grpSpPr>
          <p:sp>
            <p:nvSpPr>
              <p:cNvPr id="418" name="AutoShape 39"/>
              <p:cNvSpPr>
                <a:spLocks noChangeAspect="1" noChangeArrowheads="1" noTextEdit="1"/>
              </p:cNvSpPr>
              <p:nvPr/>
            </p:nvSpPr>
            <p:spPr bwMode="auto">
              <a:xfrm>
                <a:off x="3699" y="2682"/>
                <a:ext cx="807"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
              <p:cNvSpPr>
                <a:spLocks/>
              </p:cNvSpPr>
              <p:nvPr/>
            </p:nvSpPr>
            <p:spPr bwMode="auto">
              <a:xfrm>
                <a:off x="3808" y="2825"/>
                <a:ext cx="241" cy="50"/>
              </a:xfrm>
              <a:custGeom>
                <a:avLst/>
                <a:gdLst>
                  <a:gd name="T0" fmla="*/ 0 w 146"/>
                  <a:gd name="T1" fmla="*/ 23 h 30"/>
                  <a:gd name="T2" fmla="*/ 7 w 146"/>
                  <a:gd name="T3" fmla="*/ 30 h 30"/>
                  <a:gd name="T4" fmla="*/ 139 w 146"/>
                  <a:gd name="T5" fmla="*/ 30 h 30"/>
                  <a:gd name="T6" fmla="*/ 146 w 146"/>
                  <a:gd name="T7" fmla="*/ 23 h 30"/>
                  <a:gd name="T8" fmla="*/ 146 w 146"/>
                  <a:gd name="T9" fmla="*/ 7 h 30"/>
                  <a:gd name="T10" fmla="*/ 139 w 146"/>
                  <a:gd name="T11" fmla="*/ 0 h 30"/>
                  <a:gd name="T12" fmla="*/ 7 w 146"/>
                  <a:gd name="T13" fmla="*/ 0 h 30"/>
                  <a:gd name="T14" fmla="*/ 0 w 146"/>
                  <a:gd name="T15" fmla="*/ 7 h 30"/>
                  <a:gd name="T16" fmla="*/ 0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0" y="23"/>
                    </a:moveTo>
                    <a:cubicBezTo>
                      <a:pt x="0" y="27"/>
                      <a:pt x="3" y="30"/>
                      <a:pt x="7" y="30"/>
                    </a:cubicBezTo>
                    <a:cubicBezTo>
                      <a:pt x="139" y="30"/>
                      <a:pt x="139" y="30"/>
                      <a:pt x="139" y="30"/>
                    </a:cubicBezTo>
                    <a:cubicBezTo>
                      <a:pt x="143" y="30"/>
                      <a:pt x="146" y="27"/>
                      <a:pt x="146" y="23"/>
                    </a:cubicBezTo>
                    <a:cubicBezTo>
                      <a:pt x="146" y="7"/>
                      <a:pt x="146" y="7"/>
                      <a:pt x="146" y="7"/>
                    </a:cubicBezTo>
                    <a:cubicBezTo>
                      <a:pt x="146" y="3"/>
                      <a:pt x="143" y="0"/>
                      <a:pt x="139"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
              <p:cNvSpPr>
                <a:spLocks/>
              </p:cNvSpPr>
              <p:nvPr/>
            </p:nvSpPr>
            <p:spPr bwMode="auto">
              <a:xfrm>
                <a:off x="3993" y="4048"/>
                <a:ext cx="158"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3"/>
              <p:cNvSpPr>
                <a:spLocks/>
              </p:cNvSpPr>
              <p:nvPr/>
            </p:nvSpPr>
            <p:spPr bwMode="auto">
              <a:xfrm>
                <a:off x="3796" y="3485"/>
                <a:ext cx="265" cy="573"/>
              </a:xfrm>
              <a:custGeom>
                <a:avLst/>
                <a:gdLst>
                  <a:gd name="T0" fmla="*/ 0 w 265"/>
                  <a:gd name="T1" fmla="*/ 0 h 573"/>
                  <a:gd name="T2" fmla="*/ 0 w 265"/>
                  <a:gd name="T3" fmla="*/ 0 h 573"/>
                  <a:gd name="T4" fmla="*/ 68 w 265"/>
                  <a:gd name="T5" fmla="*/ 0 h 573"/>
                  <a:gd name="T6" fmla="*/ 197 w 265"/>
                  <a:gd name="T7" fmla="*/ 0 h 573"/>
                  <a:gd name="T8" fmla="*/ 265 w 265"/>
                  <a:gd name="T9" fmla="*/ 0 h 573"/>
                  <a:gd name="T10" fmla="*/ 265 w 265"/>
                  <a:gd name="T11" fmla="*/ 88 h 573"/>
                  <a:gd name="T12" fmla="*/ 265 w 265"/>
                  <a:gd name="T13" fmla="*/ 573 h 573"/>
                  <a:gd name="T14" fmla="*/ 197 w 265"/>
                  <a:gd name="T15" fmla="*/ 573 h 573"/>
                  <a:gd name="T16" fmla="*/ 197 w 265"/>
                  <a:gd name="T17" fmla="*/ 88 h 573"/>
                  <a:gd name="T18" fmla="*/ 68 w 265"/>
                  <a:gd name="T19" fmla="*/ 88 h 573"/>
                  <a:gd name="T20" fmla="*/ 68 w 265"/>
                  <a:gd name="T21" fmla="*/ 573 h 573"/>
                  <a:gd name="T22" fmla="*/ 0 w 265"/>
                  <a:gd name="T23" fmla="*/ 573 h 573"/>
                  <a:gd name="T24" fmla="*/ 0 w 265"/>
                  <a:gd name="T25" fmla="*/ 88 h 573"/>
                  <a:gd name="T26" fmla="*/ 0 w 265"/>
                  <a:gd name="T27" fmla="*/ 88 h 573"/>
                  <a:gd name="T28" fmla="*/ 0 w 265"/>
                  <a:gd name="T29"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573">
                    <a:moveTo>
                      <a:pt x="0" y="0"/>
                    </a:moveTo>
                    <a:lnTo>
                      <a:pt x="0" y="0"/>
                    </a:lnTo>
                    <a:lnTo>
                      <a:pt x="68" y="0"/>
                    </a:lnTo>
                    <a:lnTo>
                      <a:pt x="197" y="0"/>
                    </a:lnTo>
                    <a:lnTo>
                      <a:pt x="265" y="0"/>
                    </a:lnTo>
                    <a:lnTo>
                      <a:pt x="265" y="88"/>
                    </a:lnTo>
                    <a:lnTo>
                      <a:pt x="265" y="573"/>
                    </a:lnTo>
                    <a:lnTo>
                      <a:pt x="197" y="573"/>
                    </a:lnTo>
                    <a:lnTo>
                      <a:pt x="197" y="88"/>
                    </a:lnTo>
                    <a:lnTo>
                      <a:pt x="68" y="88"/>
                    </a:lnTo>
                    <a:lnTo>
                      <a:pt x="68" y="573"/>
                    </a:lnTo>
                    <a:lnTo>
                      <a:pt x="0" y="573"/>
                    </a:lnTo>
                    <a:lnTo>
                      <a:pt x="0" y="88"/>
                    </a:lnTo>
                    <a:lnTo>
                      <a:pt x="0" y="88"/>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4"/>
              <p:cNvSpPr>
                <a:spLocks/>
              </p:cNvSpPr>
              <p:nvPr/>
            </p:nvSpPr>
            <p:spPr bwMode="auto">
              <a:xfrm>
                <a:off x="3796" y="4048"/>
                <a:ext cx="159"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5"/>
              <p:cNvSpPr>
                <a:spLocks/>
              </p:cNvSpPr>
              <p:nvPr/>
            </p:nvSpPr>
            <p:spPr bwMode="auto">
              <a:xfrm>
                <a:off x="3699" y="3011"/>
                <a:ext cx="459" cy="474"/>
              </a:xfrm>
              <a:custGeom>
                <a:avLst/>
                <a:gdLst>
                  <a:gd name="T0" fmla="*/ 59 w 278"/>
                  <a:gd name="T1" fmla="*/ 0 h 288"/>
                  <a:gd name="T2" fmla="*/ 219 w 278"/>
                  <a:gd name="T3" fmla="*/ 0 h 288"/>
                  <a:gd name="T4" fmla="*/ 278 w 278"/>
                  <a:gd name="T5" fmla="*/ 59 h 288"/>
                  <a:gd name="T6" fmla="*/ 278 w 278"/>
                  <a:gd name="T7" fmla="*/ 109 h 288"/>
                  <a:gd name="T8" fmla="*/ 219 w 278"/>
                  <a:gd name="T9" fmla="*/ 109 h 288"/>
                  <a:gd name="T10" fmla="*/ 219 w 278"/>
                  <a:gd name="T11" fmla="*/ 288 h 288"/>
                  <a:gd name="T12" fmla="*/ 59 w 278"/>
                  <a:gd name="T13" fmla="*/ 288 h 288"/>
                  <a:gd name="T14" fmla="*/ 59 w 278"/>
                  <a:gd name="T15" fmla="*/ 109 h 288"/>
                  <a:gd name="T16" fmla="*/ 0 w 278"/>
                  <a:gd name="T17" fmla="*/ 109 h 288"/>
                  <a:gd name="T18" fmla="*/ 0 w 278"/>
                  <a:gd name="T19" fmla="*/ 59 h 288"/>
                  <a:gd name="T20" fmla="*/ 5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59" y="0"/>
                    </a:moveTo>
                    <a:cubicBezTo>
                      <a:pt x="219" y="0"/>
                      <a:pt x="219" y="0"/>
                      <a:pt x="219" y="0"/>
                    </a:cubicBezTo>
                    <a:cubicBezTo>
                      <a:pt x="252" y="0"/>
                      <a:pt x="278" y="27"/>
                      <a:pt x="278" y="59"/>
                    </a:cubicBezTo>
                    <a:cubicBezTo>
                      <a:pt x="278" y="109"/>
                      <a:pt x="278" y="109"/>
                      <a:pt x="278" y="109"/>
                    </a:cubicBezTo>
                    <a:cubicBezTo>
                      <a:pt x="219" y="109"/>
                      <a:pt x="219" y="109"/>
                      <a:pt x="219" y="109"/>
                    </a:cubicBezTo>
                    <a:cubicBezTo>
                      <a:pt x="219" y="288"/>
                      <a:pt x="219" y="288"/>
                      <a:pt x="219"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6" y="0"/>
                      <a:pt x="59" y="0"/>
                    </a:cubicBez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6"/>
              <p:cNvSpPr>
                <a:spLocks/>
              </p:cNvSpPr>
              <p:nvPr/>
            </p:nvSpPr>
            <p:spPr bwMode="auto">
              <a:xfrm>
                <a:off x="4074" y="3191"/>
                <a:ext cx="163" cy="243"/>
              </a:xfrm>
              <a:custGeom>
                <a:avLst/>
                <a:gdLst>
                  <a:gd name="T0" fmla="*/ 37 w 99"/>
                  <a:gd name="T1" fmla="*/ 148 h 148"/>
                  <a:gd name="T2" fmla="*/ 99 w 99"/>
                  <a:gd name="T3" fmla="*/ 148 h 148"/>
                  <a:gd name="T4" fmla="*/ 99 w 99"/>
                  <a:gd name="T5" fmla="*/ 105 h 148"/>
                  <a:gd name="T6" fmla="*/ 43 w 99"/>
                  <a:gd name="T7" fmla="*/ 105 h 148"/>
                  <a:gd name="T8" fmla="*/ 43 w 99"/>
                  <a:gd name="T9" fmla="*/ 0 h 148"/>
                  <a:gd name="T10" fmla="*/ 0 w 99"/>
                  <a:gd name="T11" fmla="*/ 0 h 148"/>
                  <a:gd name="T12" fmla="*/ 0 w 99"/>
                  <a:gd name="T13" fmla="*/ 111 h 148"/>
                  <a:gd name="T14" fmla="*/ 37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37" y="148"/>
                    </a:moveTo>
                    <a:cubicBezTo>
                      <a:pt x="99" y="148"/>
                      <a:pt x="99" y="148"/>
                      <a:pt x="99" y="148"/>
                    </a:cubicBezTo>
                    <a:cubicBezTo>
                      <a:pt x="99" y="105"/>
                      <a:pt x="99" y="105"/>
                      <a:pt x="99" y="105"/>
                    </a:cubicBezTo>
                    <a:cubicBezTo>
                      <a:pt x="43" y="105"/>
                      <a:pt x="43" y="105"/>
                      <a:pt x="43" y="105"/>
                    </a:cubicBezTo>
                    <a:cubicBezTo>
                      <a:pt x="43" y="0"/>
                      <a:pt x="43" y="0"/>
                      <a:pt x="43" y="0"/>
                    </a:cubicBezTo>
                    <a:cubicBezTo>
                      <a:pt x="0" y="0"/>
                      <a:pt x="0" y="0"/>
                      <a:pt x="0" y="0"/>
                    </a:cubicBezTo>
                    <a:cubicBezTo>
                      <a:pt x="0" y="111"/>
                      <a:pt x="0" y="111"/>
                      <a:pt x="0" y="111"/>
                    </a:cubicBezTo>
                    <a:cubicBezTo>
                      <a:pt x="0" y="131"/>
                      <a:pt x="17" y="148"/>
                      <a:pt x="37"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Rectangle 47"/>
              <p:cNvSpPr>
                <a:spLocks noChangeArrowheads="1"/>
              </p:cNvSpPr>
              <p:nvPr/>
            </p:nvSpPr>
            <p:spPr bwMode="auto">
              <a:xfrm>
                <a:off x="3712" y="3191"/>
                <a:ext cx="71" cy="421"/>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8"/>
              <p:cNvSpPr>
                <a:spLocks/>
              </p:cNvSpPr>
              <p:nvPr/>
            </p:nvSpPr>
            <p:spPr bwMode="auto">
              <a:xfrm>
                <a:off x="3711" y="3541"/>
                <a:ext cx="72" cy="143"/>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7"/>
                      <a:pt x="0" y="43"/>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9"/>
              <p:cNvSpPr>
                <a:spLocks/>
              </p:cNvSpPr>
              <p:nvPr/>
            </p:nvSpPr>
            <p:spPr bwMode="auto">
              <a:xfrm>
                <a:off x="4220" y="3362"/>
                <a:ext cx="144" cy="72"/>
              </a:xfrm>
              <a:custGeom>
                <a:avLst/>
                <a:gdLst>
                  <a:gd name="T0" fmla="*/ 0 w 87"/>
                  <a:gd name="T1" fmla="*/ 0 h 44"/>
                  <a:gd name="T2" fmla="*/ 87 w 87"/>
                  <a:gd name="T3" fmla="*/ 0 h 44"/>
                  <a:gd name="T4" fmla="*/ 44 w 87"/>
                  <a:gd name="T5" fmla="*/ 44 h 44"/>
                  <a:gd name="T6" fmla="*/ 0 w 87"/>
                  <a:gd name="T7" fmla="*/ 0 h 44"/>
                </a:gdLst>
                <a:ahLst/>
                <a:cxnLst>
                  <a:cxn ang="0">
                    <a:pos x="T0" y="T1"/>
                  </a:cxn>
                  <a:cxn ang="0">
                    <a:pos x="T2" y="T3"/>
                  </a:cxn>
                  <a:cxn ang="0">
                    <a:pos x="T4" y="T5"/>
                  </a:cxn>
                  <a:cxn ang="0">
                    <a:pos x="T6" y="T7"/>
                  </a:cxn>
                </a:cxnLst>
                <a:rect l="0" t="0" r="r" b="b"/>
                <a:pathLst>
                  <a:path w="87" h="44">
                    <a:moveTo>
                      <a:pt x="0" y="0"/>
                    </a:moveTo>
                    <a:cubicBezTo>
                      <a:pt x="87" y="0"/>
                      <a:pt x="87" y="0"/>
                      <a:pt x="87" y="0"/>
                    </a:cubicBezTo>
                    <a:cubicBezTo>
                      <a:pt x="87" y="24"/>
                      <a:pt x="68" y="44"/>
                      <a:pt x="44" y="44"/>
                    </a:cubicBezTo>
                    <a:cubicBezTo>
                      <a:pt x="19" y="44"/>
                      <a:pt x="0" y="24"/>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Rectangle 50"/>
              <p:cNvSpPr>
                <a:spLocks noChangeArrowheads="1"/>
              </p:cNvSpPr>
              <p:nvPr/>
            </p:nvSpPr>
            <p:spPr bwMode="auto">
              <a:xfrm>
                <a:off x="4105" y="3329"/>
                <a:ext cx="315" cy="33"/>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51"/>
              <p:cNvSpPr>
                <a:spLocks/>
              </p:cNvSpPr>
              <p:nvPr/>
            </p:nvSpPr>
            <p:spPr bwMode="auto">
              <a:xfrm>
                <a:off x="4178" y="3171"/>
                <a:ext cx="328" cy="158"/>
              </a:xfrm>
              <a:custGeom>
                <a:avLst/>
                <a:gdLst>
                  <a:gd name="T0" fmla="*/ 85 w 328"/>
                  <a:gd name="T1" fmla="*/ 0 h 158"/>
                  <a:gd name="T2" fmla="*/ 328 w 328"/>
                  <a:gd name="T3" fmla="*/ 0 h 158"/>
                  <a:gd name="T4" fmla="*/ 242 w 328"/>
                  <a:gd name="T5" fmla="*/ 158 h 158"/>
                  <a:gd name="T6" fmla="*/ 0 w 328"/>
                  <a:gd name="T7" fmla="*/ 158 h 158"/>
                  <a:gd name="T8" fmla="*/ 85 w 328"/>
                  <a:gd name="T9" fmla="*/ 0 h 158"/>
                </a:gdLst>
                <a:ahLst/>
                <a:cxnLst>
                  <a:cxn ang="0">
                    <a:pos x="T0" y="T1"/>
                  </a:cxn>
                  <a:cxn ang="0">
                    <a:pos x="T2" y="T3"/>
                  </a:cxn>
                  <a:cxn ang="0">
                    <a:pos x="T4" y="T5"/>
                  </a:cxn>
                  <a:cxn ang="0">
                    <a:pos x="T6" y="T7"/>
                  </a:cxn>
                  <a:cxn ang="0">
                    <a:pos x="T8" y="T9"/>
                  </a:cxn>
                </a:cxnLst>
                <a:rect l="0" t="0" r="r" b="b"/>
                <a:pathLst>
                  <a:path w="328" h="158">
                    <a:moveTo>
                      <a:pt x="85" y="0"/>
                    </a:moveTo>
                    <a:lnTo>
                      <a:pt x="328" y="0"/>
                    </a:lnTo>
                    <a:lnTo>
                      <a:pt x="242" y="158"/>
                    </a:lnTo>
                    <a:lnTo>
                      <a:pt x="0" y="158"/>
                    </a:lnTo>
                    <a:lnTo>
                      <a:pt x="8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Rectangle 52"/>
              <p:cNvSpPr>
                <a:spLocks noChangeArrowheads="1"/>
              </p:cNvSpPr>
              <p:nvPr/>
            </p:nvSpPr>
            <p:spPr bwMode="auto">
              <a:xfrm>
                <a:off x="4105" y="3329"/>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53"/>
              <p:cNvSpPr>
                <a:spLocks/>
              </p:cNvSpPr>
              <p:nvPr/>
            </p:nvSpPr>
            <p:spPr bwMode="auto">
              <a:xfrm>
                <a:off x="3886" y="2914"/>
                <a:ext cx="84" cy="138"/>
              </a:xfrm>
              <a:custGeom>
                <a:avLst/>
                <a:gdLst>
                  <a:gd name="T0" fmla="*/ 42 w 84"/>
                  <a:gd name="T1" fmla="*/ 138 h 138"/>
                  <a:gd name="T2" fmla="*/ 84 w 84"/>
                  <a:gd name="T3" fmla="*/ 97 h 138"/>
                  <a:gd name="T4" fmla="*/ 84 w 84"/>
                  <a:gd name="T5" fmla="*/ 0 h 138"/>
                  <a:gd name="T6" fmla="*/ 0 w 84"/>
                  <a:gd name="T7" fmla="*/ 0 h 138"/>
                  <a:gd name="T8" fmla="*/ 0 w 84"/>
                  <a:gd name="T9" fmla="*/ 97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84" y="97"/>
                    </a:lnTo>
                    <a:lnTo>
                      <a:pt x="84" y="0"/>
                    </a:lnTo>
                    <a:lnTo>
                      <a:pt x="0" y="0"/>
                    </a:lnTo>
                    <a:lnTo>
                      <a:pt x="0" y="97"/>
                    </a:lnTo>
                    <a:lnTo>
                      <a:pt x="42" y="138"/>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54"/>
              <p:cNvSpPr>
                <a:spLocks/>
              </p:cNvSpPr>
              <p:nvPr/>
            </p:nvSpPr>
            <p:spPr bwMode="auto">
              <a:xfrm>
                <a:off x="3886" y="2914"/>
                <a:ext cx="84" cy="74"/>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4"/>
                      <a:pt x="35" y="45"/>
                      <a:pt x="26" y="45"/>
                    </a:cubicBezTo>
                    <a:cubicBezTo>
                      <a:pt x="17" y="45"/>
                      <a:pt x="9"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55"/>
              <p:cNvSpPr>
                <a:spLocks/>
              </p:cNvSpPr>
              <p:nvPr/>
            </p:nvSpPr>
            <p:spPr bwMode="auto">
              <a:xfrm>
                <a:off x="3829" y="2684"/>
                <a:ext cx="198" cy="135"/>
              </a:xfrm>
              <a:custGeom>
                <a:avLst/>
                <a:gdLst>
                  <a:gd name="T0" fmla="*/ 60 w 120"/>
                  <a:gd name="T1" fmla="*/ 0 h 82"/>
                  <a:gd name="T2" fmla="*/ 120 w 120"/>
                  <a:gd name="T3" fmla="*/ 60 h 82"/>
                  <a:gd name="T4" fmla="*/ 120 w 120"/>
                  <a:gd name="T5" fmla="*/ 82 h 82"/>
                  <a:gd name="T6" fmla="*/ 0 w 120"/>
                  <a:gd name="T7" fmla="*/ 82 h 82"/>
                  <a:gd name="T8" fmla="*/ 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93" y="0"/>
                      <a:pt x="120" y="26"/>
                      <a:pt x="120" y="60"/>
                    </a:cubicBezTo>
                    <a:cubicBezTo>
                      <a:pt x="120" y="82"/>
                      <a:pt x="120" y="82"/>
                      <a:pt x="120" y="82"/>
                    </a:cubicBezTo>
                    <a:cubicBezTo>
                      <a:pt x="0" y="82"/>
                      <a:pt x="0" y="82"/>
                      <a:pt x="0" y="82"/>
                    </a:cubicBezTo>
                    <a:cubicBezTo>
                      <a:pt x="0" y="60"/>
                      <a:pt x="0" y="60"/>
                      <a:pt x="0" y="60"/>
                    </a:cubicBezTo>
                    <a:cubicBezTo>
                      <a:pt x="0" y="26"/>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56"/>
              <p:cNvSpPr>
                <a:spLocks/>
              </p:cNvSpPr>
              <p:nvPr/>
            </p:nvSpPr>
            <p:spPr bwMode="auto">
              <a:xfrm>
                <a:off x="3829" y="2786"/>
                <a:ext cx="198" cy="186"/>
              </a:xfrm>
              <a:custGeom>
                <a:avLst/>
                <a:gdLst>
                  <a:gd name="T0" fmla="*/ 120 w 120"/>
                  <a:gd name="T1" fmla="*/ 0 h 113"/>
                  <a:gd name="T2" fmla="*/ 120 w 120"/>
                  <a:gd name="T3" fmla="*/ 93 h 113"/>
                  <a:gd name="T4" fmla="*/ 119 w 120"/>
                  <a:gd name="T5" fmla="*/ 93 h 113"/>
                  <a:gd name="T6" fmla="*/ 60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19" y="93"/>
                      <a:pt x="119" y="93"/>
                      <a:pt x="119" y="93"/>
                    </a:cubicBezTo>
                    <a:cubicBezTo>
                      <a:pt x="103" y="105"/>
                      <a:pt x="82" y="113"/>
                      <a:pt x="60" y="113"/>
                    </a:cubicBezTo>
                    <a:cubicBezTo>
                      <a:pt x="38" y="113"/>
                      <a:pt x="17"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Rectangle 57"/>
              <p:cNvSpPr>
                <a:spLocks noChangeArrowheads="1"/>
              </p:cNvSpPr>
              <p:nvPr/>
            </p:nvSpPr>
            <p:spPr bwMode="auto">
              <a:xfrm>
                <a:off x="3712"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58"/>
              <p:cNvSpPr>
                <a:spLocks noChangeArrowheads="1"/>
              </p:cNvSpPr>
              <p:nvPr/>
            </p:nvSpPr>
            <p:spPr bwMode="auto">
              <a:xfrm>
                <a:off x="4074"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6" name="Rectangle 415"/>
            <p:cNvSpPr/>
            <p:nvPr/>
          </p:nvSpPr>
          <p:spPr bwMode="auto">
            <a:xfrm>
              <a:off x="9952037" y="5060600"/>
              <a:ext cx="128016" cy="580571"/>
            </a:xfrm>
            <a:prstGeom prst="rect">
              <a:avLst/>
            </a:pr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7" name="Freeform 12"/>
            <p:cNvSpPr>
              <a:spLocks/>
            </p:cNvSpPr>
            <p:nvPr/>
          </p:nvSpPr>
          <p:spPr bwMode="auto">
            <a:xfrm flipH="1">
              <a:off x="10499454" y="5057835"/>
              <a:ext cx="283169" cy="37242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7850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pic>
        <p:nvPicPr>
          <p:cNvPr id="160" name="Picture 159" descr="Screen Shot 2016-02-25 at 11.52.08 AM.png"/>
          <p:cNvPicPr>
            <a:picLocks noChangeAspect="1"/>
          </p:cNvPicPr>
          <p:nvPr/>
        </p:nvPicPr>
        <p:blipFill rotWithShape="1">
          <a:blip r:embed="rId2">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Tree>
    <p:extLst>
      <p:ext uri="{BB962C8B-B14F-4D97-AF65-F5344CB8AC3E}">
        <p14:creationId xmlns:p14="http://schemas.microsoft.com/office/powerpoint/2010/main" val="3042880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pic>
        <p:nvPicPr>
          <p:cNvPr id="160" name="Picture 159" descr="Screen Shot 2016-02-25 at 11.52.08 AM.png"/>
          <p:cNvPicPr>
            <a:picLocks noChangeAspect="1"/>
          </p:cNvPicPr>
          <p:nvPr/>
        </p:nvPicPr>
        <p:blipFill rotWithShape="1">
          <a:blip r:embed="rId3">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
        <p:nvSpPr>
          <p:cNvPr id="4" name="TextBox 3"/>
          <p:cNvSpPr txBox="1"/>
          <p:nvPr/>
        </p:nvSpPr>
        <p:spPr>
          <a:xfrm>
            <a:off x="4010228" y="6334780"/>
            <a:ext cx="3877784" cy="523220"/>
          </a:xfrm>
          <a:prstGeom prst="rect">
            <a:avLst/>
          </a:prstGeom>
          <a:noFill/>
        </p:spPr>
        <p:txBody>
          <a:bodyPr wrap="none" rtlCol="0">
            <a:spAutoFit/>
          </a:bodyPr>
          <a:lstStyle/>
          <a:p>
            <a:r>
              <a:rPr lang="en-US" sz="2800" dirty="0"/>
              <a:t>Sum of customers’ means</a:t>
            </a:r>
          </a:p>
        </p:txBody>
      </p:sp>
      <p:graphicFrame>
        <p:nvGraphicFramePr>
          <p:cNvPr id="171" name="Object 170"/>
          <p:cNvGraphicFramePr>
            <a:graphicFrameLocks noChangeAspect="1"/>
          </p:cNvGraphicFramePr>
          <p:nvPr>
            <p:extLst/>
          </p:nvPr>
        </p:nvGraphicFramePr>
        <p:xfrm>
          <a:off x="5497515" y="5542945"/>
          <a:ext cx="1009109" cy="982217"/>
        </p:xfrm>
        <a:graphic>
          <a:graphicData uri="http://schemas.openxmlformats.org/presentationml/2006/ole">
            <mc:AlternateContent xmlns:mc="http://schemas.openxmlformats.org/markup-compatibility/2006">
              <mc:Choice xmlns:v="urn:schemas-microsoft-com:vml" Requires="v">
                <p:oleObj spid="_x0000_s37897" name="Equation" r:id="rId4" imgW="368300" imgH="355600" progId="Equation.DSMT4">
                  <p:embed/>
                </p:oleObj>
              </mc:Choice>
              <mc:Fallback>
                <p:oleObj name="Equation" r:id="rId4" imgW="368300" imgH="355600" progId="Equation.DSMT4">
                  <p:embed/>
                  <p:pic>
                    <p:nvPicPr>
                      <p:cNvPr id="171" name="Object 170"/>
                      <p:cNvPicPr/>
                      <p:nvPr/>
                    </p:nvPicPr>
                    <p:blipFill>
                      <a:blip r:embed="rId5"/>
                      <a:stretch>
                        <a:fillRect/>
                      </a:stretch>
                    </p:blipFill>
                    <p:spPr>
                      <a:xfrm>
                        <a:off x="5497515" y="5542945"/>
                        <a:ext cx="1009109" cy="982217"/>
                      </a:xfrm>
                      <a:prstGeom prst="rect">
                        <a:avLst/>
                      </a:prstGeom>
                    </p:spPr>
                  </p:pic>
                </p:oleObj>
              </mc:Fallback>
            </mc:AlternateContent>
          </a:graphicData>
        </a:graphic>
      </p:graphicFrame>
    </p:spTree>
    <p:extLst>
      <p:ext uri="{BB962C8B-B14F-4D97-AF65-F5344CB8AC3E}">
        <p14:creationId xmlns:p14="http://schemas.microsoft.com/office/powerpoint/2010/main" val="42388624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140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0" name="Group 159"/>
          <p:cNvGrpSpPr>
            <a:grpSpLocks noChangeAspect="1"/>
          </p:cNvGrpSpPr>
          <p:nvPr/>
        </p:nvGrpSpPr>
        <p:grpSpPr>
          <a:xfrm>
            <a:off x="2119014" y="4647517"/>
            <a:ext cx="2309493" cy="839962"/>
            <a:chOff x="5633567" y="4614862"/>
            <a:chExt cx="1085850" cy="390525"/>
          </a:xfrm>
        </p:grpSpPr>
        <p:sp>
          <p:nvSpPr>
            <p:cNvPr id="171" name="Rectangle 82"/>
            <p:cNvSpPr>
              <a:spLocks noChangeArrowheads="1"/>
            </p:cNvSpPr>
            <p:nvPr/>
          </p:nvSpPr>
          <p:spPr bwMode="auto">
            <a:xfrm>
              <a:off x="5633567" y="4716462"/>
              <a:ext cx="1085850" cy="288925"/>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83"/>
            <p:cNvSpPr>
              <a:spLocks noChangeArrowheads="1"/>
            </p:cNvSpPr>
            <p:nvPr/>
          </p:nvSpPr>
          <p:spPr bwMode="auto">
            <a:xfrm>
              <a:off x="6473354" y="4614862"/>
              <a:ext cx="131762" cy="1603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89"/>
            <p:cNvSpPr>
              <a:spLocks noChangeArrowheads="1"/>
            </p:cNvSpPr>
            <p:nvPr/>
          </p:nvSpPr>
          <p:spPr bwMode="auto">
            <a:xfrm>
              <a:off x="5695479" y="4859337"/>
              <a:ext cx="241300"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0"/>
            <p:cNvSpPr>
              <a:spLocks noChangeArrowheads="1"/>
            </p:cNvSpPr>
            <p:nvPr/>
          </p:nvSpPr>
          <p:spPr bwMode="auto">
            <a:xfrm>
              <a:off x="5963767" y="4859337"/>
              <a:ext cx="246062"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2"/>
            <p:cNvSpPr>
              <a:spLocks noChangeArrowheads="1"/>
            </p:cNvSpPr>
            <p:nvPr/>
          </p:nvSpPr>
          <p:spPr bwMode="auto">
            <a:xfrm>
              <a:off x="6236817" y="4859337"/>
              <a:ext cx="241300"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95" name="Straight Connector 194"/>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grpSp>
        <p:nvGrpSpPr>
          <p:cNvPr id="199" name="Group 198"/>
          <p:cNvGrpSpPr>
            <a:grpSpLocks noChangeAspect="1"/>
          </p:cNvGrpSpPr>
          <p:nvPr/>
        </p:nvGrpSpPr>
        <p:grpSpPr>
          <a:xfrm>
            <a:off x="2155968" y="250295"/>
            <a:ext cx="810836" cy="2194560"/>
            <a:chOff x="2190750" y="1501775"/>
            <a:chExt cx="849313" cy="2298700"/>
          </a:xfrm>
        </p:grpSpPr>
        <p:grpSp>
          <p:nvGrpSpPr>
            <p:cNvPr id="200" name="Group 4"/>
            <p:cNvGrpSpPr>
              <a:grpSpLocks noChangeAspect="1"/>
            </p:cNvGrpSpPr>
            <p:nvPr/>
          </p:nvGrpSpPr>
          <p:grpSpPr bwMode="auto">
            <a:xfrm>
              <a:off x="2190750" y="1501775"/>
              <a:ext cx="849313" cy="2298700"/>
              <a:chOff x="1380" y="946"/>
              <a:chExt cx="535" cy="1448"/>
            </a:xfrm>
          </p:grpSpPr>
          <p:sp>
            <p:nvSpPr>
              <p:cNvPr id="207"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1" name="Rectangle 200"/>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Isosceles Triangle 201"/>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7" name="Group 226"/>
          <p:cNvGrpSpPr>
            <a:grpSpLocks noChangeAspect="1"/>
          </p:cNvGrpSpPr>
          <p:nvPr/>
        </p:nvGrpSpPr>
        <p:grpSpPr>
          <a:xfrm>
            <a:off x="7820890" y="2638918"/>
            <a:ext cx="701145" cy="2194560"/>
            <a:chOff x="6533620" y="1624705"/>
            <a:chExt cx="701145" cy="2193925"/>
          </a:xfrm>
        </p:grpSpPr>
        <p:grpSp>
          <p:nvGrpSpPr>
            <p:cNvPr id="228" name="Group 227"/>
            <p:cNvGrpSpPr/>
            <p:nvPr/>
          </p:nvGrpSpPr>
          <p:grpSpPr>
            <a:xfrm>
              <a:off x="6533620" y="1624705"/>
              <a:ext cx="701145" cy="2193925"/>
              <a:chOff x="6533620" y="1624705"/>
              <a:chExt cx="701145" cy="2193925"/>
            </a:xfrm>
          </p:grpSpPr>
          <p:grpSp>
            <p:nvGrpSpPr>
              <p:cNvPr id="230" name="Group 229"/>
              <p:cNvGrpSpPr/>
              <p:nvPr/>
            </p:nvGrpSpPr>
            <p:grpSpPr>
              <a:xfrm>
                <a:off x="6533620" y="1624705"/>
                <a:ext cx="701145" cy="2193925"/>
                <a:chOff x="6533620" y="1624705"/>
                <a:chExt cx="701145" cy="2193925"/>
              </a:xfrm>
            </p:grpSpPr>
            <p:grpSp>
              <p:nvGrpSpPr>
                <p:cNvPr id="232" name="Group 231"/>
                <p:cNvGrpSpPr/>
                <p:nvPr/>
              </p:nvGrpSpPr>
              <p:grpSpPr>
                <a:xfrm>
                  <a:off x="6533620" y="1624705"/>
                  <a:ext cx="701145" cy="2193925"/>
                  <a:chOff x="4748213" y="1576388"/>
                  <a:chExt cx="701145" cy="2193925"/>
                </a:xfrm>
              </p:grpSpPr>
              <p:grpSp>
                <p:nvGrpSpPr>
                  <p:cNvPr id="236" name="Group 40"/>
                  <p:cNvGrpSpPr>
                    <a:grpSpLocks noChangeAspect="1"/>
                  </p:cNvGrpSpPr>
                  <p:nvPr/>
                </p:nvGrpSpPr>
                <p:grpSpPr bwMode="auto">
                  <a:xfrm>
                    <a:off x="4748213" y="1576388"/>
                    <a:ext cx="700087" cy="2193925"/>
                    <a:chOff x="2991" y="993"/>
                    <a:chExt cx="441" cy="1382"/>
                  </a:xfrm>
                </p:grpSpPr>
                <p:sp>
                  <p:nvSpPr>
                    <p:cNvPr id="240"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Rectangle 236"/>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Isosceles Triangle 238"/>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rapezoid 232"/>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Trapezoid 234"/>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1" name="Isosceles Triangle 230"/>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Isosceles Triangle 228"/>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4" name="Group 253"/>
          <p:cNvGrpSpPr>
            <a:grpSpLocks noChangeAspect="1"/>
          </p:cNvGrpSpPr>
          <p:nvPr/>
        </p:nvGrpSpPr>
        <p:grpSpPr>
          <a:xfrm>
            <a:off x="6477431" y="314822"/>
            <a:ext cx="845855" cy="2205637"/>
            <a:chOff x="11181473" y="1683964"/>
            <a:chExt cx="794541" cy="2149379"/>
          </a:xfrm>
        </p:grpSpPr>
        <p:grpSp>
          <p:nvGrpSpPr>
            <p:cNvPr id="255" name="Group 254"/>
            <p:cNvGrpSpPr/>
            <p:nvPr/>
          </p:nvGrpSpPr>
          <p:grpSpPr>
            <a:xfrm>
              <a:off x="11350197" y="1683964"/>
              <a:ext cx="449795" cy="528273"/>
              <a:chOff x="11388799" y="1528646"/>
              <a:chExt cx="449795" cy="528273"/>
            </a:xfrm>
          </p:grpSpPr>
          <p:sp>
            <p:nvSpPr>
              <p:cNvPr id="283"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6" name="Group 255"/>
            <p:cNvGrpSpPr/>
            <p:nvPr/>
          </p:nvGrpSpPr>
          <p:grpSpPr>
            <a:xfrm>
              <a:off x="11181473" y="1704383"/>
              <a:ext cx="794541" cy="2128960"/>
              <a:chOff x="2190750" y="1504950"/>
              <a:chExt cx="849313" cy="2295525"/>
            </a:xfrm>
          </p:grpSpPr>
          <p:grpSp>
            <p:nvGrpSpPr>
              <p:cNvPr id="258" name="Group 4"/>
              <p:cNvGrpSpPr>
                <a:grpSpLocks noChangeAspect="1"/>
              </p:cNvGrpSpPr>
              <p:nvPr/>
            </p:nvGrpSpPr>
            <p:grpSpPr bwMode="auto">
              <a:xfrm>
                <a:off x="2190750" y="1504950"/>
                <a:ext cx="849313" cy="2295525"/>
                <a:chOff x="1380" y="948"/>
                <a:chExt cx="535" cy="1446"/>
              </a:xfrm>
            </p:grpSpPr>
            <p:sp>
              <p:nvSpPr>
                <p:cNvPr id="266"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9" name="Rectangle 258"/>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Isosceles Triangle 264"/>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7"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9" name="Group 288"/>
          <p:cNvGrpSpPr>
            <a:grpSpLocks noChangeAspect="1"/>
          </p:cNvGrpSpPr>
          <p:nvPr/>
        </p:nvGrpSpPr>
        <p:grpSpPr>
          <a:xfrm>
            <a:off x="7395106" y="203217"/>
            <a:ext cx="701348" cy="2194560"/>
            <a:chOff x="5598891" y="1620822"/>
            <a:chExt cx="701145" cy="2193925"/>
          </a:xfrm>
        </p:grpSpPr>
        <p:grpSp>
          <p:nvGrpSpPr>
            <p:cNvPr id="290" name="Group 289"/>
            <p:cNvGrpSpPr/>
            <p:nvPr/>
          </p:nvGrpSpPr>
          <p:grpSpPr>
            <a:xfrm>
              <a:off x="5598891" y="1620822"/>
              <a:ext cx="701145" cy="2193925"/>
              <a:chOff x="4748213" y="1576388"/>
              <a:chExt cx="701145" cy="2193925"/>
            </a:xfrm>
          </p:grpSpPr>
          <p:grpSp>
            <p:nvGrpSpPr>
              <p:cNvPr id="292" name="Group 40"/>
              <p:cNvGrpSpPr>
                <a:grpSpLocks noChangeAspect="1"/>
              </p:cNvGrpSpPr>
              <p:nvPr/>
            </p:nvGrpSpPr>
            <p:grpSpPr bwMode="auto">
              <a:xfrm>
                <a:off x="4748213" y="1576388"/>
                <a:ext cx="700087" cy="2193925"/>
                <a:chOff x="2991" y="993"/>
                <a:chExt cx="441" cy="1382"/>
              </a:xfrm>
            </p:grpSpPr>
            <p:sp>
              <p:nvSpPr>
                <p:cNvPr id="297"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3" name="Rectangle 292"/>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293"/>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Isosceles Triangle 295"/>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1" name="Rectangle 290"/>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17" name="TextBox 316"/>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318" name="Group 317"/>
          <p:cNvGrpSpPr>
            <a:grpSpLocks noChangeAspect="1"/>
          </p:cNvGrpSpPr>
          <p:nvPr/>
        </p:nvGrpSpPr>
        <p:grpSpPr>
          <a:xfrm>
            <a:off x="9039585" y="1524182"/>
            <a:ext cx="701348" cy="2194560"/>
            <a:chOff x="4704027" y="1606551"/>
            <a:chExt cx="701145" cy="2193925"/>
          </a:xfrm>
        </p:grpSpPr>
        <p:grpSp>
          <p:nvGrpSpPr>
            <p:cNvPr id="319" name="Group 318"/>
            <p:cNvGrpSpPr/>
            <p:nvPr/>
          </p:nvGrpSpPr>
          <p:grpSpPr>
            <a:xfrm>
              <a:off x="4704027" y="1606551"/>
              <a:ext cx="701145" cy="2193925"/>
              <a:chOff x="4748213" y="1576388"/>
              <a:chExt cx="701145" cy="2193925"/>
            </a:xfrm>
          </p:grpSpPr>
          <p:grpSp>
            <p:nvGrpSpPr>
              <p:cNvPr id="321" name="Group 40"/>
              <p:cNvGrpSpPr>
                <a:grpSpLocks noChangeAspect="1"/>
              </p:cNvGrpSpPr>
              <p:nvPr/>
            </p:nvGrpSpPr>
            <p:grpSpPr bwMode="auto">
              <a:xfrm>
                <a:off x="4748213" y="1576388"/>
                <a:ext cx="700087" cy="2193925"/>
                <a:chOff x="2991" y="993"/>
                <a:chExt cx="441" cy="1382"/>
              </a:xfrm>
            </p:grpSpPr>
            <p:sp>
              <p:nvSpPr>
                <p:cNvPr id="325"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2" name="Rectangle 321"/>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Isosceles Triangle 319"/>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9" name="Group 338"/>
          <p:cNvGrpSpPr>
            <a:grpSpLocks noChangeAspect="1"/>
          </p:cNvGrpSpPr>
          <p:nvPr/>
        </p:nvGrpSpPr>
        <p:grpSpPr>
          <a:xfrm>
            <a:off x="9891820" y="2143055"/>
            <a:ext cx="751880" cy="2356231"/>
            <a:chOff x="6533620" y="1624705"/>
            <a:chExt cx="700087" cy="2193925"/>
          </a:xfrm>
        </p:grpSpPr>
        <p:grpSp>
          <p:nvGrpSpPr>
            <p:cNvPr id="340" name="Group 339"/>
            <p:cNvGrpSpPr/>
            <p:nvPr/>
          </p:nvGrpSpPr>
          <p:grpSpPr>
            <a:xfrm>
              <a:off x="6533620" y="1624705"/>
              <a:ext cx="700087" cy="2193925"/>
              <a:chOff x="6533620" y="1624705"/>
              <a:chExt cx="700087" cy="2193925"/>
            </a:xfrm>
          </p:grpSpPr>
          <p:grpSp>
            <p:nvGrpSpPr>
              <p:cNvPr id="342" name="Group 341"/>
              <p:cNvGrpSpPr/>
              <p:nvPr/>
            </p:nvGrpSpPr>
            <p:grpSpPr>
              <a:xfrm>
                <a:off x="6533620" y="1624705"/>
                <a:ext cx="700087" cy="2193925"/>
                <a:chOff x="6533620" y="1624705"/>
                <a:chExt cx="700087" cy="2193925"/>
              </a:xfrm>
            </p:grpSpPr>
            <p:grpSp>
              <p:nvGrpSpPr>
                <p:cNvPr id="344" name="Group 343"/>
                <p:cNvGrpSpPr/>
                <p:nvPr/>
              </p:nvGrpSpPr>
              <p:grpSpPr>
                <a:xfrm>
                  <a:off x="6533620" y="1624705"/>
                  <a:ext cx="700087" cy="2193925"/>
                  <a:chOff x="4748213" y="1576388"/>
                  <a:chExt cx="700087" cy="2193925"/>
                </a:xfrm>
              </p:grpSpPr>
              <p:grpSp>
                <p:nvGrpSpPr>
                  <p:cNvPr id="348" name="Group 40"/>
                  <p:cNvGrpSpPr>
                    <a:grpSpLocks noChangeAspect="1"/>
                  </p:cNvGrpSpPr>
                  <p:nvPr/>
                </p:nvGrpSpPr>
                <p:grpSpPr bwMode="auto">
                  <a:xfrm>
                    <a:off x="4748213" y="1576388"/>
                    <a:ext cx="700087" cy="2193925"/>
                    <a:chOff x="2991" y="993"/>
                    <a:chExt cx="441" cy="1382"/>
                  </a:xfrm>
                </p:grpSpPr>
                <p:sp>
                  <p:nvSpPr>
                    <p:cNvPr id="352"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9" name="Rectangle 348"/>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Rectangle 349"/>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Isosceles Triangle 350"/>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Trapezoid 344"/>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Rectangle 345"/>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Trapezoid 346"/>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Isosceles Triangle 342"/>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1" name="Isosceles Triangle 340"/>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9" name="Group 4"/>
          <p:cNvGrpSpPr>
            <a:grpSpLocks noChangeAspect="1"/>
          </p:cNvGrpSpPr>
          <p:nvPr/>
        </p:nvGrpSpPr>
        <p:grpSpPr bwMode="auto">
          <a:xfrm>
            <a:off x="5920818" y="1806975"/>
            <a:ext cx="705231" cy="2194560"/>
            <a:chOff x="5069" y="2299"/>
            <a:chExt cx="465" cy="1447"/>
          </a:xfrm>
        </p:grpSpPr>
        <p:sp>
          <p:nvSpPr>
            <p:cNvPr id="370"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6" name="Group 405"/>
          <p:cNvGrpSpPr>
            <a:grpSpLocks noChangeAspect="1"/>
          </p:cNvGrpSpPr>
          <p:nvPr/>
        </p:nvGrpSpPr>
        <p:grpSpPr>
          <a:xfrm flipH="1">
            <a:off x="8181188" y="1004411"/>
            <a:ext cx="810459" cy="2195053"/>
            <a:chOff x="6806917" y="2480273"/>
            <a:chExt cx="1458828" cy="3951101"/>
          </a:xfrm>
        </p:grpSpPr>
        <p:grpSp>
          <p:nvGrpSpPr>
            <p:cNvPr id="407" name="Group 406"/>
            <p:cNvGrpSpPr/>
            <p:nvPr/>
          </p:nvGrpSpPr>
          <p:grpSpPr>
            <a:xfrm>
              <a:off x="6806917" y="2480273"/>
              <a:ext cx="1458828" cy="3951101"/>
              <a:chOff x="6806917" y="2480273"/>
              <a:chExt cx="1458828" cy="3951101"/>
            </a:xfrm>
          </p:grpSpPr>
          <p:grpSp>
            <p:nvGrpSpPr>
              <p:cNvPr id="412" name="Group 4"/>
              <p:cNvGrpSpPr>
                <a:grpSpLocks noChangeAspect="1"/>
              </p:cNvGrpSpPr>
              <p:nvPr/>
            </p:nvGrpSpPr>
            <p:grpSpPr bwMode="auto">
              <a:xfrm>
                <a:off x="6806917" y="2480273"/>
                <a:ext cx="1458828" cy="3951101"/>
                <a:chOff x="694" y="956"/>
                <a:chExt cx="535" cy="1449"/>
              </a:xfrm>
            </p:grpSpPr>
            <p:sp>
              <p:nvSpPr>
                <p:cNvPr id="414"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3" name="Rectangle 412"/>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8"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2" name="Group 4"/>
          <p:cNvGrpSpPr>
            <a:grpSpLocks noChangeAspect="1"/>
          </p:cNvGrpSpPr>
          <p:nvPr/>
        </p:nvGrpSpPr>
        <p:grpSpPr bwMode="auto">
          <a:xfrm>
            <a:off x="3049967" y="499360"/>
            <a:ext cx="1175951" cy="2093517"/>
            <a:chOff x="561" y="2656"/>
            <a:chExt cx="801" cy="1426"/>
          </a:xfrm>
        </p:grpSpPr>
        <p:sp>
          <p:nvSpPr>
            <p:cNvPr id="443" name="AutoShape 3"/>
            <p:cNvSpPr>
              <a:spLocks noChangeAspect="1" noChangeArrowheads="1" noTextEdit="1"/>
            </p:cNvSpPr>
            <p:nvPr/>
          </p:nvSpPr>
          <p:spPr bwMode="auto">
            <a:xfrm>
              <a:off x="561" y="2658"/>
              <a:ext cx="801"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5"/>
            <p:cNvSpPr>
              <a:spLocks/>
            </p:cNvSpPr>
            <p:nvPr/>
          </p:nvSpPr>
          <p:spPr bwMode="auto">
            <a:xfrm>
              <a:off x="1015" y="2785"/>
              <a:ext cx="239"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6"/>
            <p:cNvSpPr>
              <a:spLocks noChangeArrowheads="1"/>
            </p:cNvSpPr>
            <p:nvPr/>
          </p:nvSpPr>
          <p:spPr bwMode="auto">
            <a:xfrm>
              <a:off x="1003" y="3441"/>
              <a:ext cx="262" cy="86"/>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7"/>
            <p:cNvSpPr>
              <a:spLocks noChangeArrowheads="1"/>
            </p:cNvSpPr>
            <p:nvPr/>
          </p:nvSpPr>
          <p:spPr bwMode="auto">
            <a:xfrm>
              <a:off x="1003" y="3441"/>
              <a:ext cx="68"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8"/>
            <p:cNvSpPr>
              <a:spLocks/>
            </p:cNvSpPr>
            <p:nvPr/>
          </p:nvSpPr>
          <p:spPr bwMode="auto">
            <a:xfrm>
              <a:off x="913" y="4000"/>
              <a:ext cx="158"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9"/>
            <p:cNvSpPr>
              <a:spLocks noChangeArrowheads="1"/>
            </p:cNvSpPr>
            <p:nvPr/>
          </p:nvSpPr>
          <p:spPr bwMode="auto">
            <a:xfrm>
              <a:off x="1198" y="3441"/>
              <a:ext cx="67"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0"/>
            <p:cNvSpPr>
              <a:spLocks/>
            </p:cNvSpPr>
            <p:nvPr/>
          </p:nvSpPr>
          <p:spPr bwMode="auto">
            <a:xfrm>
              <a:off x="1108" y="4000"/>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1"/>
            <p:cNvSpPr>
              <a:spLocks/>
            </p:cNvSpPr>
            <p:nvPr/>
          </p:nvSpPr>
          <p:spPr bwMode="auto">
            <a:xfrm>
              <a:off x="907" y="2970"/>
              <a:ext cx="455"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2"/>
            <p:cNvSpPr>
              <a:spLocks/>
            </p:cNvSpPr>
            <p:nvPr/>
          </p:nvSpPr>
          <p:spPr bwMode="auto">
            <a:xfrm>
              <a:off x="828" y="3148"/>
              <a:ext cx="162"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13"/>
            <p:cNvSpPr>
              <a:spLocks noChangeArrowheads="1"/>
            </p:cNvSpPr>
            <p:nvPr/>
          </p:nvSpPr>
          <p:spPr bwMode="auto">
            <a:xfrm>
              <a:off x="1279" y="3148"/>
              <a:ext cx="70" cy="419"/>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4"/>
            <p:cNvSpPr>
              <a:spLocks/>
            </p:cNvSpPr>
            <p:nvPr/>
          </p:nvSpPr>
          <p:spPr bwMode="auto">
            <a:xfrm>
              <a:off x="1279" y="3496"/>
              <a:ext cx="70"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
            <p:cNvSpPr>
              <a:spLocks/>
            </p:cNvSpPr>
            <p:nvPr/>
          </p:nvSpPr>
          <p:spPr bwMode="auto">
            <a:xfrm>
              <a:off x="758" y="3318"/>
              <a:ext cx="142"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Rectangle 17"/>
            <p:cNvSpPr>
              <a:spLocks noChangeArrowheads="1"/>
            </p:cNvSpPr>
            <p:nvPr/>
          </p:nvSpPr>
          <p:spPr bwMode="auto">
            <a:xfrm>
              <a:off x="646" y="3286"/>
              <a:ext cx="313"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8"/>
            <p:cNvSpPr>
              <a:spLocks/>
            </p:cNvSpPr>
            <p:nvPr/>
          </p:nvSpPr>
          <p:spPr bwMode="auto">
            <a:xfrm>
              <a:off x="561" y="3129"/>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19"/>
            <p:cNvSpPr>
              <a:spLocks noChangeArrowheads="1"/>
            </p:cNvSpPr>
            <p:nvPr/>
          </p:nvSpPr>
          <p:spPr bwMode="auto">
            <a:xfrm>
              <a:off x="887" y="3286"/>
              <a:ext cx="72"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0"/>
            <p:cNvSpPr>
              <a:spLocks/>
            </p:cNvSpPr>
            <p:nvPr/>
          </p:nvSpPr>
          <p:spPr bwMode="auto">
            <a:xfrm>
              <a:off x="1093" y="2874"/>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1"/>
            <p:cNvSpPr>
              <a:spLocks/>
            </p:cNvSpPr>
            <p:nvPr/>
          </p:nvSpPr>
          <p:spPr bwMode="auto">
            <a:xfrm>
              <a:off x="1093" y="2874"/>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2"/>
            <p:cNvSpPr>
              <a:spLocks/>
            </p:cNvSpPr>
            <p:nvPr/>
          </p:nvSpPr>
          <p:spPr bwMode="auto">
            <a:xfrm>
              <a:off x="1036" y="2656"/>
              <a:ext cx="197" cy="134"/>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3"/>
            <p:cNvSpPr>
              <a:spLocks/>
            </p:cNvSpPr>
            <p:nvPr/>
          </p:nvSpPr>
          <p:spPr bwMode="auto">
            <a:xfrm>
              <a:off x="1036" y="2746"/>
              <a:ext cx="197" cy="18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24"/>
            <p:cNvSpPr>
              <a:spLocks noChangeArrowheads="1"/>
            </p:cNvSpPr>
            <p:nvPr/>
          </p:nvSpPr>
          <p:spPr bwMode="auto">
            <a:xfrm>
              <a:off x="1279"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Rectangle 25"/>
            <p:cNvSpPr>
              <a:spLocks noChangeArrowheads="1"/>
            </p:cNvSpPr>
            <p:nvPr/>
          </p:nvSpPr>
          <p:spPr bwMode="auto">
            <a:xfrm>
              <a:off x="920"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4" name="Group 463"/>
          <p:cNvGrpSpPr>
            <a:grpSpLocks noChangeAspect="1"/>
          </p:cNvGrpSpPr>
          <p:nvPr/>
        </p:nvGrpSpPr>
        <p:grpSpPr>
          <a:xfrm>
            <a:off x="2277218" y="1173420"/>
            <a:ext cx="1151821" cy="2113464"/>
            <a:chOff x="6531538" y="4242275"/>
            <a:chExt cx="1196018" cy="2194560"/>
          </a:xfrm>
        </p:grpSpPr>
        <p:grpSp>
          <p:nvGrpSpPr>
            <p:cNvPr id="465" name="Group 464"/>
            <p:cNvGrpSpPr>
              <a:grpSpLocks noChangeAspect="1"/>
            </p:cNvGrpSpPr>
            <p:nvPr/>
          </p:nvGrpSpPr>
          <p:grpSpPr>
            <a:xfrm>
              <a:off x="6531538" y="4242275"/>
              <a:ext cx="1196018" cy="2194560"/>
              <a:chOff x="9499150" y="1647547"/>
              <a:chExt cx="1273175" cy="2296377"/>
            </a:xfrm>
          </p:grpSpPr>
          <p:grpSp>
            <p:nvGrpSpPr>
              <p:cNvPr id="468" name="Group 46"/>
              <p:cNvGrpSpPr>
                <a:grpSpLocks noChangeAspect="1"/>
              </p:cNvGrpSpPr>
              <p:nvPr/>
            </p:nvGrpSpPr>
            <p:grpSpPr bwMode="auto">
              <a:xfrm>
                <a:off x="9499150" y="1683324"/>
                <a:ext cx="1273175" cy="2260600"/>
                <a:chOff x="5981" y="1082"/>
                <a:chExt cx="802" cy="1424"/>
              </a:xfrm>
            </p:grpSpPr>
            <p:sp>
              <p:nvSpPr>
                <p:cNvPr id="474" name="AutoShape 45"/>
                <p:cNvSpPr>
                  <a:spLocks noChangeAspect="1" noChangeArrowheads="1" noTextEdit="1"/>
                </p:cNvSpPr>
                <p:nvPr/>
              </p:nvSpPr>
              <p:spPr bwMode="auto">
                <a:xfrm>
                  <a:off x="5981" y="1082"/>
                  <a:ext cx="802"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
                <p:cNvSpPr>
                  <a:spLocks/>
                </p:cNvSpPr>
                <p:nvPr/>
              </p:nvSpPr>
              <p:spPr bwMode="auto">
                <a:xfrm>
                  <a:off x="6435" y="1209"/>
                  <a:ext cx="240"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Rectangle 49"/>
                <p:cNvSpPr>
                  <a:spLocks noChangeArrowheads="1"/>
                </p:cNvSpPr>
                <p:nvPr/>
              </p:nvSpPr>
              <p:spPr bwMode="auto">
                <a:xfrm>
                  <a:off x="6424" y="1865"/>
                  <a:ext cx="67"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50"/>
                <p:cNvSpPr>
                  <a:spLocks/>
                </p:cNvSpPr>
                <p:nvPr/>
              </p:nvSpPr>
              <p:spPr bwMode="auto">
                <a:xfrm>
                  <a:off x="6334" y="2424"/>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51"/>
                <p:cNvSpPr>
                  <a:spLocks noChangeArrowheads="1"/>
                </p:cNvSpPr>
                <p:nvPr/>
              </p:nvSpPr>
              <p:spPr bwMode="auto">
                <a:xfrm>
                  <a:off x="6619" y="1865"/>
                  <a:ext cx="63"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52"/>
                <p:cNvSpPr>
                  <a:spLocks/>
                </p:cNvSpPr>
                <p:nvPr/>
              </p:nvSpPr>
              <p:spPr bwMode="auto">
                <a:xfrm>
                  <a:off x="6529" y="2422"/>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53"/>
                <p:cNvSpPr>
                  <a:spLocks/>
                </p:cNvSpPr>
                <p:nvPr/>
              </p:nvSpPr>
              <p:spPr bwMode="auto">
                <a:xfrm>
                  <a:off x="6327" y="1394"/>
                  <a:ext cx="456"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C4D8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54"/>
                <p:cNvSpPr>
                  <a:spLocks/>
                </p:cNvSpPr>
                <p:nvPr/>
              </p:nvSpPr>
              <p:spPr bwMode="auto">
                <a:xfrm>
                  <a:off x="6248" y="1572"/>
                  <a:ext cx="163"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55"/>
                <p:cNvSpPr>
                  <a:spLocks noChangeArrowheads="1"/>
                </p:cNvSpPr>
                <p:nvPr/>
              </p:nvSpPr>
              <p:spPr bwMode="auto">
                <a:xfrm>
                  <a:off x="6699" y="1572"/>
                  <a:ext cx="71" cy="419"/>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56"/>
                <p:cNvSpPr>
                  <a:spLocks/>
                </p:cNvSpPr>
                <p:nvPr/>
              </p:nvSpPr>
              <p:spPr bwMode="auto">
                <a:xfrm>
                  <a:off x="6699" y="1920"/>
                  <a:ext cx="71"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57"/>
                <p:cNvSpPr>
                  <a:spLocks/>
                </p:cNvSpPr>
                <p:nvPr/>
              </p:nvSpPr>
              <p:spPr bwMode="auto">
                <a:xfrm>
                  <a:off x="6178" y="1742"/>
                  <a:ext cx="143"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59"/>
                <p:cNvSpPr>
                  <a:spLocks noChangeArrowheads="1"/>
                </p:cNvSpPr>
                <p:nvPr/>
              </p:nvSpPr>
              <p:spPr bwMode="auto">
                <a:xfrm>
                  <a:off x="6066" y="1710"/>
                  <a:ext cx="314"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60"/>
                <p:cNvSpPr>
                  <a:spLocks/>
                </p:cNvSpPr>
                <p:nvPr/>
              </p:nvSpPr>
              <p:spPr bwMode="auto">
                <a:xfrm>
                  <a:off x="5981" y="1553"/>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E811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61"/>
                <p:cNvSpPr>
                  <a:spLocks noChangeArrowheads="1"/>
                </p:cNvSpPr>
                <p:nvPr/>
              </p:nvSpPr>
              <p:spPr bwMode="auto">
                <a:xfrm>
                  <a:off x="6307" y="1710"/>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62"/>
                <p:cNvSpPr>
                  <a:spLocks/>
                </p:cNvSpPr>
                <p:nvPr/>
              </p:nvSpPr>
              <p:spPr bwMode="auto">
                <a:xfrm>
                  <a:off x="6514" y="1298"/>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63"/>
                <p:cNvSpPr>
                  <a:spLocks/>
                </p:cNvSpPr>
                <p:nvPr/>
              </p:nvSpPr>
              <p:spPr bwMode="auto">
                <a:xfrm>
                  <a:off x="6514" y="1298"/>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Rectangle 66"/>
                <p:cNvSpPr>
                  <a:spLocks noChangeArrowheads="1"/>
                </p:cNvSpPr>
                <p:nvPr/>
              </p:nvSpPr>
              <p:spPr bwMode="auto">
                <a:xfrm>
                  <a:off x="6699"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67"/>
                <p:cNvSpPr>
                  <a:spLocks noChangeArrowheads="1"/>
                </p:cNvSpPr>
                <p:nvPr/>
              </p:nvSpPr>
              <p:spPr bwMode="auto">
                <a:xfrm>
                  <a:off x="6340"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9" name="Rectangle 468"/>
              <p:cNvSpPr/>
              <p:nvPr/>
            </p:nvSpPr>
            <p:spPr bwMode="auto">
              <a:xfrm>
                <a:off x="10199583" y="2910361"/>
                <a:ext cx="421584" cy="417293"/>
              </a:xfrm>
              <a:prstGeom prst="rect">
                <a:avLst/>
              </a:prstGeom>
              <a:solidFill>
                <a:srgbClr val="C4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Freeform 7"/>
              <p:cNvSpPr>
                <a:spLocks/>
              </p:cNvSpPr>
              <p:nvPr/>
            </p:nvSpPr>
            <p:spPr bwMode="auto">
              <a:xfrm>
                <a:off x="10143626" y="1647547"/>
                <a:ext cx="513556" cy="436621"/>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
              <p:cNvSpPr>
                <a:spLocks/>
              </p:cNvSpPr>
              <p:nvPr/>
            </p:nvSpPr>
            <p:spPr bwMode="auto">
              <a:xfrm>
                <a:off x="10249987" y="1811186"/>
                <a:ext cx="300835" cy="29399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21"/>
              <p:cNvSpPr>
                <a:spLocks/>
              </p:cNvSpPr>
              <p:nvPr/>
            </p:nvSpPr>
            <p:spPr bwMode="auto">
              <a:xfrm rot="1291647">
                <a:off x="10399751" y="1797441"/>
                <a:ext cx="211805" cy="76798"/>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22"/>
              <p:cNvSpPr>
                <a:spLocks/>
              </p:cNvSpPr>
              <p:nvPr/>
            </p:nvSpPr>
            <p:spPr bwMode="auto">
              <a:xfrm>
                <a:off x="10222972" y="1774670"/>
                <a:ext cx="248179" cy="122341"/>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6" name="Isosceles Triangle 465"/>
            <p:cNvSpPr/>
            <p:nvPr/>
          </p:nvSpPr>
          <p:spPr bwMode="auto">
            <a:xfrm rot="8024703">
              <a:off x="7310218" y="4705896"/>
              <a:ext cx="107082" cy="221719"/>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Isosceles Triangle 466"/>
            <p:cNvSpPr/>
            <p:nvPr/>
          </p:nvSpPr>
          <p:spPr bwMode="auto">
            <a:xfrm rot="14173054">
              <a:off x="7362040" y="4720743"/>
              <a:ext cx="130793" cy="155626"/>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2" name="Group 491"/>
          <p:cNvGrpSpPr>
            <a:grpSpLocks noChangeAspect="1"/>
          </p:cNvGrpSpPr>
          <p:nvPr/>
        </p:nvGrpSpPr>
        <p:grpSpPr bwMode="auto">
          <a:xfrm>
            <a:off x="8991484" y="3863716"/>
            <a:ext cx="1032372" cy="2147887"/>
            <a:chOff x="1369" y="787"/>
            <a:chExt cx="745" cy="1550"/>
          </a:xfrm>
        </p:grpSpPr>
        <p:sp>
          <p:nvSpPr>
            <p:cNvPr id="493" name="AutoShape 3"/>
            <p:cNvSpPr>
              <a:spLocks noChangeAspect="1" noChangeArrowheads="1" noTextEdit="1"/>
            </p:cNvSpPr>
            <p:nvPr/>
          </p:nvSpPr>
          <p:spPr bwMode="auto">
            <a:xfrm>
              <a:off x="1369" y="787"/>
              <a:ext cx="740" cy="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5"/>
            <p:cNvSpPr>
              <a:spLocks noChangeArrowheads="1"/>
            </p:cNvSpPr>
            <p:nvPr/>
          </p:nvSpPr>
          <p:spPr bwMode="auto">
            <a:xfrm>
              <a:off x="1633" y="1053"/>
              <a:ext cx="212" cy="12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7"/>
            <p:cNvSpPr>
              <a:spLocks/>
            </p:cNvSpPr>
            <p:nvPr/>
          </p:nvSpPr>
          <p:spPr bwMode="auto">
            <a:xfrm>
              <a:off x="1609" y="930"/>
              <a:ext cx="261" cy="54"/>
            </a:xfrm>
            <a:custGeom>
              <a:avLst/>
              <a:gdLst>
                <a:gd name="T0" fmla="*/ 0 w 169"/>
                <a:gd name="T1" fmla="*/ 27 h 35"/>
                <a:gd name="T2" fmla="*/ 9 w 169"/>
                <a:gd name="T3" fmla="*/ 35 h 35"/>
                <a:gd name="T4" fmla="*/ 160 w 169"/>
                <a:gd name="T5" fmla="*/ 35 h 35"/>
                <a:gd name="T6" fmla="*/ 169 w 169"/>
                <a:gd name="T7" fmla="*/ 27 h 35"/>
                <a:gd name="T8" fmla="*/ 169 w 169"/>
                <a:gd name="T9" fmla="*/ 9 h 35"/>
                <a:gd name="T10" fmla="*/ 160 w 169"/>
                <a:gd name="T11" fmla="*/ 0 h 35"/>
                <a:gd name="T12" fmla="*/ 9 w 169"/>
                <a:gd name="T13" fmla="*/ 0 h 35"/>
                <a:gd name="T14" fmla="*/ 0 w 169"/>
                <a:gd name="T15" fmla="*/ 9 h 35"/>
                <a:gd name="T16" fmla="*/ 0 w 169"/>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35">
                  <a:moveTo>
                    <a:pt x="0" y="27"/>
                  </a:moveTo>
                  <a:cubicBezTo>
                    <a:pt x="0" y="32"/>
                    <a:pt x="4" y="35"/>
                    <a:pt x="9" y="35"/>
                  </a:cubicBezTo>
                  <a:cubicBezTo>
                    <a:pt x="160" y="35"/>
                    <a:pt x="160" y="35"/>
                    <a:pt x="160" y="35"/>
                  </a:cubicBezTo>
                  <a:cubicBezTo>
                    <a:pt x="165" y="35"/>
                    <a:pt x="169" y="32"/>
                    <a:pt x="169" y="27"/>
                  </a:cubicBezTo>
                  <a:cubicBezTo>
                    <a:pt x="169" y="9"/>
                    <a:pt x="169" y="9"/>
                    <a:pt x="169" y="9"/>
                  </a:cubicBezTo>
                  <a:cubicBezTo>
                    <a:pt x="169" y="4"/>
                    <a:pt x="165" y="0"/>
                    <a:pt x="160"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Rectangle 8"/>
            <p:cNvSpPr>
              <a:spLocks noChangeArrowheads="1"/>
            </p:cNvSpPr>
            <p:nvPr/>
          </p:nvSpPr>
          <p:spPr bwMode="auto">
            <a:xfrm>
              <a:off x="1609" y="1133"/>
              <a:ext cx="263" cy="20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9"/>
            <p:cNvSpPr>
              <a:spLocks noChangeArrowheads="1"/>
            </p:cNvSpPr>
            <p:nvPr/>
          </p:nvSpPr>
          <p:spPr bwMode="auto">
            <a:xfrm>
              <a:off x="1609" y="1181"/>
              <a:ext cx="263" cy="161"/>
            </a:xfrm>
            <a:prstGeom prst="rect">
              <a:avLst/>
            </a:prstGeom>
            <a:solidFill>
              <a:srgbClr val="FFBD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0"/>
            <p:cNvSpPr>
              <a:spLocks/>
            </p:cNvSpPr>
            <p:nvPr/>
          </p:nvSpPr>
          <p:spPr bwMode="auto">
            <a:xfrm>
              <a:off x="1801" y="1642"/>
              <a:ext cx="155" cy="606"/>
            </a:xfrm>
            <a:custGeom>
              <a:avLst/>
              <a:gdLst>
                <a:gd name="T0" fmla="*/ 0 w 155"/>
                <a:gd name="T1" fmla="*/ 606 h 606"/>
                <a:gd name="T2" fmla="*/ 155 w 155"/>
                <a:gd name="T3" fmla="*/ 606 h 606"/>
                <a:gd name="T4" fmla="*/ 74 w 155"/>
                <a:gd name="T5" fmla="*/ 0 h 606"/>
                <a:gd name="T6" fmla="*/ 0 w 155"/>
                <a:gd name="T7" fmla="*/ 0 h 606"/>
                <a:gd name="T8" fmla="*/ 0 w 155"/>
                <a:gd name="T9" fmla="*/ 606 h 606"/>
              </a:gdLst>
              <a:ahLst/>
              <a:cxnLst>
                <a:cxn ang="0">
                  <a:pos x="T0" y="T1"/>
                </a:cxn>
                <a:cxn ang="0">
                  <a:pos x="T2" y="T3"/>
                </a:cxn>
                <a:cxn ang="0">
                  <a:pos x="T4" y="T5"/>
                </a:cxn>
                <a:cxn ang="0">
                  <a:pos x="T6" y="T7"/>
                </a:cxn>
                <a:cxn ang="0">
                  <a:pos x="T8" y="T9"/>
                </a:cxn>
              </a:cxnLst>
              <a:rect l="0" t="0" r="r" b="b"/>
              <a:pathLst>
                <a:path w="155" h="606">
                  <a:moveTo>
                    <a:pt x="0" y="606"/>
                  </a:moveTo>
                  <a:lnTo>
                    <a:pt x="155"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1"/>
            <p:cNvSpPr>
              <a:spLocks/>
            </p:cNvSpPr>
            <p:nvPr/>
          </p:nvSpPr>
          <p:spPr bwMode="auto">
            <a:xfrm>
              <a:off x="1591" y="1642"/>
              <a:ext cx="156" cy="606"/>
            </a:xfrm>
            <a:custGeom>
              <a:avLst/>
              <a:gdLst>
                <a:gd name="T0" fmla="*/ 0 w 156"/>
                <a:gd name="T1" fmla="*/ 606 h 606"/>
                <a:gd name="T2" fmla="*/ 156 w 156"/>
                <a:gd name="T3" fmla="*/ 606 h 606"/>
                <a:gd name="T4" fmla="*/ 74 w 156"/>
                <a:gd name="T5" fmla="*/ 0 h 606"/>
                <a:gd name="T6" fmla="*/ 0 w 156"/>
                <a:gd name="T7" fmla="*/ 0 h 606"/>
                <a:gd name="T8" fmla="*/ 0 w 156"/>
                <a:gd name="T9" fmla="*/ 606 h 606"/>
              </a:gdLst>
              <a:ahLst/>
              <a:cxnLst>
                <a:cxn ang="0">
                  <a:pos x="T0" y="T1"/>
                </a:cxn>
                <a:cxn ang="0">
                  <a:pos x="T2" y="T3"/>
                </a:cxn>
                <a:cxn ang="0">
                  <a:pos x="T4" y="T5"/>
                </a:cxn>
                <a:cxn ang="0">
                  <a:pos x="T6" y="T7"/>
                </a:cxn>
                <a:cxn ang="0">
                  <a:pos x="T8" y="T9"/>
                </a:cxn>
              </a:cxnLst>
              <a:rect l="0" t="0" r="r" b="b"/>
              <a:pathLst>
                <a:path w="156" h="606">
                  <a:moveTo>
                    <a:pt x="0" y="606"/>
                  </a:moveTo>
                  <a:lnTo>
                    <a:pt x="156"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2"/>
            <p:cNvSpPr>
              <a:spLocks/>
            </p:cNvSpPr>
            <p:nvPr/>
          </p:nvSpPr>
          <p:spPr bwMode="auto">
            <a:xfrm>
              <a:off x="180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3"/>
            <p:cNvSpPr>
              <a:spLocks/>
            </p:cNvSpPr>
            <p:nvPr/>
          </p:nvSpPr>
          <p:spPr bwMode="auto">
            <a:xfrm>
              <a:off x="1694" y="1027"/>
              <a:ext cx="91" cy="149"/>
            </a:xfrm>
            <a:custGeom>
              <a:avLst/>
              <a:gdLst>
                <a:gd name="T0" fmla="*/ 47 w 91"/>
                <a:gd name="T1" fmla="*/ 149 h 149"/>
                <a:gd name="T2" fmla="*/ 91 w 91"/>
                <a:gd name="T3" fmla="*/ 144 h 149"/>
                <a:gd name="T4" fmla="*/ 91 w 91"/>
                <a:gd name="T5" fmla="*/ 0 h 149"/>
                <a:gd name="T6" fmla="*/ 0 w 91"/>
                <a:gd name="T7" fmla="*/ 0 h 149"/>
                <a:gd name="T8" fmla="*/ 0 w 91"/>
                <a:gd name="T9" fmla="*/ 149 h 149"/>
                <a:gd name="T10" fmla="*/ 47 w 91"/>
                <a:gd name="T11" fmla="*/ 149 h 149"/>
              </a:gdLst>
              <a:ahLst/>
              <a:cxnLst>
                <a:cxn ang="0">
                  <a:pos x="T0" y="T1"/>
                </a:cxn>
                <a:cxn ang="0">
                  <a:pos x="T2" y="T3"/>
                </a:cxn>
                <a:cxn ang="0">
                  <a:pos x="T4" y="T5"/>
                </a:cxn>
                <a:cxn ang="0">
                  <a:pos x="T6" y="T7"/>
                </a:cxn>
                <a:cxn ang="0">
                  <a:pos x="T8" y="T9"/>
                </a:cxn>
                <a:cxn ang="0">
                  <a:pos x="T10" y="T11"/>
                </a:cxn>
              </a:cxnLst>
              <a:rect l="0" t="0" r="r" b="b"/>
              <a:pathLst>
                <a:path w="91" h="149">
                  <a:moveTo>
                    <a:pt x="47" y="149"/>
                  </a:moveTo>
                  <a:lnTo>
                    <a:pt x="91" y="144"/>
                  </a:lnTo>
                  <a:lnTo>
                    <a:pt x="91" y="0"/>
                  </a:lnTo>
                  <a:lnTo>
                    <a:pt x="0" y="0"/>
                  </a:lnTo>
                  <a:lnTo>
                    <a:pt x="0" y="149"/>
                  </a:lnTo>
                  <a:lnTo>
                    <a:pt x="47" y="149"/>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4"/>
            <p:cNvSpPr>
              <a:spLocks/>
            </p:cNvSpPr>
            <p:nvPr/>
          </p:nvSpPr>
          <p:spPr bwMode="auto">
            <a:xfrm>
              <a:off x="1694" y="1027"/>
              <a:ext cx="91" cy="78"/>
            </a:xfrm>
            <a:custGeom>
              <a:avLst/>
              <a:gdLst>
                <a:gd name="T0" fmla="*/ 59 w 59"/>
                <a:gd name="T1" fmla="*/ 47 h 51"/>
                <a:gd name="T2" fmla="*/ 30 w 59"/>
                <a:gd name="T3" fmla="*/ 51 h 51"/>
                <a:gd name="T4" fmla="*/ 0 w 59"/>
                <a:gd name="T5" fmla="*/ 47 h 51"/>
                <a:gd name="T6" fmla="*/ 0 w 59"/>
                <a:gd name="T7" fmla="*/ 0 h 51"/>
                <a:gd name="T8" fmla="*/ 59 w 59"/>
                <a:gd name="T9" fmla="*/ 0 h 51"/>
                <a:gd name="T10" fmla="*/ 59 w 59"/>
                <a:gd name="T11" fmla="*/ 47 h 51"/>
              </a:gdLst>
              <a:ahLst/>
              <a:cxnLst>
                <a:cxn ang="0">
                  <a:pos x="T0" y="T1"/>
                </a:cxn>
                <a:cxn ang="0">
                  <a:pos x="T2" y="T3"/>
                </a:cxn>
                <a:cxn ang="0">
                  <a:pos x="T4" y="T5"/>
                </a:cxn>
                <a:cxn ang="0">
                  <a:pos x="T6" y="T7"/>
                </a:cxn>
                <a:cxn ang="0">
                  <a:pos x="T8" y="T9"/>
                </a:cxn>
                <a:cxn ang="0">
                  <a:pos x="T10" y="T11"/>
                </a:cxn>
              </a:cxnLst>
              <a:rect l="0" t="0" r="r" b="b"/>
              <a:pathLst>
                <a:path w="59" h="51">
                  <a:moveTo>
                    <a:pt x="59" y="47"/>
                  </a:moveTo>
                  <a:cubicBezTo>
                    <a:pt x="50" y="50"/>
                    <a:pt x="40" y="51"/>
                    <a:pt x="30" y="51"/>
                  </a:cubicBezTo>
                  <a:cubicBezTo>
                    <a:pt x="19" y="51"/>
                    <a:pt x="10" y="50"/>
                    <a:pt x="0" y="47"/>
                  </a:cubicBezTo>
                  <a:cubicBezTo>
                    <a:pt x="0" y="0"/>
                    <a:pt x="0" y="0"/>
                    <a:pt x="0" y="0"/>
                  </a:cubicBezTo>
                  <a:cubicBezTo>
                    <a:pt x="59" y="0"/>
                    <a:pt x="59" y="0"/>
                    <a:pt x="59" y="0"/>
                  </a:cubicBezTo>
                  <a:lnTo>
                    <a:pt x="59" y="4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5"/>
            <p:cNvSpPr>
              <a:spLocks/>
            </p:cNvSpPr>
            <p:nvPr/>
          </p:nvSpPr>
          <p:spPr bwMode="auto">
            <a:xfrm>
              <a:off x="1633" y="887"/>
              <a:ext cx="212" cy="201"/>
            </a:xfrm>
            <a:custGeom>
              <a:avLst/>
              <a:gdLst>
                <a:gd name="T0" fmla="*/ 138 w 138"/>
                <a:gd name="T1" fmla="*/ 0 h 131"/>
                <a:gd name="T2" fmla="*/ 138 w 138"/>
                <a:gd name="T3" fmla="*/ 108 h 131"/>
                <a:gd name="T4" fmla="*/ 138 w 138"/>
                <a:gd name="T5" fmla="*/ 108 h 131"/>
                <a:gd name="T6" fmla="*/ 70 w 138"/>
                <a:gd name="T7" fmla="*/ 131 h 131"/>
                <a:gd name="T8" fmla="*/ 0 w 138"/>
                <a:gd name="T9" fmla="*/ 108 h 131"/>
                <a:gd name="T10" fmla="*/ 0 w 138"/>
                <a:gd name="T11" fmla="*/ 0 h 131"/>
                <a:gd name="T12" fmla="*/ 138 w 138"/>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138" h="131">
                  <a:moveTo>
                    <a:pt x="138" y="0"/>
                  </a:moveTo>
                  <a:cubicBezTo>
                    <a:pt x="138" y="108"/>
                    <a:pt x="138" y="108"/>
                    <a:pt x="138" y="108"/>
                  </a:cubicBezTo>
                  <a:cubicBezTo>
                    <a:pt x="138" y="108"/>
                    <a:pt x="138" y="108"/>
                    <a:pt x="138" y="108"/>
                  </a:cubicBezTo>
                  <a:cubicBezTo>
                    <a:pt x="119" y="122"/>
                    <a:pt x="95" y="131"/>
                    <a:pt x="70" y="131"/>
                  </a:cubicBezTo>
                  <a:cubicBezTo>
                    <a:pt x="44" y="131"/>
                    <a:pt x="19" y="122"/>
                    <a:pt x="0" y="108"/>
                  </a:cubicBezTo>
                  <a:cubicBezTo>
                    <a:pt x="0" y="0"/>
                    <a:pt x="0" y="0"/>
                    <a:pt x="0" y="0"/>
                  </a:cubicBezTo>
                  <a:lnTo>
                    <a:pt x="138"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6"/>
            <p:cNvSpPr>
              <a:spLocks/>
            </p:cNvSpPr>
            <p:nvPr/>
          </p:nvSpPr>
          <p:spPr bwMode="auto">
            <a:xfrm>
              <a:off x="1694" y="787"/>
              <a:ext cx="151" cy="158"/>
            </a:xfrm>
            <a:custGeom>
              <a:avLst/>
              <a:gdLst>
                <a:gd name="T0" fmla="*/ 0 w 98"/>
                <a:gd name="T1" fmla="*/ 6 h 103"/>
                <a:gd name="T2" fmla="*/ 29 w 98"/>
                <a:gd name="T3" fmla="*/ 0 h 103"/>
                <a:gd name="T4" fmla="*/ 98 w 98"/>
                <a:gd name="T5" fmla="*/ 69 h 103"/>
                <a:gd name="T6" fmla="*/ 98 w 98"/>
                <a:gd name="T7" fmla="*/ 103 h 103"/>
                <a:gd name="T8" fmla="*/ 0 w 98"/>
                <a:gd name="T9" fmla="*/ 6 h 103"/>
              </a:gdLst>
              <a:ahLst/>
              <a:cxnLst>
                <a:cxn ang="0">
                  <a:pos x="T0" y="T1"/>
                </a:cxn>
                <a:cxn ang="0">
                  <a:pos x="T2" y="T3"/>
                </a:cxn>
                <a:cxn ang="0">
                  <a:pos x="T4" y="T5"/>
                </a:cxn>
                <a:cxn ang="0">
                  <a:pos x="T6" y="T7"/>
                </a:cxn>
                <a:cxn ang="0">
                  <a:pos x="T8" y="T9"/>
                </a:cxn>
              </a:cxnLst>
              <a:rect l="0" t="0" r="r" b="b"/>
              <a:pathLst>
                <a:path w="98" h="103">
                  <a:moveTo>
                    <a:pt x="0" y="6"/>
                  </a:moveTo>
                  <a:cubicBezTo>
                    <a:pt x="9" y="2"/>
                    <a:pt x="19" y="0"/>
                    <a:pt x="29" y="0"/>
                  </a:cubicBezTo>
                  <a:cubicBezTo>
                    <a:pt x="67" y="0"/>
                    <a:pt x="98" y="31"/>
                    <a:pt x="98" y="69"/>
                  </a:cubicBezTo>
                  <a:cubicBezTo>
                    <a:pt x="98" y="103"/>
                    <a:pt x="98" y="103"/>
                    <a:pt x="98" y="103"/>
                  </a:cubicBezTo>
                  <a:cubicBezTo>
                    <a:pt x="47" y="97"/>
                    <a:pt x="6" y="57"/>
                    <a:pt x="0"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7"/>
            <p:cNvSpPr>
              <a:spLocks/>
            </p:cNvSpPr>
            <p:nvPr/>
          </p:nvSpPr>
          <p:spPr bwMode="auto">
            <a:xfrm>
              <a:off x="1633" y="787"/>
              <a:ext cx="151" cy="158"/>
            </a:xfrm>
            <a:custGeom>
              <a:avLst/>
              <a:gdLst>
                <a:gd name="T0" fmla="*/ 98 w 98"/>
                <a:gd name="T1" fmla="*/ 6 h 103"/>
                <a:gd name="T2" fmla="*/ 69 w 98"/>
                <a:gd name="T3" fmla="*/ 0 h 103"/>
                <a:gd name="T4" fmla="*/ 0 w 98"/>
                <a:gd name="T5" fmla="*/ 69 h 103"/>
                <a:gd name="T6" fmla="*/ 0 w 98"/>
                <a:gd name="T7" fmla="*/ 103 h 103"/>
                <a:gd name="T8" fmla="*/ 98 w 98"/>
                <a:gd name="T9" fmla="*/ 6 h 103"/>
              </a:gdLst>
              <a:ahLst/>
              <a:cxnLst>
                <a:cxn ang="0">
                  <a:pos x="T0" y="T1"/>
                </a:cxn>
                <a:cxn ang="0">
                  <a:pos x="T2" y="T3"/>
                </a:cxn>
                <a:cxn ang="0">
                  <a:pos x="T4" y="T5"/>
                </a:cxn>
                <a:cxn ang="0">
                  <a:pos x="T6" y="T7"/>
                </a:cxn>
                <a:cxn ang="0">
                  <a:pos x="T8" y="T9"/>
                </a:cxn>
              </a:cxnLst>
              <a:rect l="0" t="0" r="r" b="b"/>
              <a:pathLst>
                <a:path w="98" h="103">
                  <a:moveTo>
                    <a:pt x="98" y="6"/>
                  </a:moveTo>
                  <a:cubicBezTo>
                    <a:pt x="89" y="2"/>
                    <a:pt x="80" y="0"/>
                    <a:pt x="69" y="0"/>
                  </a:cubicBezTo>
                  <a:cubicBezTo>
                    <a:pt x="31" y="0"/>
                    <a:pt x="0" y="31"/>
                    <a:pt x="0" y="69"/>
                  </a:cubicBezTo>
                  <a:cubicBezTo>
                    <a:pt x="0" y="103"/>
                    <a:pt x="0" y="103"/>
                    <a:pt x="0" y="103"/>
                  </a:cubicBezTo>
                  <a:cubicBezTo>
                    <a:pt x="51" y="97"/>
                    <a:pt x="92" y="57"/>
                    <a:pt x="98"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8"/>
            <p:cNvSpPr>
              <a:spLocks/>
            </p:cNvSpPr>
            <p:nvPr/>
          </p:nvSpPr>
          <p:spPr bwMode="auto">
            <a:xfrm>
              <a:off x="1802"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8"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9"/>
            <p:cNvSpPr>
              <a:spLocks/>
            </p:cNvSpPr>
            <p:nvPr/>
          </p:nvSpPr>
          <p:spPr bwMode="auto">
            <a:xfrm>
              <a:off x="159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
            <p:cNvSpPr>
              <a:spLocks/>
            </p:cNvSpPr>
            <p:nvPr/>
          </p:nvSpPr>
          <p:spPr bwMode="auto">
            <a:xfrm>
              <a:off x="1593"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9"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1"/>
            <p:cNvSpPr>
              <a:spLocks/>
            </p:cNvSpPr>
            <p:nvPr/>
          </p:nvSpPr>
          <p:spPr bwMode="auto">
            <a:xfrm>
              <a:off x="1398" y="1128"/>
              <a:ext cx="680" cy="514"/>
            </a:xfrm>
            <a:custGeom>
              <a:avLst/>
              <a:gdLst>
                <a:gd name="T0" fmla="*/ 360 w 441"/>
                <a:gd name="T1" fmla="*/ 20 h 331"/>
                <a:gd name="T2" fmla="*/ 312 w 441"/>
                <a:gd name="T3" fmla="*/ 0 h 331"/>
                <a:gd name="T4" fmla="*/ 272 w 441"/>
                <a:gd name="T5" fmla="*/ 0 h 331"/>
                <a:gd name="T6" fmla="*/ 219 w 441"/>
                <a:gd name="T7" fmla="*/ 120 h 331"/>
                <a:gd name="T8" fmla="*/ 165 w 441"/>
                <a:gd name="T9" fmla="*/ 0 h 331"/>
                <a:gd name="T10" fmla="*/ 128 w 441"/>
                <a:gd name="T11" fmla="*/ 0 h 331"/>
                <a:gd name="T12" fmla="*/ 128 w 441"/>
                <a:gd name="T13" fmla="*/ 0 h 331"/>
                <a:gd name="T14" fmla="*/ 81 w 441"/>
                <a:gd name="T15" fmla="*/ 20 h 331"/>
                <a:gd name="T16" fmla="*/ 0 w 441"/>
                <a:gd name="T17" fmla="*/ 159 h 331"/>
                <a:gd name="T18" fmla="*/ 27 w 441"/>
                <a:gd name="T19" fmla="*/ 163 h 331"/>
                <a:gd name="T20" fmla="*/ 59 w 441"/>
                <a:gd name="T21" fmla="*/ 177 h 331"/>
                <a:gd name="T22" fmla="*/ 128 w 441"/>
                <a:gd name="T23" fmla="*/ 102 h 331"/>
                <a:gd name="T24" fmla="*/ 128 w 441"/>
                <a:gd name="T25" fmla="*/ 331 h 331"/>
                <a:gd name="T26" fmla="*/ 312 w 441"/>
                <a:gd name="T27" fmla="*/ 331 h 331"/>
                <a:gd name="T28" fmla="*/ 312 w 441"/>
                <a:gd name="T29" fmla="*/ 100 h 331"/>
                <a:gd name="T30" fmla="*/ 382 w 441"/>
                <a:gd name="T31" fmla="*/ 177 h 331"/>
                <a:gd name="T32" fmla="*/ 414 w 441"/>
                <a:gd name="T33" fmla="*/ 163 h 331"/>
                <a:gd name="T34" fmla="*/ 441 w 441"/>
                <a:gd name="T35" fmla="*/ 159 h 331"/>
                <a:gd name="T36" fmla="*/ 360 w 441"/>
                <a:gd name="T37" fmla="*/ 2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331">
                  <a:moveTo>
                    <a:pt x="360" y="20"/>
                  </a:moveTo>
                  <a:cubicBezTo>
                    <a:pt x="348" y="8"/>
                    <a:pt x="331" y="0"/>
                    <a:pt x="312" y="0"/>
                  </a:cubicBezTo>
                  <a:cubicBezTo>
                    <a:pt x="272" y="0"/>
                    <a:pt x="272" y="0"/>
                    <a:pt x="272" y="0"/>
                  </a:cubicBezTo>
                  <a:cubicBezTo>
                    <a:pt x="259" y="34"/>
                    <a:pt x="219" y="120"/>
                    <a:pt x="219" y="120"/>
                  </a:cubicBezTo>
                  <a:cubicBezTo>
                    <a:pt x="165" y="0"/>
                    <a:pt x="165" y="0"/>
                    <a:pt x="165" y="0"/>
                  </a:cubicBezTo>
                  <a:cubicBezTo>
                    <a:pt x="128" y="0"/>
                    <a:pt x="128" y="0"/>
                    <a:pt x="128" y="0"/>
                  </a:cubicBezTo>
                  <a:cubicBezTo>
                    <a:pt x="128" y="0"/>
                    <a:pt x="128" y="0"/>
                    <a:pt x="128" y="0"/>
                  </a:cubicBezTo>
                  <a:cubicBezTo>
                    <a:pt x="110" y="0"/>
                    <a:pt x="93" y="8"/>
                    <a:pt x="81" y="20"/>
                  </a:cubicBezTo>
                  <a:cubicBezTo>
                    <a:pt x="69" y="32"/>
                    <a:pt x="0" y="159"/>
                    <a:pt x="0" y="159"/>
                  </a:cubicBezTo>
                  <a:cubicBezTo>
                    <a:pt x="27" y="163"/>
                    <a:pt x="27" y="163"/>
                    <a:pt x="27" y="163"/>
                  </a:cubicBezTo>
                  <a:cubicBezTo>
                    <a:pt x="59" y="177"/>
                    <a:pt x="59" y="177"/>
                    <a:pt x="59" y="177"/>
                  </a:cubicBezTo>
                  <a:cubicBezTo>
                    <a:pt x="128" y="102"/>
                    <a:pt x="128" y="102"/>
                    <a:pt x="128" y="102"/>
                  </a:cubicBezTo>
                  <a:cubicBezTo>
                    <a:pt x="128" y="331"/>
                    <a:pt x="128" y="331"/>
                    <a:pt x="128" y="331"/>
                  </a:cubicBezTo>
                  <a:cubicBezTo>
                    <a:pt x="312" y="331"/>
                    <a:pt x="312" y="331"/>
                    <a:pt x="312" y="331"/>
                  </a:cubicBezTo>
                  <a:cubicBezTo>
                    <a:pt x="312" y="100"/>
                    <a:pt x="312" y="100"/>
                    <a:pt x="312" y="100"/>
                  </a:cubicBezTo>
                  <a:cubicBezTo>
                    <a:pt x="382" y="177"/>
                    <a:pt x="382" y="177"/>
                    <a:pt x="382" y="177"/>
                  </a:cubicBezTo>
                  <a:cubicBezTo>
                    <a:pt x="414" y="163"/>
                    <a:pt x="414" y="163"/>
                    <a:pt x="414" y="163"/>
                  </a:cubicBezTo>
                  <a:cubicBezTo>
                    <a:pt x="441" y="159"/>
                    <a:pt x="441" y="159"/>
                    <a:pt x="441" y="159"/>
                  </a:cubicBezTo>
                  <a:cubicBezTo>
                    <a:pt x="441" y="159"/>
                    <a:pt x="373" y="32"/>
                    <a:pt x="360" y="20"/>
                  </a:cubicBezTo>
                  <a:close/>
                </a:path>
              </a:pathLst>
            </a:custGeom>
            <a:solidFill>
              <a:srgbClr val="F472D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Oval 24"/>
            <p:cNvSpPr>
              <a:spLocks noChangeArrowheads="1"/>
            </p:cNvSpPr>
            <p:nvPr/>
          </p:nvSpPr>
          <p:spPr bwMode="auto">
            <a:xfrm>
              <a:off x="1852" y="1008"/>
              <a:ext cx="13"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25"/>
            <p:cNvSpPr>
              <a:spLocks noChangeArrowheads="1"/>
            </p:cNvSpPr>
            <p:nvPr/>
          </p:nvSpPr>
          <p:spPr bwMode="auto">
            <a:xfrm>
              <a:off x="1614" y="1008"/>
              <a:ext cx="16"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6"/>
            <p:cNvSpPr>
              <a:spLocks/>
            </p:cNvSpPr>
            <p:nvPr/>
          </p:nvSpPr>
          <p:spPr bwMode="auto">
            <a:xfrm>
              <a:off x="1591" y="1642"/>
              <a:ext cx="299" cy="111"/>
            </a:xfrm>
            <a:custGeom>
              <a:avLst/>
              <a:gdLst>
                <a:gd name="T0" fmla="*/ 284 w 299"/>
                <a:gd name="T1" fmla="*/ 0 h 111"/>
                <a:gd name="T2" fmla="*/ 0 w 299"/>
                <a:gd name="T3" fmla="*/ 0 h 111"/>
                <a:gd name="T4" fmla="*/ 0 w 299"/>
                <a:gd name="T5" fmla="*/ 111 h 111"/>
                <a:gd name="T6" fmla="*/ 299 w 299"/>
                <a:gd name="T7" fmla="*/ 111 h 111"/>
                <a:gd name="T8" fmla="*/ 284 w 299"/>
                <a:gd name="T9" fmla="*/ 0 h 111"/>
              </a:gdLst>
              <a:ahLst/>
              <a:cxnLst>
                <a:cxn ang="0">
                  <a:pos x="T0" y="T1"/>
                </a:cxn>
                <a:cxn ang="0">
                  <a:pos x="T2" y="T3"/>
                </a:cxn>
                <a:cxn ang="0">
                  <a:pos x="T4" y="T5"/>
                </a:cxn>
                <a:cxn ang="0">
                  <a:pos x="T6" y="T7"/>
                </a:cxn>
                <a:cxn ang="0">
                  <a:pos x="T8" y="T9"/>
                </a:cxn>
              </a:cxnLst>
              <a:rect l="0" t="0" r="r" b="b"/>
              <a:pathLst>
                <a:path w="299" h="111">
                  <a:moveTo>
                    <a:pt x="284" y="0"/>
                  </a:moveTo>
                  <a:lnTo>
                    <a:pt x="0" y="0"/>
                  </a:lnTo>
                  <a:lnTo>
                    <a:pt x="0" y="111"/>
                  </a:lnTo>
                  <a:lnTo>
                    <a:pt x="299" y="111"/>
                  </a:lnTo>
                  <a:lnTo>
                    <a:pt x="284"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1"/>
            <p:cNvSpPr>
              <a:spLocks/>
            </p:cNvSpPr>
            <p:nvPr/>
          </p:nvSpPr>
          <p:spPr bwMode="auto">
            <a:xfrm>
              <a:off x="1577" y="1385"/>
              <a:ext cx="324" cy="200"/>
            </a:xfrm>
            <a:custGeom>
              <a:avLst/>
              <a:gdLst>
                <a:gd name="T0" fmla="*/ 210 w 210"/>
                <a:gd name="T1" fmla="*/ 127 h 130"/>
                <a:gd name="T2" fmla="*/ 207 w 210"/>
                <a:gd name="T3" fmla="*/ 130 h 130"/>
                <a:gd name="T4" fmla="*/ 3 w 210"/>
                <a:gd name="T5" fmla="*/ 130 h 130"/>
                <a:gd name="T6" fmla="*/ 0 w 210"/>
                <a:gd name="T7" fmla="*/ 127 h 130"/>
                <a:gd name="T8" fmla="*/ 0 w 210"/>
                <a:gd name="T9" fmla="*/ 3 h 130"/>
                <a:gd name="T10" fmla="*/ 3 w 210"/>
                <a:gd name="T11" fmla="*/ 0 h 130"/>
                <a:gd name="T12" fmla="*/ 207 w 210"/>
                <a:gd name="T13" fmla="*/ 0 h 130"/>
                <a:gd name="T14" fmla="*/ 210 w 210"/>
                <a:gd name="T15" fmla="*/ 3 h 130"/>
                <a:gd name="T16" fmla="*/ 210 w 210"/>
                <a:gd name="T1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0">
                  <a:moveTo>
                    <a:pt x="210" y="127"/>
                  </a:moveTo>
                  <a:cubicBezTo>
                    <a:pt x="210" y="128"/>
                    <a:pt x="208" y="130"/>
                    <a:pt x="207" y="130"/>
                  </a:cubicBezTo>
                  <a:cubicBezTo>
                    <a:pt x="3" y="130"/>
                    <a:pt x="3" y="130"/>
                    <a:pt x="3" y="130"/>
                  </a:cubicBezTo>
                  <a:cubicBezTo>
                    <a:pt x="2" y="130"/>
                    <a:pt x="0" y="128"/>
                    <a:pt x="0" y="127"/>
                  </a:cubicBezTo>
                  <a:cubicBezTo>
                    <a:pt x="0" y="3"/>
                    <a:pt x="0" y="3"/>
                    <a:pt x="0" y="3"/>
                  </a:cubicBezTo>
                  <a:cubicBezTo>
                    <a:pt x="0" y="1"/>
                    <a:pt x="2" y="0"/>
                    <a:pt x="3" y="0"/>
                  </a:cubicBezTo>
                  <a:cubicBezTo>
                    <a:pt x="207" y="0"/>
                    <a:pt x="207" y="0"/>
                    <a:pt x="207" y="0"/>
                  </a:cubicBezTo>
                  <a:cubicBezTo>
                    <a:pt x="208" y="0"/>
                    <a:pt x="210" y="1"/>
                    <a:pt x="210" y="3"/>
                  </a:cubicBezTo>
                  <a:lnTo>
                    <a:pt x="210" y="1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Rectangle 32"/>
            <p:cNvSpPr>
              <a:spLocks noChangeArrowheads="1"/>
            </p:cNvSpPr>
            <p:nvPr/>
          </p:nvSpPr>
          <p:spPr bwMode="auto">
            <a:xfrm>
              <a:off x="1591" y="1402"/>
              <a:ext cx="296" cy="166"/>
            </a:xfrm>
            <a:prstGeom prst="rect">
              <a:avLst/>
            </a:prstGeom>
            <a:solidFill>
              <a:srgbClr val="6DC2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3"/>
            <p:cNvSpPr>
              <a:spLocks/>
            </p:cNvSpPr>
            <p:nvPr/>
          </p:nvSpPr>
          <p:spPr bwMode="auto">
            <a:xfrm>
              <a:off x="1839" y="1382"/>
              <a:ext cx="275" cy="232"/>
            </a:xfrm>
            <a:custGeom>
              <a:avLst/>
              <a:gdLst>
                <a:gd name="T0" fmla="*/ 153 w 178"/>
                <a:gd name="T1" fmla="*/ 48 h 151"/>
                <a:gd name="T2" fmla="*/ 68 w 178"/>
                <a:gd name="T3" fmla="*/ 133 h 151"/>
                <a:gd name="T4" fmla="*/ 0 w 178"/>
                <a:gd name="T5" fmla="*/ 132 h 151"/>
                <a:gd name="T6" fmla="*/ 126 w 178"/>
                <a:gd name="T7" fmla="*/ 6 h 151"/>
                <a:gd name="T8" fmla="*/ 157 w 178"/>
                <a:gd name="T9" fmla="*/ 0 h 151"/>
                <a:gd name="T10" fmla="*/ 153 w 178"/>
                <a:gd name="T11" fmla="*/ 48 h 151"/>
              </a:gdLst>
              <a:ahLst/>
              <a:cxnLst>
                <a:cxn ang="0">
                  <a:pos x="T0" y="T1"/>
                </a:cxn>
                <a:cxn ang="0">
                  <a:pos x="T2" y="T3"/>
                </a:cxn>
                <a:cxn ang="0">
                  <a:pos x="T4" y="T5"/>
                </a:cxn>
                <a:cxn ang="0">
                  <a:pos x="T6" y="T7"/>
                </a:cxn>
                <a:cxn ang="0">
                  <a:pos x="T8" y="T9"/>
                </a:cxn>
                <a:cxn ang="0">
                  <a:pos x="T10" y="T11"/>
                </a:cxn>
              </a:cxnLst>
              <a:rect l="0" t="0" r="r" b="b"/>
              <a:pathLst>
                <a:path w="178" h="151">
                  <a:moveTo>
                    <a:pt x="153" y="48"/>
                  </a:moveTo>
                  <a:cubicBezTo>
                    <a:pt x="128" y="73"/>
                    <a:pt x="68" y="133"/>
                    <a:pt x="68" y="133"/>
                  </a:cubicBezTo>
                  <a:cubicBezTo>
                    <a:pt x="49" y="151"/>
                    <a:pt x="18" y="151"/>
                    <a:pt x="0" y="132"/>
                  </a:cubicBezTo>
                  <a:cubicBezTo>
                    <a:pt x="126" y="6"/>
                    <a:pt x="126" y="6"/>
                    <a:pt x="126" y="6"/>
                  </a:cubicBezTo>
                  <a:cubicBezTo>
                    <a:pt x="157" y="0"/>
                    <a:pt x="157" y="0"/>
                    <a:pt x="157" y="0"/>
                  </a:cubicBezTo>
                  <a:cubicBezTo>
                    <a:pt x="157" y="0"/>
                    <a:pt x="178" y="23"/>
                    <a:pt x="153" y="48"/>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
            <p:cNvSpPr>
              <a:spLocks/>
            </p:cNvSpPr>
            <p:nvPr/>
          </p:nvSpPr>
          <p:spPr bwMode="auto">
            <a:xfrm>
              <a:off x="1371" y="1362"/>
              <a:ext cx="275" cy="252"/>
            </a:xfrm>
            <a:custGeom>
              <a:avLst/>
              <a:gdLst>
                <a:gd name="T0" fmla="*/ 25 w 179"/>
                <a:gd name="T1" fmla="*/ 61 h 164"/>
                <a:gd name="T2" fmla="*/ 111 w 179"/>
                <a:gd name="T3" fmla="*/ 146 h 164"/>
                <a:gd name="T4" fmla="*/ 179 w 179"/>
                <a:gd name="T5" fmla="*/ 145 h 164"/>
                <a:gd name="T6" fmla="*/ 34 w 179"/>
                <a:gd name="T7" fmla="*/ 0 h 164"/>
                <a:gd name="T8" fmla="*/ 22 w 179"/>
                <a:gd name="T9" fmla="*/ 13 h 164"/>
                <a:gd name="T10" fmla="*/ 25 w 179"/>
                <a:gd name="T11" fmla="*/ 61 h 164"/>
              </a:gdLst>
              <a:ahLst/>
              <a:cxnLst>
                <a:cxn ang="0">
                  <a:pos x="T0" y="T1"/>
                </a:cxn>
                <a:cxn ang="0">
                  <a:pos x="T2" y="T3"/>
                </a:cxn>
                <a:cxn ang="0">
                  <a:pos x="T4" y="T5"/>
                </a:cxn>
                <a:cxn ang="0">
                  <a:pos x="T6" y="T7"/>
                </a:cxn>
                <a:cxn ang="0">
                  <a:pos x="T8" y="T9"/>
                </a:cxn>
                <a:cxn ang="0">
                  <a:pos x="T10" y="T11"/>
                </a:cxn>
              </a:cxnLst>
              <a:rect l="0" t="0" r="r" b="b"/>
              <a:pathLst>
                <a:path w="179" h="164">
                  <a:moveTo>
                    <a:pt x="25" y="61"/>
                  </a:moveTo>
                  <a:cubicBezTo>
                    <a:pt x="51" y="86"/>
                    <a:pt x="111" y="146"/>
                    <a:pt x="111" y="146"/>
                  </a:cubicBezTo>
                  <a:cubicBezTo>
                    <a:pt x="130" y="164"/>
                    <a:pt x="160" y="164"/>
                    <a:pt x="179" y="145"/>
                  </a:cubicBezTo>
                  <a:cubicBezTo>
                    <a:pt x="34" y="0"/>
                    <a:pt x="34" y="0"/>
                    <a:pt x="34" y="0"/>
                  </a:cubicBezTo>
                  <a:cubicBezTo>
                    <a:pt x="22" y="13"/>
                    <a:pt x="22" y="13"/>
                    <a:pt x="22" y="13"/>
                  </a:cubicBezTo>
                  <a:cubicBezTo>
                    <a:pt x="22" y="13"/>
                    <a:pt x="0" y="36"/>
                    <a:pt x="25" y="61"/>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5"/>
            <p:cNvSpPr>
              <a:spLocks/>
            </p:cNvSpPr>
            <p:nvPr/>
          </p:nvSpPr>
          <p:spPr bwMode="auto">
            <a:xfrm>
              <a:off x="1983" y="1345"/>
              <a:ext cx="128" cy="65"/>
            </a:xfrm>
            <a:custGeom>
              <a:avLst/>
              <a:gdLst>
                <a:gd name="T0" fmla="*/ 128 w 128"/>
                <a:gd name="T1" fmla="*/ 65 h 65"/>
                <a:gd name="T2" fmla="*/ 0 w 128"/>
                <a:gd name="T3" fmla="*/ 65 h 65"/>
                <a:gd name="T4" fmla="*/ 0 w 128"/>
                <a:gd name="T5" fmla="*/ 0 h 65"/>
                <a:gd name="T6" fmla="*/ 67 w 128"/>
                <a:gd name="T7" fmla="*/ 0 h 65"/>
                <a:gd name="T8" fmla="*/ 91 w 128"/>
                <a:gd name="T9" fmla="*/ 27 h 65"/>
                <a:gd name="T10" fmla="*/ 91 w 128"/>
                <a:gd name="T11" fmla="*/ 0 h 65"/>
                <a:gd name="T12" fmla="*/ 128 w 128"/>
                <a:gd name="T13" fmla="*/ 0 h 65"/>
                <a:gd name="T14" fmla="*/ 128 w 12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5">
                  <a:moveTo>
                    <a:pt x="128" y="65"/>
                  </a:moveTo>
                  <a:lnTo>
                    <a:pt x="0" y="65"/>
                  </a:lnTo>
                  <a:lnTo>
                    <a:pt x="0" y="0"/>
                  </a:lnTo>
                  <a:lnTo>
                    <a:pt x="67" y="0"/>
                  </a:lnTo>
                  <a:lnTo>
                    <a:pt x="91" y="27"/>
                  </a:lnTo>
                  <a:lnTo>
                    <a:pt x="91" y="0"/>
                  </a:lnTo>
                  <a:lnTo>
                    <a:pt x="128" y="0"/>
                  </a:lnTo>
                  <a:lnTo>
                    <a:pt x="128"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6"/>
            <p:cNvSpPr>
              <a:spLocks/>
            </p:cNvSpPr>
            <p:nvPr/>
          </p:nvSpPr>
          <p:spPr bwMode="auto">
            <a:xfrm>
              <a:off x="1371" y="1345"/>
              <a:ext cx="129" cy="65"/>
            </a:xfrm>
            <a:custGeom>
              <a:avLst/>
              <a:gdLst>
                <a:gd name="T0" fmla="*/ 0 w 129"/>
                <a:gd name="T1" fmla="*/ 65 h 65"/>
                <a:gd name="T2" fmla="*/ 129 w 129"/>
                <a:gd name="T3" fmla="*/ 65 h 65"/>
                <a:gd name="T4" fmla="*/ 129 w 129"/>
                <a:gd name="T5" fmla="*/ 0 h 65"/>
                <a:gd name="T6" fmla="*/ 61 w 129"/>
                <a:gd name="T7" fmla="*/ 0 h 65"/>
                <a:gd name="T8" fmla="*/ 37 w 129"/>
                <a:gd name="T9" fmla="*/ 27 h 65"/>
                <a:gd name="T10" fmla="*/ 37 w 129"/>
                <a:gd name="T11" fmla="*/ 0 h 65"/>
                <a:gd name="T12" fmla="*/ 0 w 129"/>
                <a:gd name="T13" fmla="*/ 0 h 65"/>
                <a:gd name="T14" fmla="*/ 0 w 129"/>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65">
                  <a:moveTo>
                    <a:pt x="0" y="65"/>
                  </a:moveTo>
                  <a:lnTo>
                    <a:pt x="129" y="65"/>
                  </a:lnTo>
                  <a:lnTo>
                    <a:pt x="129" y="0"/>
                  </a:lnTo>
                  <a:lnTo>
                    <a:pt x="61" y="0"/>
                  </a:lnTo>
                  <a:lnTo>
                    <a:pt x="37" y="27"/>
                  </a:lnTo>
                  <a:lnTo>
                    <a:pt x="37" y="0"/>
                  </a:lnTo>
                  <a:lnTo>
                    <a:pt x="0" y="0"/>
                  </a:lnTo>
                  <a:lnTo>
                    <a:pt x="0"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9" name="Group 518"/>
          <p:cNvGrpSpPr>
            <a:grpSpLocks noChangeAspect="1"/>
          </p:cNvGrpSpPr>
          <p:nvPr/>
        </p:nvGrpSpPr>
        <p:grpSpPr>
          <a:xfrm>
            <a:off x="3928941" y="260760"/>
            <a:ext cx="1231909" cy="2121959"/>
            <a:chOff x="4258093" y="1683209"/>
            <a:chExt cx="1274344" cy="2195053"/>
          </a:xfrm>
        </p:grpSpPr>
        <p:grpSp>
          <p:nvGrpSpPr>
            <p:cNvPr id="520" name="Group 519"/>
            <p:cNvGrpSpPr/>
            <p:nvPr/>
          </p:nvGrpSpPr>
          <p:grpSpPr>
            <a:xfrm>
              <a:off x="4258093" y="2473324"/>
              <a:ext cx="629817" cy="383176"/>
              <a:chOff x="5380037" y="982662"/>
              <a:chExt cx="629817" cy="383176"/>
            </a:xfrm>
          </p:grpSpPr>
          <p:sp>
            <p:nvSpPr>
              <p:cNvPr id="555" name="Freeform 15"/>
              <p:cNvSpPr>
                <a:spLocks/>
              </p:cNvSpPr>
              <p:nvPr/>
            </p:nvSpPr>
            <p:spPr bwMode="auto">
              <a:xfrm>
                <a:off x="5669253" y="1260134"/>
                <a:ext cx="208471" cy="105704"/>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56" name="Group 555"/>
              <p:cNvGrpSpPr/>
              <p:nvPr/>
            </p:nvGrpSpPr>
            <p:grpSpPr>
              <a:xfrm>
                <a:off x="5380037" y="982662"/>
                <a:ext cx="629817" cy="383175"/>
                <a:chOff x="5380037" y="982662"/>
                <a:chExt cx="629817" cy="383175"/>
              </a:xfrm>
            </p:grpSpPr>
            <p:sp>
              <p:nvSpPr>
                <p:cNvPr id="557" name="Rectangle 17"/>
                <p:cNvSpPr>
                  <a:spLocks noChangeArrowheads="1"/>
                </p:cNvSpPr>
                <p:nvPr/>
              </p:nvSpPr>
              <p:spPr bwMode="auto">
                <a:xfrm>
                  <a:off x="5504826" y="1213155"/>
                  <a:ext cx="459516" cy="4697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2"/>
                <p:cNvSpPr>
                  <a:spLocks/>
                </p:cNvSpPr>
                <p:nvPr/>
              </p:nvSpPr>
              <p:spPr bwMode="auto">
                <a:xfrm>
                  <a:off x="5772021" y="1010556"/>
                  <a:ext cx="237833" cy="355281"/>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9" name="Freeform 18"/>
                <p:cNvSpPr>
                  <a:spLocks/>
                </p:cNvSpPr>
                <p:nvPr/>
              </p:nvSpPr>
              <p:spPr bwMode="auto">
                <a:xfrm>
                  <a:off x="5380037" y="982662"/>
                  <a:ext cx="478602" cy="230492"/>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1" name="Group 520"/>
            <p:cNvGrpSpPr>
              <a:grpSpLocks noChangeAspect="1"/>
            </p:cNvGrpSpPr>
            <p:nvPr/>
          </p:nvGrpSpPr>
          <p:grpSpPr>
            <a:xfrm>
              <a:off x="4721978" y="1683209"/>
              <a:ext cx="810459" cy="2195053"/>
              <a:chOff x="6806917" y="2480273"/>
              <a:chExt cx="1458828" cy="3951101"/>
            </a:xfrm>
          </p:grpSpPr>
          <p:grpSp>
            <p:nvGrpSpPr>
              <p:cNvPr id="522" name="Group 521"/>
              <p:cNvGrpSpPr/>
              <p:nvPr/>
            </p:nvGrpSpPr>
            <p:grpSpPr>
              <a:xfrm>
                <a:off x="6806917" y="2480273"/>
                <a:ext cx="1458828" cy="3951101"/>
                <a:chOff x="6806917" y="2480273"/>
                <a:chExt cx="1458828" cy="3951101"/>
              </a:xfrm>
            </p:grpSpPr>
            <p:grpSp>
              <p:nvGrpSpPr>
                <p:cNvPr id="527" name="Group 4"/>
                <p:cNvGrpSpPr>
                  <a:grpSpLocks noChangeAspect="1"/>
                </p:cNvGrpSpPr>
                <p:nvPr/>
              </p:nvGrpSpPr>
              <p:grpSpPr bwMode="auto">
                <a:xfrm>
                  <a:off x="6806917" y="2480273"/>
                  <a:ext cx="1458828" cy="3951101"/>
                  <a:chOff x="694" y="956"/>
                  <a:chExt cx="535" cy="1449"/>
                </a:xfrm>
              </p:grpSpPr>
              <p:sp>
                <p:nvSpPr>
                  <p:cNvPr id="529"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
                  <p:cNvSpPr>
                    <a:spLocks noChangeArrowheads="1"/>
                  </p:cNvSpPr>
                  <p:nvPr/>
                </p:nvSpPr>
                <p:spPr bwMode="auto">
                  <a:xfrm>
                    <a:off x="841" y="1192"/>
                    <a:ext cx="40" cy="46"/>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Oval 6"/>
                  <p:cNvSpPr>
                    <a:spLocks noChangeArrowheads="1"/>
                  </p:cNvSpPr>
                  <p:nvPr/>
                </p:nvSpPr>
                <p:spPr bwMode="auto">
                  <a:xfrm>
                    <a:off x="817" y="1229"/>
                    <a:ext cx="58" cy="59"/>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7"/>
                  <p:cNvSpPr>
                    <a:spLocks noChangeArrowheads="1"/>
                  </p:cNvSpPr>
                  <p:nvPr/>
                </p:nvSpPr>
                <p:spPr bwMode="auto">
                  <a:xfrm>
                    <a:off x="1044" y="1190"/>
                    <a:ext cx="48" cy="47"/>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Oval 8"/>
                  <p:cNvSpPr>
                    <a:spLocks noChangeArrowheads="1"/>
                  </p:cNvSpPr>
                  <p:nvPr/>
                </p:nvSpPr>
                <p:spPr bwMode="auto">
                  <a:xfrm>
                    <a:off x="1050" y="1229"/>
                    <a:ext cx="60" cy="58"/>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9"/>
                  <p:cNvSpPr>
                    <a:spLocks noChangeArrowheads="1"/>
                  </p:cNvSpPr>
                  <p:nvPr/>
                </p:nvSpPr>
                <p:spPr bwMode="auto">
                  <a:xfrm>
                    <a:off x="864" y="1205"/>
                    <a:ext cx="198" cy="11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16"/>
                  <p:cNvSpPr>
                    <a:spLocks noChangeArrowheads="1"/>
                  </p:cNvSpPr>
                  <p:nvPr/>
                </p:nvSpPr>
                <p:spPr bwMode="auto">
                  <a:xfrm>
                    <a:off x="1109" y="1459"/>
                    <a:ext cx="72" cy="425"/>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29"/>
                  <p:cNvSpPr>
                    <a:spLocks noChangeArrowheads="1"/>
                  </p:cNvSpPr>
                  <p:nvPr/>
                </p:nvSpPr>
                <p:spPr bwMode="auto">
                  <a:xfrm>
                    <a:off x="1097" y="1824"/>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30"/>
                  <p:cNvSpPr>
                    <a:spLocks noChangeArrowheads="1"/>
                  </p:cNvSpPr>
                  <p:nvPr/>
                </p:nvSpPr>
                <p:spPr bwMode="auto">
                  <a:xfrm>
                    <a:off x="1120" y="1829"/>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Oval 31"/>
                  <p:cNvSpPr>
                    <a:spLocks noChangeArrowheads="1"/>
                  </p:cNvSpPr>
                  <p:nvPr/>
                </p:nvSpPr>
                <p:spPr bwMode="auto">
                  <a:xfrm>
                    <a:off x="1145" y="1831"/>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8" name="Rectangle 527"/>
                <p:cNvSpPr/>
                <p:nvPr/>
              </p:nvSpPr>
              <p:spPr>
                <a:xfrm>
                  <a:off x="7291383" y="3363657"/>
                  <a:ext cx="476404" cy="51340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3" name="Oval 29"/>
              <p:cNvSpPr>
                <a:spLocks noChangeArrowheads="1"/>
              </p:cNvSpPr>
              <p:nvPr/>
            </p:nvSpPr>
            <p:spPr bwMode="auto">
              <a:xfrm flipH="1">
                <a:off x="7492912" y="3427424"/>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29"/>
              <p:cNvSpPr>
                <a:spLocks noChangeArrowheads="1"/>
              </p:cNvSpPr>
              <p:nvPr/>
            </p:nvSpPr>
            <p:spPr bwMode="auto">
              <a:xfrm flipH="1">
                <a:off x="7493337" y="3570367"/>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Oval 29"/>
              <p:cNvSpPr>
                <a:spLocks noChangeArrowheads="1"/>
              </p:cNvSpPr>
              <p:nvPr/>
            </p:nvSpPr>
            <p:spPr bwMode="auto">
              <a:xfrm flipH="1">
                <a:off x="7490372" y="3708847"/>
                <a:ext cx="91438" cy="91438"/>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Oval 31"/>
              <p:cNvSpPr>
                <a:spLocks noChangeArrowheads="1"/>
              </p:cNvSpPr>
              <p:nvPr/>
            </p:nvSpPr>
            <p:spPr bwMode="auto">
              <a:xfrm>
                <a:off x="8103437" y="4857116"/>
                <a:ext cx="54536" cy="54536"/>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60" name="Group 559"/>
          <p:cNvGrpSpPr>
            <a:grpSpLocks noChangeAspect="1"/>
          </p:cNvGrpSpPr>
          <p:nvPr/>
        </p:nvGrpSpPr>
        <p:grpSpPr>
          <a:xfrm>
            <a:off x="5324517" y="686188"/>
            <a:ext cx="1179865" cy="2118496"/>
            <a:chOff x="9952037" y="4326727"/>
            <a:chExt cx="1179865" cy="2118496"/>
          </a:xfrm>
        </p:grpSpPr>
        <p:grpSp>
          <p:nvGrpSpPr>
            <p:cNvPr id="561" name="Group 40"/>
            <p:cNvGrpSpPr>
              <a:grpSpLocks noChangeAspect="1"/>
            </p:cNvGrpSpPr>
            <p:nvPr/>
          </p:nvGrpSpPr>
          <p:grpSpPr bwMode="auto">
            <a:xfrm>
              <a:off x="9952037" y="4326727"/>
              <a:ext cx="1179865" cy="2118496"/>
              <a:chOff x="3699" y="2682"/>
              <a:chExt cx="807" cy="1449"/>
            </a:xfrm>
          </p:grpSpPr>
          <p:sp>
            <p:nvSpPr>
              <p:cNvPr id="564" name="AutoShape 39"/>
              <p:cNvSpPr>
                <a:spLocks noChangeAspect="1" noChangeArrowheads="1" noTextEdit="1"/>
              </p:cNvSpPr>
              <p:nvPr/>
            </p:nvSpPr>
            <p:spPr bwMode="auto">
              <a:xfrm>
                <a:off x="3699" y="2682"/>
                <a:ext cx="807"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41"/>
              <p:cNvSpPr>
                <a:spLocks/>
              </p:cNvSpPr>
              <p:nvPr/>
            </p:nvSpPr>
            <p:spPr bwMode="auto">
              <a:xfrm>
                <a:off x="3808" y="2825"/>
                <a:ext cx="241" cy="50"/>
              </a:xfrm>
              <a:custGeom>
                <a:avLst/>
                <a:gdLst>
                  <a:gd name="T0" fmla="*/ 0 w 146"/>
                  <a:gd name="T1" fmla="*/ 23 h 30"/>
                  <a:gd name="T2" fmla="*/ 7 w 146"/>
                  <a:gd name="T3" fmla="*/ 30 h 30"/>
                  <a:gd name="T4" fmla="*/ 139 w 146"/>
                  <a:gd name="T5" fmla="*/ 30 h 30"/>
                  <a:gd name="T6" fmla="*/ 146 w 146"/>
                  <a:gd name="T7" fmla="*/ 23 h 30"/>
                  <a:gd name="T8" fmla="*/ 146 w 146"/>
                  <a:gd name="T9" fmla="*/ 7 h 30"/>
                  <a:gd name="T10" fmla="*/ 139 w 146"/>
                  <a:gd name="T11" fmla="*/ 0 h 30"/>
                  <a:gd name="T12" fmla="*/ 7 w 146"/>
                  <a:gd name="T13" fmla="*/ 0 h 30"/>
                  <a:gd name="T14" fmla="*/ 0 w 146"/>
                  <a:gd name="T15" fmla="*/ 7 h 30"/>
                  <a:gd name="T16" fmla="*/ 0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0" y="23"/>
                    </a:moveTo>
                    <a:cubicBezTo>
                      <a:pt x="0" y="27"/>
                      <a:pt x="3" y="30"/>
                      <a:pt x="7" y="30"/>
                    </a:cubicBezTo>
                    <a:cubicBezTo>
                      <a:pt x="139" y="30"/>
                      <a:pt x="139" y="30"/>
                      <a:pt x="139" y="30"/>
                    </a:cubicBezTo>
                    <a:cubicBezTo>
                      <a:pt x="143" y="30"/>
                      <a:pt x="146" y="27"/>
                      <a:pt x="146" y="23"/>
                    </a:cubicBezTo>
                    <a:cubicBezTo>
                      <a:pt x="146" y="7"/>
                      <a:pt x="146" y="7"/>
                      <a:pt x="146" y="7"/>
                    </a:cubicBezTo>
                    <a:cubicBezTo>
                      <a:pt x="146" y="3"/>
                      <a:pt x="143" y="0"/>
                      <a:pt x="139"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42"/>
              <p:cNvSpPr>
                <a:spLocks/>
              </p:cNvSpPr>
              <p:nvPr/>
            </p:nvSpPr>
            <p:spPr bwMode="auto">
              <a:xfrm>
                <a:off x="3993" y="4048"/>
                <a:ext cx="158"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43"/>
              <p:cNvSpPr>
                <a:spLocks/>
              </p:cNvSpPr>
              <p:nvPr/>
            </p:nvSpPr>
            <p:spPr bwMode="auto">
              <a:xfrm>
                <a:off x="3796" y="3485"/>
                <a:ext cx="265" cy="573"/>
              </a:xfrm>
              <a:custGeom>
                <a:avLst/>
                <a:gdLst>
                  <a:gd name="T0" fmla="*/ 0 w 265"/>
                  <a:gd name="T1" fmla="*/ 0 h 573"/>
                  <a:gd name="T2" fmla="*/ 0 w 265"/>
                  <a:gd name="T3" fmla="*/ 0 h 573"/>
                  <a:gd name="T4" fmla="*/ 68 w 265"/>
                  <a:gd name="T5" fmla="*/ 0 h 573"/>
                  <a:gd name="T6" fmla="*/ 197 w 265"/>
                  <a:gd name="T7" fmla="*/ 0 h 573"/>
                  <a:gd name="T8" fmla="*/ 265 w 265"/>
                  <a:gd name="T9" fmla="*/ 0 h 573"/>
                  <a:gd name="T10" fmla="*/ 265 w 265"/>
                  <a:gd name="T11" fmla="*/ 88 h 573"/>
                  <a:gd name="T12" fmla="*/ 265 w 265"/>
                  <a:gd name="T13" fmla="*/ 573 h 573"/>
                  <a:gd name="T14" fmla="*/ 197 w 265"/>
                  <a:gd name="T15" fmla="*/ 573 h 573"/>
                  <a:gd name="T16" fmla="*/ 197 w 265"/>
                  <a:gd name="T17" fmla="*/ 88 h 573"/>
                  <a:gd name="T18" fmla="*/ 68 w 265"/>
                  <a:gd name="T19" fmla="*/ 88 h 573"/>
                  <a:gd name="T20" fmla="*/ 68 w 265"/>
                  <a:gd name="T21" fmla="*/ 573 h 573"/>
                  <a:gd name="T22" fmla="*/ 0 w 265"/>
                  <a:gd name="T23" fmla="*/ 573 h 573"/>
                  <a:gd name="T24" fmla="*/ 0 w 265"/>
                  <a:gd name="T25" fmla="*/ 88 h 573"/>
                  <a:gd name="T26" fmla="*/ 0 w 265"/>
                  <a:gd name="T27" fmla="*/ 88 h 573"/>
                  <a:gd name="T28" fmla="*/ 0 w 265"/>
                  <a:gd name="T29"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573">
                    <a:moveTo>
                      <a:pt x="0" y="0"/>
                    </a:moveTo>
                    <a:lnTo>
                      <a:pt x="0" y="0"/>
                    </a:lnTo>
                    <a:lnTo>
                      <a:pt x="68" y="0"/>
                    </a:lnTo>
                    <a:lnTo>
                      <a:pt x="197" y="0"/>
                    </a:lnTo>
                    <a:lnTo>
                      <a:pt x="265" y="0"/>
                    </a:lnTo>
                    <a:lnTo>
                      <a:pt x="265" y="88"/>
                    </a:lnTo>
                    <a:lnTo>
                      <a:pt x="265" y="573"/>
                    </a:lnTo>
                    <a:lnTo>
                      <a:pt x="197" y="573"/>
                    </a:lnTo>
                    <a:lnTo>
                      <a:pt x="197" y="88"/>
                    </a:lnTo>
                    <a:lnTo>
                      <a:pt x="68" y="88"/>
                    </a:lnTo>
                    <a:lnTo>
                      <a:pt x="68" y="573"/>
                    </a:lnTo>
                    <a:lnTo>
                      <a:pt x="0" y="573"/>
                    </a:lnTo>
                    <a:lnTo>
                      <a:pt x="0" y="88"/>
                    </a:lnTo>
                    <a:lnTo>
                      <a:pt x="0" y="88"/>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44"/>
              <p:cNvSpPr>
                <a:spLocks/>
              </p:cNvSpPr>
              <p:nvPr/>
            </p:nvSpPr>
            <p:spPr bwMode="auto">
              <a:xfrm>
                <a:off x="3796" y="4048"/>
                <a:ext cx="159"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45"/>
              <p:cNvSpPr>
                <a:spLocks/>
              </p:cNvSpPr>
              <p:nvPr/>
            </p:nvSpPr>
            <p:spPr bwMode="auto">
              <a:xfrm>
                <a:off x="3699" y="3011"/>
                <a:ext cx="459" cy="474"/>
              </a:xfrm>
              <a:custGeom>
                <a:avLst/>
                <a:gdLst>
                  <a:gd name="T0" fmla="*/ 59 w 278"/>
                  <a:gd name="T1" fmla="*/ 0 h 288"/>
                  <a:gd name="T2" fmla="*/ 219 w 278"/>
                  <a:gd name="T3" fmla="*/ 0 h 288"/>
                  <a:gd name="T4" fmla="*/ 278 w 278"/>
                  <a:gd name="T5" fmla="*/ 59 h 288"/>
                  <a:gd name="T6" fmla="*/ 278 w 278"/>
                  <a:gd name="T7" fmla="*/ 109 h 288"/>
                  <a:gd name="T8" fmla="*/ 219 w 278"/>
                  <a:gd name="T9" fmla="*/ 109 h 288"/>
                  <a:gd name="T10" fmla="*/ 219 w 278"/>
                  <a:gd name="T11" fmla="*/ 288 h 288"/>
                  <a:gd name="T12" fmla="*/ 59 w 278"/>
                  <a:gd name="T13" fmla="*/ 288 h 288"/>
                  <a:gd name="T14" fmla="*/ 59 w 278"/>
                  <a:gd name="T15" fmla="*/ 109 h 288"/>
                  <a:gd name="T16" fmla="*/ 0 w 278"/>
                  <a:gd name="T17" fmla="*/ 109 h 288"/>
                  <a:gd name="T18" fmla="*/ 0 w 278"/>
                  <a:gd name="T19" fmla="*/ 59 h 288"/>
                  <a:gd name="T20" fmla="*/ 5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59" y="0"/>
                    </a:moveTo>
                    <a:cubicBezTo>
                      <a:pt x="219" y="0"/>
                      <a:pt x="219" y="0"/>
                      <a:pt x="219" y="0"/>
                    </a:cubicBezTo>
                    <a:cubicBezTo>
                      <a:pt x="252" y="0"/>
                      <a:pt x="278" y="27"/>
                      <a:pt x="278" y="59"/>
                    </a:cubicBezTo>
                    <a:cubicBezTo>
                      <a:pt x="278" y="109"/>
                      <a:pt x="278" y="109"/>
                      <a:pt x="278" y="109"/>
                    </a:cubicBezTo>
                    <a:cubicBezTo>
                      <a:pt x="219" y="109"/>
                      <a:pt x="219" y="109"/>
                      <a:pt x="219" y="109"/>
                    </a:cubicBezTo>
                    <a:cubicBezTo>
                      <a:pt x="219" y="288"/>
                      <a:pt x="219" y="288"/>
                      <a:pt x="219"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6" y="0"/>
                      <a:pt x="59" y="0"/>
                    </a:cubicBez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46"/>
              <p:cNvSpPr>
                <a:spLocks/>
              </p:cNvSpPr>
              <p:nvPr/>
            </p:nvSpPr>
            <p:spPr bwMode="auto">
              <a:xfrm>
                <a:off x="4074" y="3191"/>
                <a:ext cx="163" cy="243"/>
              </a:xfrm>
              <a:custGeom>
                <a:avLst/>
                <a:gdLst>
                  <a:gd name="T0" fmla="*/ 37 w 99"/>
                  <a:gd name="T1" fmla="*/ 148 h 148"/>
                  <a:gd name="T2" fmla="*/ 99 w 99"/>
                  <a:gd name="T3" fmla="*/ 148 h 148"/>
                  <a:gd name="T4" fmla="*/ 99 w 99"/>
                  <a:gd name="T5" fmla="*/ 105 h 148"/>
                  <a:gd name="T6" fmla="*/ 43 w 99"/>
                  <a:gd name="T7" fmla="*/ 105 h 148"/>
                  <a:gd name="T8" fmla="*/ 43 w 99"/>
                  <a:gd name="T9" fmla="*/ 0 h 148"/>
                  <a:gd name="T10" fmla="*/ 0 w 99"/>
                  <a:gd name="T11" fmla="*/ 0 h 148"/>
                  <a:gd name="T12" fmla="*/ 0 w 99"/>
                  <a:gd name="T13" fmla="*/ 111 h 148"/>
                  <a:gd name="T14" fmla="*/ 37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37" y="148"/>
                    </a:moveTo>
                    <a:cubicBezTo>
                      <a:pt x="99" y="148"/>
                      <a:pt x="99" y="148"/>
                      <a:pt x="99" y="148"/>
                    </a:cubicBezTo>
                    <a:cubicBezTo>
                      <a:pt x="99" y="105"/>
                      <a:pt x="99" y="105"/>
                      <a:pt x="99" y="105"/>
                    </a:cubicBezTo>
                    <a:cubicBezTo>
                      <a:pt x="43" y="105"/>
                      <a:pt x="43" y="105"/>
                      <a:pt x="43" y="105"/>
                    </a:cubicBezTo>
                    <a:cubicBezTo>
                      <a:pt x="43" y="0"/>
                      <a:pt x="43" y="0"/>
                      <a:pt x="43" y="0"/>
                    </a:cubicBezTo>
                    <a:cubicBezTo>
                      <a:pt x="0" y="0"/>
                      <a:pt x="0" y="0"/>
                      <a:pt x="0" y="0"/>
                    </a:cubicBezTo>
                    <a:cubicBezTo>
                      <a:pt x="0" y="111"/>
                      <a:pt x="0" y="111"/>
                      <a:pt x="0" y="111"/>
                    </a:cubicBezTo>
                    <a:cubicBezTo>
                      <a:pt x="0" y="131"/>
                      <a:pt x="17" y="148"/>
                      <a:pt x="37"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Rectangle 47"/>
              <p:cNvSpPr>
                <a:spLocks noChangeArrowheads="1"/>
              </p:cNvSpPr>
              <p:nvPr/>
            </p:nvSpPr>
            <p:spPr bwMode="auto">
              <a:xfrm>
                <a:off x="3712" y="3191"/>
                <a:ext cx="71" cy="421"/>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8"/>
              <p:cNvSpPr>
                <a:spLocks/>
              </p:cNvSpPr>
              <p:nvPr/>
            </p:nvSpPr>
            <p:spPr bwMode="auto">
              <a:xfrm>
                <a:off x="3711" y="3541"/>
                <a:ext cx="72" cy="143"/>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7"/>
                      <a:pt x="0" y="43"/>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9"/>
              <p:cNvSpPr>
                <a:spLocks/>
              </p:cNvSpPr>
              <p:nvPr/>
            </p:nvSpPr>
            <p:spPr bwMode="auto">
              <a:xfrm>
                <a:off x="4220" y="3362"/>
                <a:ext cx="144" cy="72"/>
              </a:xfrm>
              <a:custGeom>
                <a:avLst/>
                <a:gdLst>
                  <a:gd name="T0" fmla="*/ 0 w 87"/>
                  <a:gd name="T1" fmla="*/ 0 h 44"/>
                  <a:gd name="T2" fmla="*/ 87 w 87"/>
                  <a:gd name="T3" fmla="*/ 0 h 44"/>
                  <a:gd name="T4" fmla="*/ 44 w 87"/>
                  <a:gd name="T5" fmla="*/ 44 h 44"/>
                  <a:gd name="T6" fmla="*/ 0 w 87"/>
                  <a:gd name="T7" fmla="*/ 0 h 44"/>
                </a:gdLst>
                <a:ahLst/>
                <a:cxnLst>
                  <a:cxn ang="0">
                    <a:pos x="T0" y="T1"/>
                  </a:cxn>
                  <a:cxn ang="0">
                    <a:pos x="T2" y="T3"/>
                  </a:cxn>
                  <a:cxn ang="0">
                    <a:pos x="T4" y="T5"/>
                  </a:cxn>
                  <a:cxn ang="0">
                    <a:pos x="T6" y="T7"/>
                  </a:cxn>
                </a:cxnLst>
                <a:rect l="0" t="0" r="r" b="b"/>
                <a:pathLst>
                  <a:path w="87" h="44">
                    <a:moveTo>
                      <a:pt x="0" y="0"/>
                    </a:moveTo>
                    <a:cubicBezTo>
                      <a:pt x="87" y="0"/>
                      <a:pt x="87" y="0"/>
                      <a:pt x="87" y="0"/>
                    </a:cubicBezTo>
                    <a:cubicBezTo>
                      <a:pt x="87" y="24"/>
                      <a:pt x="68" y="44"/>
                      <a:pt x="44" y="44"/>
                    </a:cubicBezTo>
                    <a:cubicBezTo>
                      <a:pt x="19" y="44"/>
                      <a:pt x="0" y="24"/>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Rectangle 50"/>
              <p:cNvSpPr>
                <a:spLocks noChangeArrowheads="1"/>
              </p:cNvSpPr>
              <p:nvPr/>
            </p:nvSpPr>
            <p:spPr bwMode="auto">
              <a:xfrm>
                <a:off x="4105" y="3329"/>
                <a:ext cx="315" cy="33"/>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1"/>
              <p:cNvSpPr>
                <a:spLocks/>
              </p:cNvSpPr>
              <p:nvPr/>
            </p:nvSpPr>
            <p:spPr bwMode="auto">
              <a:xfrm>
                <a:off x="4178" y="3171"/>
                <a:ext cx="328" cy="158"/>
              </a:xfrm>
              <a:custGeom>
                <a:avLst/>
                <a:gdLst>
                  <a:gd name="T0" fmla="*/ 85 w 328"/>
                  <a:gd name="T1" fmla="*/ 0 h 158"/>
                  <a:gd name="T2" fmla="*/ 328 w 328"/>
                  <a:gd name="T3" fmla="*/ 0 h 158"/>
                  <a:gd name="T4" fmla="*/ 242 w 328"/>
                  <a:gd name="T5" fmla="*/ 158 h 158"/>
                  <a:gd name="T6" fmla="*/ 0 w 328"/>
                  <a:gd name="T7" fmla="*/ 158 h 158"/>
                  <a:gd name="T8" fmla="*/ 85 w 328"/>
                  <a:gd name="T9" fmla="*/ 0 h 158"/>
                </a:gdLst>
                <a:ahLst/>
                <a:cxnLst>
                  <a:cxn ang="0">
                    <a:pos x="T0" y="T1"/>
                  </a:cxn>
                  <a:cxn ang="0">
                    <a:pos x="T2" y="T3"/>
                  </a:cxn>
                  <a:cxn ang="0">
                    <a:pos x="T4" y="T5"/>
                  </a:cxn>
                  <a:cxn ang="0">
                    <a:pos x="T6" y="T7"/>
                  </a:cxn>
                  <a:cxn ang="0">
                    <a:pos x="T8" y="T9"/>
                  </a:cxn>
                </a:cxnLst>
                <a:rect l="0" t="0" r="r" b="b"/>
                <a:pathLst>
                  <a:path w="328" h="158">
                    <a:moveTo>
                      <a:pt x="85" y="0"/>
                    </a:moveTo>
                    <a:lnTo>
                      <a:pt x="328" y="0"/>
                    </a:lnTo>
                    <a:lnTo>
                      <a:pt x="242" y="158"/>
                    </a:lnTo>
                    <a:lnTo>
                      <a:pt x="0" y="158"/>
                    </a:lnTo>
                    <a:lnTo>
                      <a:pt x="8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Rectangle 52"/>
              <p:cNvSpPr>
                <a:spLocks noChangeArrowheads="1"/>
              </p:cNvSpPr>
              <p:nvPr/>
            </p:nvSpPr>
            <p:spPr bwMode="auto">
              <a:xfrm>
                <a:off x="4105" y="3329"/>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3"/>
              <p:cNvSpPr>
                <a:spLocks/>
              </p:cNvSpPr>
              <p:nvPr/>
            </p:nvSpPr>
            <p:spPr bwMode="auto">
              <a:xfrm>
                <a:off x="3886" y="2914"/>
                <a:ext cx="84" cy="138"/>
              </a:xfrm>
              <a:custGeom>
                <a:avLst/>
                <a:gdLst>
                  <a:gd name="T0" fmla="*/ 42 w 84"/>
                  <a:gd name="T1" fmla="*/ 138 h 138"/>
                  <a:gd name="T2" fmla="*/ 84 w 84"/>
                  <a:gd name="T3" fmla="*/ 97 h 138"/>
                  <a:gd name="T4" fmla="*/ 84 w 84"/>
                  <a:gd name="T5" fmla="*/ 0 h 138"/>
                  <a:gd name="T6" fmla="*/ 0 w 84"/>
                  <a:gd name="T7" fmla="*/ 0 h 138"/>
                  <a:gd name="T8" fmla="*/ 0 w 84"/>
                  <a:gd name="T9" fmla="*/ 97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84" y="97"/>
                    </a:lnTo>
                    <a:lnTo>
                      <a:pt x="84" y="0"/>
                    </a:lnTo>
                    <a:lnTo>
                      <a:pt x="0" y="0"/>
                    </a:lnTo>
                    <a:lnTo>
                      <a:pt x="0" y="97"/>
                    </a:lnTo>
                    <a:lnTo>
                      <a:pt x="42" y="138"/>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4"/>
              <p:cNvSpPr>
                <a:spLocks/>
              </p:cNvSpPr>
              <p:nvPr/>
            </p:nvSpPr>
            <p:spPr bwMode="auto">
              <a:xfrm>
                <a:off x="3886" y="2914"/>
                <a:ext cx="84" cy="74"/>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4"/>
                      <a:pt x="35" y="45"/>
                      <a:pt x="26" y="45"/>
                    </a:cubicBezTo>
                    <a:cubicBezTo>
                      <a:pt x="17" y="45"/>
                      <a:pt x="9"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5"/>
              <p:cNvSpPr>
                <a:spLocks/>
              </p:cNvSpPr>
              <p:nvPr/>
            </p:nvSpPr>
            <p:spPr bwMode="auto">
              <a:xfrm>
                <a:off x="3829" y="2684"/>
                <a:ext cx="198" cy="135"/>
              </a:xfrm>
              <a:custGeom>
                <a:avLst/>
                <a:gdLst>
                  <a:gd name="T0" fmla="*/ 60 w 120"/>
                  <a:gd name="T1" fmla="*/ 0 h 82"/>
                  <a:gd name="T2" fmla="*/ 120 w 120"/>
                  <a:gd name="T3" fmla="*/ 60 h 82"/>
                  <a:gd name="T4" fmla="*/ 120 w 120"/>
                  <a:gd name="T5" fmla="*/ 82 h 82"/>
                  <a:gd name="T6" fmla="*/ 0 w 120"/>
                  <a:gd name="T7" fmla="*/ 82 h 82"/>
                  <a:gd name="T8" fmla="*/ 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93" y="0"/>
                      <a:pt x="120" y="26"/>
                      <a:pt x="120" y="60"/>
                    </a:cubicBezTo>
                    <a:cubicBezTo>
                      <a:pt x="120" y="82"/>
                      <a:pt x="120" y="82"/>
                      <a:pt x="120" y="82"/>
                    </a:cubicBezTo>
                    <a:cubicBezTo>
                      <a:pt x="0" y="82"/>
                      <a:pt x="0" y="82"/>
                      <a:pt x="0" y="82"/>
                    </a:cubicBezTo>
                    <a:cubicBezTo>
                      <a:pt x="0" y="60"/>
                      <a:pt x="0" y="60"/>
                      <a:pt x="0" y="60"/>
                    </a:cubicBezTo>
                    <a:cubicBezTo>
                      <a:pt x="0" y="26"/>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6"/>
              <p:cNvSpPr>
                <a:spLocks/>
              </p:cNvSpPr>
              <p:nvPr/>
            </p:nvSpPr>
            <p:spPr bwMode="auto">
              <a:xfrm>
                <a:off x="3829" y="2786"/>
                <a:ext cx="198" cy="186"/>
              </a:xfrm>
              <a:custGeom>
                <a:avLst/>
                <a:gdLst>
                  <a:gd name="T0" fmla="*/ 120 w 120"/>
                  <a:gd name="T1" fmla="*/ 0 h 113"/>
                  <a:gd name="T2" fmla="*/ 120 w 120"/>
                  <a:gd name="T3" fmla="*/ 93 h 113"/>
                  <a:gd name="T4" fmla="*/ 119 w 120"/>
                  <a:gd name="T5" fmla="*/ 93 h 113"/>
                  <a:gd name="T6" fmla="*/ 60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19" y="93"/>
                      <a:pt x="119" y="93"/>
                      <a:pt x="119" y="93"/>
                    </a:cubicBezTo>
                    <a:cubicBezTo>
                      <a:pt x="103" y="105"/>
                      <a:pt x="82" y="113"/>
                      <a:pt x="60" y="113"/>
                    </a:cubicBezTo>
                    <a:cubicBezTo>
                      <a:pt x="38" y="113"/>
                      <a:pt x="17"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Rectangle 57"/>
              <p:cNvSpPr>
                <a:spLocks noChangeArrowheads="1"/>
              </p:cNvSpPr>
              <p:nvPr/>
            </p:nvSpPr>
            <p:spPr bwMode="auto">
              <a:xfrm>
                <a:off x="3712"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58"/>
              <p:cNvSpPr>
                <a:spLocks noChangeArrowheads="1"/>
              </p:cNvSpPr>
              <p:nvPr/>
            </p:nvSpPr>
            <p:spPr bwMode="auto">
              <a:xfrm>
                <a:off x="4074"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2" name="Rectangle 561"/>
            <p:cNvSpPr/>
            <p:nvPr/>
          </p:nvSpPr>
          <p:spPr bwMode="auto">
            <a:xfrm>
              <a:off x="9952037" y="5060600"/>
              <a:ext cx="128016" cy="580571"/>
            </a:xfrm>
            <a:prstGeom prst="rect">
              <a:avLst/>
            </a:pr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3" name="Freeform 12"/>
            <p:cNvSpPr>
              <a:spLocks/>
            </p:cNvSpPr>
            <p:nvPr/>
          </p:nvSpPr>
          <p:spPr bwMode="auto">
            <a:xfrm flipH="1">
              <a:off x="10499454" y="5057835"/>
              <a:ext cx="283169" cy="37242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9683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0" name="Group 159"/>
          <p:cNvGrpSpPr>
            <a:grpSpLocks noChangeAspect="1"/>
          </p:cNvGrpSpPr>
          <p:nvPr/>
        </p:nvGrpSpPr>
        <p:grpSpPr>
          <a:xfrm>
            <a:off x="2119014" y="4647517"/>
            <a:ext cx="2309493" cy="839962"/>
            <a:chOff x="5633567" y="4614862"/>
            <a:chExt cx="1085850" cy="390525"/>
          </a:xfrm>
        </p:grpSpPr>
        <p:sp>
          <p:nvSpPr>
            <p:cNvPr id="171" name="Rectangle 82"/>
            <p:cNvSpPr>
              <a:spLocks noChangeArrowheads="1"/>
            </p:cNvSpPr>
            <p:nvPr/>
          </p:nvSpPr>
          <p:spPr bwMode="auto">
            <a:xfrm>
              <a:off x="5633567" y="4716462"/>
              <a:ext cx="1085850" cy="288925"/>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83"/>
            <p:cNvSpPr>
              <a:spLocks noChangeArrowheads="1"/>
            </p:cNvSpPr>
            <p:nvPr/>
          </p:nvSpPr>
          <p:spPr bwMode="auto">
            <a:xfrm>
              <a:off x="6473354" y="4614862"/>
              <a:ext cx="131762" cy="1603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89"/>
            <p:cNvSpPr>
              <a:spLocks noChangeArrowheads="1"/>
            </p:cNvSpPr>
            <p:nvPr/>
          </p:nvSpPr>
          <p:spPr bwMode="auto">
            <a:xfrm>
              <a:off x="5695479" y="4859337"/>
              <a:ext cx="241300"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0"/>
            <p:cNvSpPr>
              <a:spLocks noChangeArrowheads="1"/>
            </p:cNvSpPr>
            <p:nvPr/>
          </p:nvSpPr>
          <p:spPr bwMode="auto">
            <a:xfrm>
              <a:off x="5963767" y="4859337"/>
              <a:ext cx="246062"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2"/>
            <p:cNvSpPr>
              <a:spLocks noChangeArrowheads="1"/>
            </p:cNvSpPr>
            <p:nvPr/>
          </p:nvSpPr>
          <p:spPr bwMode="auto">
            <a:xfrm>
              <a:off x="6236817" y="4859337"/>
              <a:ext cx="241300"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95" name="Straight Connector 194"/>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grpSp>
        <p:nvGrpSpPr>
          <p:cNvPr id="199" name="Group 198"/>
          <p:cNvGrpSpPr>
            <a:grpSpLocks noChangeAspect="1"/>
          </p:cNvGrpSpPr>
          <p:nvPr/>
        </p:nvGrpSpPr>
        <p:grpSpPr>
          <a:xfrm>
            <a:off x="2155968" y="250295"/>
            <a:ext cx="810836" cy="2194560"/>
            <a:chOff x="2190750" y="1501775"/>
            <a:chExt cx="849313" cy="2298700"/>
          </a:xfrm>
        </p:grpSpPr>
        <p:grpSp>
          <p:nvGrpSpPr>
            <p:cNvPr id="200" name="Group 4"/>
            <p:cNvGrpSpPr>
              <a:grpSpLocks noChangeAspect="1"/>
            </p:cNvGrpSpPr>
            <p:nvPr/>
          </p:nvGrpSpPr>
          <p:grpSpPr bwMode="auto">
            <a:xfrm>
              <a:off x="2190750" y="1501775"/>
              <a:ext cx="849313" cy="2298700"/>
              <a:chOff x="1380" y="946"/>
              <a:chExt cx="535" cy="1448"/>
            </a:xfrm>
          </p:grpSpPr>
          <p:sp>
            <p:nvSpPr>
              <p:cNvPr id="207"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1" name="Rectangle 200"/>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Isosceles Triangle 201"/>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7" name="Group 226"/>
          <p:cNvGrpSpPr>
            <a:grpSpLocks noChangeAspect="1"/>
          </p:cNvGrpSpPr>
          <p:nvPr/>
        </p:nvGrpSpPr>
        <p:grpSpPr>
          <a:xfrm>
            <a:off x="7820890" y="2638918"/>
            <a:ext cx="701145" cy="2194560"/>
            <a:chOff x="6533620" y="1624705"/>
            <a:chExt cx="701145" cy="2193925"/>
          </a:xfrm>
        </p:grpSpPr>
        <p:grpSp>
          <p:nvGrpSpPr>
            <p:cNvPr id="228" name="Group 227"/>
            <p:cNvGrpSpPr/>
            <p:nvPr/>
          </p:nvGrpSpPr>
          <p:grpSpPr>
            <a:xfrm>
              <a:off x="6533620" y="1624705"/>
              <a:ext cx="701145" cy="2193925"/>
              <a:chOff x="6533620" y="1624705"/>
              <a:chExt cx="701145" cy="2193925"/>
            </a:xfrm>
          </p:grpSpPr>
          <p:grpSp>
            <p:nvGrpSpPr>
              <p:cNvPr id="230" name="Group 229"/>
              <p:cNvGrpSpPr/>
              <p:nvPr/>
            </p:nvGrpSpPr>
            <p:grpSpPr>
              <a:xfrm>
                <a:off x="6533620" y="1624705"/>
                <a:ext cx="701145" cy="2193925"/>
                <a:chOff x="6533620" y="1624705"/>
                <a:chExt cx="701145" cy="2193925"/>
              </a:xfrm>
            </p:grpSpPr>
            <p:grpSp>
              <p:nvGrpSpPr>
                <p:cNvPr id="232" name="Group 231"/>
                <p:cNvGrpSpPr/>
                <p:nvPr/>
              </p:nvGrpSpPr>
              <p:grpSpPr>
                <a:xfrm>
                  <a:off x="6533620" y="1624705"/>
                  <a:ext cx="701145" cy="2193925"/>
                  <a:chOff x="4748213" y="1576388"/>
                  <a:chExt cx="701145" cy="2193925"/>
                </a:xfrm>
              </p:grpSpPr>
              <p:grpSp>
                <p:nvGrpSpPr>
                  <p:cNvPr id="236" name="Group 40"/>
                  <p:cNvGrpSpPr>
                    <a:grpSpLocks noChangeAspect="1"/>
                  </p:cNvGrpSpPr>
                  <p:nvPr/>
                </p:nvGrpSpPr>
                <p:grpSpPr bwMode="auto">
                  <a:xfrm>
                    <a:off x="4748213" y="1576388"/>
                    <a:ext cx="700087" cy="2193925"/>
                    <a:chOff x="2991" y="993"/>
                    <a:chExt cx="441" cy="1382"/>
                  </a:xfrm>
                </p:grpSpPr>
                <p:sp>
                  <p:nvSpPr>
                    <p:cNvPr id="240"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Rectangle 236"/>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Isosceles Triangle 238"/>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rapezoid 232"/>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Trapezoid 234"/>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1" name="Isosceles Triangle 230"/>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Isosceles Triangle 228"/>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4" name="Group 253"/>
          <p:cNvGrpSpPr>
            <a:grpSpLocks noChangeAspect="1"/>
          </p:cNvGrpSpPr>
          <p:nvPr/>
        </p:nvGrpSpPr>
        <p:grpSpPr>
          <a:xfrm>
            <a:off x="6477431" y="314822"/>
            <a:ext cx="845855" cy="2205637"/>
            <a:chOff x="11181473" y="1683964"/>
            <a:chExt cx="794541" cy="2149379"/>
          </a:xfrm>
        </p:grpSpPr>
        <p:grpSp>
          <p:nvGrpSpPr>
            <p:cNvPr id="255" name="Group 254"/>
            <p:cNvGrpSpPr/>
            <p:nvPr/>
          </p:nvGrpSpPr>
          <p:grpSpPr>
            <a:xfrm>
              <a:off x="11350197" y="1683964"/>
              <a:ext cx="449795" cy="528273"/>
              <a:chOff x="11388799" y="1528646"/>
              <a:chExt cx="449795" cy="528273"/>
            </a:xfrm>
          </p:grpSpPr>
          <p:sp>
            <p:nvSpPr>
              <p:cNvPr id="283"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6" name="Group 255"/>
            <p:cNvGrpSpPr/>
            <p:nvPr/>
          </p:nvGrpSpPr>
          <p:grpSpPr>
            <a:xfrm>
              <a:off x="11181473" y="1704383"/>
              <a:ext cx="794541" cy="2128960"/>
              <a:chOff x="2190750" y="1504950"/>
              <a:chExt cx="849313" cy="2295525"/>
            </a:xfrm>
          </p:grpSpPr>
          <p:grpSp>
            <p:nvGrpSpPr>
              <p:cNvPr id="258" name="Group 4"/>
              <p:cNvGrpSpPr>
                <a:grpSpLocks noChangeAspect="1"/>
              </p:cNvGrpSpPr>
              <p:nvPr/>
            </p:nvGrpSpPr>
            <p:grpSpPr bwMode="auto">
              <a:xfrm>
                <a:off x="2190750" y="1504950"/>
                <a:ext cx="849313" cy="2295525"/>
                <a:chOff x="1380" y="948"/>
                <a:chExt cx="535" cy="1446"/>
              </a:xfrm>
            </p:grpSpPr>
            <p:sp>
              <p:nvSpPr>
                <p:cNvPr id="266"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9" name="Rectangle 258"/>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Isosceles Triangle 264"/>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7"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9" name="Group 288"/>
          <p:cNvGrpSpPr>
            <a:grpSpLocks noChangeAspect="1"/>
          </p:cNvGrpSpPr>
          <p:nvPr/>
        </p:nvGrpSpPr>
        <p:grpSpPr>
          <a:xfrm>
            <a:off x="7395106" y="203217"/>
            <a:ext cx="701348" cy="2194560"/>
            <a:chOff x="5598891" y="1620822"/>
            <a:chExt cx="701145" cy="2193925"/>
          </a:xfrm>
        </p:grpSpPr>
        <p:grpSp>
          <p:nvGrpSpPr>
            <p:cNvPr id="290" name="Group 289"/>
            <p:cNvGrpSpPr/>
            <p:nvPr/>
          </p:nvGrpSpPr>
          <p:grpSpPr>
            <a:xfrm>
              <a:off x="5598891" y="1620822"/>
              <a:ext cx="701145" cy="2193925"/>
              <a:chOff x="4748213" y="1576388"/>
              <a:chExt cx="701145" cy="2193925"/>
            </a:xfrm>
          </p:grpSpPr>
          <p:grpSp>
            <p:nvGrpSpPr>
              <p:cNvPr id="292" name="Group 40"/>
              <p:cNvGrpSpPr>
                <a:grpSpLocks noChangeAspect="1"/>
              </p:cNvGrpSpPr>
              <p:nvPr/>
            </p:nvGrpSpPr>
            <p:grpSpPr bwMode="auto">
              <a:xfrm>
                <a:off x="4748213" y="1576388"/>
                <a:ext cx="700087" cy="2193925"/>
                <a:chOff x="2991" y="993"/>
                <a:chExt cx="441" cy="1382"/>
              </a:xfrm>
            </p:grpSpPr>
            <p:sp>
              <p:nvSpPr>
                <p:cNvPr id="297"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3" name="Rectangle 292"/>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293"/>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Isosceles Triangle 295"/>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1" name="Rectangle 290"/>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17" name="TextBox 316"/>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318" name="Group 317"/>
          <p:cNvGrpSpPr>
            <a:grpSpLocks noChangeAspect="1"/>
          </p:cNvGrpSpPr>
          <p:nvPr/>
        </p:nvGrpSpPr>
        <p:grpSpPr>
          <a:xfrm>
            <a:off x="9039585" y="1524182"/>
            <a:ext cx="701348" cy="2194560"/>
            <a:chOff x="4704027" y="1606551"/>
            <a:chExt cx="701145" cy="2193925"/>
          </a:xfrm>
        </p:grpSpPr>
        <p:grpSp>
          <p:nvGrpSpPr>
            <p:cNvPr id="319" name="Group 318"/>
            <p:cNvGrpSpPr/>
            <p:nvPr/>
          </p:nvGrpSpPr>
          <p:grpSpPr>
            <a:xfrm>
              <a:off x="4704027" y="1606551"/>
              <a:ext cx="701145" cy="2193925"/>
              <a:chOff x="4748213" y="1576388"/>
              <a:chExt cx="701145" cy="2193925"/>
            </a:xfrm>
          </p:grpSpPr>
          <p:grpSp>
            <p:nvGrpSpPr>
              <p:cNvPr id="321" name="Group 40"/>
              <p:cNvGrpSpPr>
                <a:grpSpLocks noChangeAspect="1"/>
              </p:cNvGrpSpPr>
              <p:nvPr/>
            </p:nvGrpSpPr>
            <p:grpSpPr bwMode="auto">
              <a:xfrm>
                <a:off x="4748213" y="1576388"/>
                <a:ext cx="700087" cy="2193925"/>
                <a:chOff x="2991" y="993"/>
                <a:chExt cx="441" cy="1382"/>
              </a:xfrm>
            </p:grpSpPr>
            <p:sp>
              <p:nvSpPr>
                <p:cNvPr id="325"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2" name="Rectangle 321"/>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Isosceles Triangle 319"/>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9" name="Group 338"/>
          <p:cNvGrpSpPr>
            <a:grpSpLocks noChangeAspect="1"/>
          </p:cNvGrpSpPr>
          <p:nvPr/>
        </p:nvGrpSpPr>
        <p:grpSpPr>
          <a:xfrm>
            <a:off x="9891820" y="2143055"/>
            <a:ext cx="751880" cy="2356231"/>
            <a:chOff x="6533620" y="1624705"/>
            <a:chExt cx="700087" cy="2193925"/>
          </a:xfrm>
        </p:grpSpPr>
        <p:grpSp>
          <p:nvGrpSpPr>
            <p:cNvPr id="340" name="Group 339"/>
            <p:cNvGrpSpPr/>
            <p:nvPr/>
          </p:nvGrpSpPr>
          <p:grpSpPr>
            <a:xfrm>
              <a:off x="6533620" y="1624705"/>
              <a:ext cx="700087" cy="2193925"/>
              <a:chOff x="6533620" y="1624705"/>
              <a:chExt cx="700087" cy="2193925"/>
            </a:xfrm>
          </p:grpSpPr>
          <p:grpSp>
            <p:nvGrpSpPr>
              <p:cNvPr id="342" name="Group 341"/>
              <p:cNvGrpSpPr/>
              <p:nvPr/>
            </p:nvGrpSpPr>
            <p:grpSpPr>
              <a:xfrm>
                <a:off x="6533620" y="1624705"/>
                <a:ext cx="700087" cy="2193925"/>
                <a:chOff x="6533620" y="1624705"/>
                <a:chExt cx="700087" cy="2193925"/>
              </a:xfrm>
            </p:grpSpPr>
            <p:grpSp>
              <p:nvGrpSpPr>
                <p:cNvPr id="344" name="Group 343"/>
                <p:cNvGrpSpPr/>
                <p:nvPr/>
              </p:nvGrpSpPr>
              <p:grpSpPr>
                <a:xfrm>
                  <a:off x="6533620" y="1624705"/>
                  <a:ext cx="700087" cy="2193925"/>
                  <a:chOff x="4748213" y="1576388"/>
                  <a:chExt cx="700087" cy="2193925"/>
                </a:xfrm>
              </p:grpSpPr>
              <p:grpSp>
                <p:nvGrpSpPr>
                  <p:cNvPr id="348" name="Group 40"/>
                  <p:cNvGrpSpPr>
                    <a:grpSpLocks noChangeAspect="1"/>
                  </p:cNvGrpSpPr>
                  <p:nvPr/>
                </p:nvGrpSpPr>
                <p:grpSpPr bwMode="auto">
                  <a:xfrm>
                    <a:off x="4748213" y="1576388"/>
                    <a:ext cx="700087" cy="2193925"/>
                    <a:chOff x="2991" y="993"/>
                    <a:chExt cx="441" cy="1382"/>
                  </a:xfrm>
                </p:grpSpPr>
                <p:sp>
                  <p:nvSpPr>
                    <p:cNvPr id="352"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9" name="Rectangle 348"/>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Rectangle 349"/>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Isosceles Triangle 350"/>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Trapezoid 344"/>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Rectangle 345"/>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Trapezoid 346"/>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Isosceles Triangle 342"/>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1" name="Isosceles Triangle 340"/>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9" name="Group 4"/>
          <p:cNvGrpSpPr>
            <a:grpSpLocks noChangeAspect="1"/>
          </p:cNvGrpSpPr>
          <p:nvPr/>
        </p:nvGrpSpPr>
        <p:grpSpPr bwMode="auto">
          <a:xfrm>
            <a:off x="5920818" y="1806975"/>
            <a:ext cx="705231" cy="2194560"/>
            <a:chOff x="5069" y="2299"/>
            <a:chExt cx="465" cy="1447"/>
          </a:xfrm>
        </p:grpSpPr>
        <p:sp>
          <p:nvSpPr>
            <p:cNvPr id="370"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6" name="Group 405"/>
          <p:cNvGrpSpPr>
            <a:grpSpLocks noChangeAspect="1"/>
          </p:cNvGrpSpPr>
          <p:nvPr/>
        </p:nvGrpSpPr>
        <p:grpSpPr>
          <a:xfrm flipH="1">
            <a:off x="8181188" y="1004411"/>
            <a:ext cx="810459" cy="2195053"/>
            <a:chOff x="6806917" y="2480273"/>
            <a:chExt cx="1458828" cy="3951101"/>
          </a:xfrm>
        </p:grpSpPr>
        <p:grpSp>
          <p:nvGrpSpPr>
            <p:cNvPr id="407" name="Group 406"/>
            <p:cNvGrpSpPr/>
            <p:nvPr/>
          </p:nvGrpSpPr>
          <p:grpSpPr>
            <a:xfrm>
              <a:off x="6806917" y="2480273"/>
              <a:ext cx="1458828" cy="3951101"/>
              <a:chOff x="6806917" y="2480273"/>
              <a:chExt cx="1458828" cy="3951101"/>
            </a:xfrm>
          </p:grpSpPr>
          <p:grpSp>
            <p:nvGrpSpPr>
              <p:cNvPr id="412" name="Group 4"/>
              <p:cNvGrpSpPr>
                <a:grpSpLocks noChangeAspect="1"/>
              </p:cNvGrpSpPr>
              <p:nvPr/>
            </p:nvGrpSpPr>
            <p:grpSpPr bwMode="auto">
              <a:xfrm>
                <a:off x="6806917" y="2480273"/>
                <a:ext cx="1458828" cy="3951101"/>
                <a:chOff x="694" y="956"/>
                <a:chExt cx="535" cy="1449"/>
              </a:xfrm>
            </p:grpSpPr>
            <p:sp>
              <p:nvSpPr>
                <p:cNvPr id="414"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3" name="Rectangle 412"/>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8"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2" name="Group 4"/>
          <p:cNvGrpSpPr>
            <a:grpSpLocks noChangeAspect="1"/>
          </p:cNvGrpSpPr>
          <p:nvPr/>
        </p:nvGrpSpPr>
        <p:grpSpPr bwMode="auto">
          <a:xfrm>
            <a:off x="3049967" y="499360"/>
            <a:ext cx="1175951" cy="2093517"/>
            <a:chOff x="561" y="2656"/>
            <a:chExt cx="801" cy="1426"/>
          </a:xfrm>
        </p:grpSpPr>
        <p:sp>
          <p:nvSpPr>
            <p:cNvPr id="443" name="AutoShape 3"/>
            <p:cNvSpPr>
              <a:spLocks noChangeAspect="1" noChangeArrowheads="1" noTextEdit="1"/>
            </p:cNvSpPr>
            <p:nvPr/>
          </p:nvSpPr>
          <p:spPr bwMode="auto">
            <a:xfrm>
              <a:off x="561" y="2658"/>
              <a:ext cx="801"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5"/>
            <p:cNvSpPr>
              <a:spLocks/>
            </p:cNvSpPr>
            <p:nvPr/>
          </p:nvSpPr>
          <p:spPr bwMode="auto">
            <a:xfrm>
              <a:off x="1015" y="2785"/>
              <a:ext cx="239"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6"/>
            <p:cNvSpPr>
              <a:spLocks noChangeArrowheads="1"/>
            </p:cNvSpPr>
            <p:nvPr/>
          </p:nvSpPr>
          <p:spPr bwMode="auto">
            <a:xfrm>
              <a:off x="1003" y="3441"/>
              <a:ext cx="262" cy="86"/>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7"/>
            <p:cNvSpPr>
              <a:spLocks noChangeArrowheads="1"/>
            </p:cNvSpPr>
            <p:nvPr/>
          </p:nvSpPr>
          <p:spPr bwMode="auto">
            <a:xfrm>
              <a:off x="1003" y="3441"/>
              <a:ext cx="68"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8"/>
            <p:cNvSpPr>
              <a:spLocks/>
            </p:cNvSpPr>
            <p:nvPr/>
          </p:nvSpPr>
          <p:spPr bwMode="auto">
            <a:xfrm>
              <a:off x="913" y="4000"/>
              <a:ext cx="158"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9"/>
            <p:cNvSpPr>
              <a:spLocks noChangeArrowheads="1"/>
            </p:cNvSpPr>
            <p:nvPr/>
          </p:nvSpPr>
          <p:spPr bwMode="auto">
            <a:xfrm>
              <a:off x="1198" y="3441"/>
              <a:ext cx="67"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0"/>
            <p:cNvSpPr>
              <a:spLocks/>
            </p:cNvSpPr>
            <p:nvPr/>
          </p:nvSpPr>
          <p:spPr bwMode="auto">
            <a:xfrm>
              <a:off x="1108" y="4000"/>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1"/>
            <p:cNvSpPr>
              <a:spLocks/>
            </p:cNvSpPr>
            <p:nvPr/>
          </p:nvSpPr>
          <p:spPr bwMode="auto">
            <a:xfrm>
              <a:off x="907" y="2970"/>
              <a:ext cx="455"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2"/>
            <p:cNvSpPr>
              <a:spLocks/>
            </p:cNvSpPr>
            <p:nvPr/>
          </p:nvSpPr>
          <p:spPr bwMode="auto">
            <a:xfrm>
              <a:off x="828" y="3148"/>
              <a:ext cx="162"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13"/>
            <p:cNvSpPr>
              <a:spLocks noChangeArrowheads="1"/>
            </p:cNvSpPr>
            <p:nvPr/>
          </p:nvSpPr>
          <p:spPr bwMode="auto">
            <a:xfrm>
              <a:off x="1279" y="3148"/>
              <a:ext cx="70" cy="419"/>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4"/>
            <p:cNvSpPr>
              <a:spLocks/>
            </p:cNvSpPr>
            <p:nvPr/>
          </p:nvSpPr>
          <p:spPr bwMode="auto">
            <a:xfrm>
              <a:off x="1279" y="3496"/>
              <a:ext cx="70"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
            <p:cNvSpPr>
              <a:spLocks/>
            </p:cNvSpPr>
            <p:nvPr/>
          </p:nvSpPr>
          <p:spPr bwMode="auto">
            <a:xfrm>
              <a:off x="758" y="3318"/>
              <a:ext cx="142"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Rectangle 17"/>
            <p:cNvSpPr>
              <a:spLocks noChangeArrowheads="1"/>
            </p:cNvSpPr>
            <p:nvPr/>
          </p:nvSpPr>
          <p:spPr bwMode="auto">
            <a:xfrm>
              <a:off x="646" y="3286"/>
              <a:ext cx="313"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8"/>
            <p:cNvSpPr>
              <a:spLocks/>
            </p:cNvSpPr>
            <p:nvPr/>
          </p:nvSpPr>
          <p:spPr bwMode="auto">
            <a:xfrm>
              <a:off x="561" y="3129"/>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19"/>
            <p:cNvSpPr>
              <a:spLocks noChangeArrowheads="1"/>
            </p:cNvSpPr>
            <p:nvPr/>
          </p:nvSpPr>
          <p:spPr bwMode="auto">
            <a:xfrm>
              <a:off x="887" y="3286"/>
              <a:ext cx="72"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0"/>
            <p:cNvSpPr>
              <a:spLocks/>
            </p:cNvSpPr>
            <p:nvPr/>
          </p:nvSpPr>
          <p:spPr bwMode="auto">
            <a:xfrm>
              <a:off x="1093" y="2874"/>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1"/>
            <p:cNvSpPr>
              <a:spLocks/>
            </p:cNvSpPr>
            <p:nvPr/>
          </p:nvSpPr>
          <p:spPr bwMode="auto">
            <a:xfrm>
              <a:off x="1093" y="2874"/>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2"/>
            <p:cNvSpPr>
              <a:spLocks/>
            </p:cNvSpPr>
            <p:nvPr/>
          </p:nvSpPr>
          <p:spPr bwMode="auto">
            <a:xfrm>
              <a:off x="1036" y="2656"/>
              <a:ext cx="197" cy="134"/>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3"/>
            <p:cNvSpPr>
              <a:spLocks/>
            </p:cNvSpPr>
            <p:nvPr/>
          </p:nvSpPr>
          <p:spPr bwMode="auto">
            <a:xfrm>
              <a:off x="1036" y="2746"/>
              <a:ext cx="197" cy="18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24"/>
            <p:cNvSpPr>
              <a:spLocks noChangeArrowheads="1"/>
            </p:cNvSpPr>
            <p:nvPr/>
          </p:nvSpPr>
          <p:spPr bwMode="auto">
            <a:xfrm>
              <a:off x="1279"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Rectangle 25"/>
            <p:cNvSpPr>
              <a:spLocks noChangeArrowheads="1"/>
            </p:cNvSpPr>
            <p:nvPr/>
          </p:nvSpPr>
          <p:spPr bwMode="auto">
            <a:xfrm>
              <a:off x="920"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4" name="Group 463"/>
          <p:cNvGrpSpPr>
            <a:grpSpLocks noChangeAspect="1"/>
          </p:cNvGrpSpPr>
          <p:nvPr/>
        </p:nvGrpSpPr>
        <p:grpSpPr>
          <a:xfrm>
            <a:off x="2277218" y="1173420"/>
            <a:ext cx="1151821" cy="2113464"/>
            <a:chOff x="6531538" y="4242275"/>
            <a:chExt cx="1196018" cy="2194560"/>
          </a:xfrm>
        </p:grpSpPr>
        <p:grpSp>
          <p:nvGrpSpPr>
            <p:cNvPr id="465" name="Group 464"/>
            <p:cNvGrpSpPr>
              <a:grpSpLocks noChangeAspect="1"/>
            </p:cNvGrpSpPr>
            <p:nvPr/>
          </p:nvGrpSpPr>
          <p:grpSpPr>
            <a:xfrm>
              <a:off x="6531538" y="4242275"/>
              <a:ext cx="1196018" cy="2194560"/>
              <a:chOff x="9499150" y="1647547"/>
              <a:chExt cx="1273175" cy="2296377"/>
            </a:xfrm>
          </p:grpSpPr>
          <p:grpSp>
            <p:nvGrpSpPr>
              <p:cNvPr id="468" name="Group 46"/>
              <p:cNvGrpSpPr>
                <a:grpSpLocks noChangeAspect="1"/>
              </p:cNvGrpSpPr>
              <p:nvPr/>
            </p:nvGrpSpPr>
            <p:grpSpPr bwMode="auto">
              <a:xfrm>
                <a:off x="9499150" y="1683324"/>
                <a:ext cx="1273175" cy="2260600"/>
                <a:chOff x="5981" y="1082"/>
                <a:chExt cx="802" cy="1424"/>
              </a:xfrm>
            </p:grpSpPr>
            <p:sp>
              <p:nvSpPr>
                <p:cNvPr id="474" name="AutoShape 45"/>
                <p:cNvSpPr>
                  <a:spLocks noChangeAspect="1" noChangeArrowheads="1" noTextEdit="1"/>
                </p:cNvSpPr>
                <p:nvPr/>
              </p:nvSpPr>
              <p:spPr bwMode="auto">
                <a:xfrm>
                  <a:off x="5981" y="1082"/>
                  <a:ext cx="802"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
                <p:cNvSpPr>
                  <a:spLocks/>
                </p:cNvSpPr>
                <p:nvPr/>
              </p:nvSpPr>
              <p:spPr bwMode="auto">
                <a:xfrm>
                  <a:off x="6435" y="1209"/>
                  <a:ext cx="240"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Rectangle 49"/>
                <p:cNvSpPr>
                  <a:spLocks noChangeArrowheads="1"/>
                </p:cNvSpPr>
                <p:nvPr/>
              </p:nvSpPr>
              <p:spPr bwMode="auto">
                <a:xfrm>
                  <a:off x="6424" y="1865"/>
                  <a:ext cx="67"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50"/>
                <p:cNvSpPr>
                  <a:spLocks/>
                </p:cNvSpPr>
                <p:nvPr/>
              </p:nvSpPr>
              <p:spPr bwMode="auto">
                <a:xfrm>
                  <a:off x="6334" y="2424"/>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51"/>
                <p:cNvSpPr>
                  <a:spLocks noChangeArrowheads="1"/>
                </p:cNvSpPr>
                <p:nvPr/>
              </p:nvSpPr>
              <p:spPr bwMode="auto">
                <a:xfrm>
                  <a:off x="6619" y="1865"/>
                  <a:ext cx="63"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52"/>
                <p:cNvSpPr>
                  <a:spLocks/>
                </p:cNvSpPr>
                <p:nvPr/>
              </p:nvSpPr>
              <p:spPr bwMode="auto">
                <a:xfrm>
                  <a:off x="6529" y="2422"/>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53"/>
                <p:cNvSpPr>
                  <a:spLocks/>
                </p:cNvSpPr>
                <p:nvPr/>
              </p:nvSpPr>
              <p:spPr bwMode="auto">
                <a:xfrm>
                  <a:off x="6327" y="1394"/>
                  <a:ext cx="456"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C4D8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54"/>
                <p:cNvSpPr>
                  <a:spLocks/>
                </p:cNvSpPr>
                <p:nvPr/>
              </p:nvSpPr>
              <p:spPr bwMode="auto">
                <a:xfrm>
                  <a:off x="6248" y="1572"/>
                  <a:ext cx="163"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55"/>
                <p:cNvSpPr>
                  <a:spLocks noChangeArrowheads="1"/>
                </p:cNvSpPr>
                <p:nvPr/>
              </p:nvSpPr>
              <p:spPr bwMode="auto">
                <a:xfrm>
                  <a:off x="6699" y="1572"/>
                  <a:ext cx="71" cy="419"/>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56"/>
                <p:cNvSpPr>
                  <a:spLocks/>
                </p:cNvSpPr>
                <p:nvPr/>
              </p:nvSpPr>
              <p:spPr bwMode="auto">
                <a:xfrm>
                  <a:off x="6699" y="1920"/>
                  <a:ext cx="71"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57"/>
                <p:cNvSpPr>
                  <a:spLocks/>
                </p:cNvSpPr>
                <p:nvPr/>
              </p:nvSpPr>
              <p:spPr bwMode="auto">
                <a:xfrm>
                  <a:off x="6178" y="1742"/>
                  <a:ext cx="143"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59"/>
                <p:cNvSpPr>
                  <a:spLocks noChangeArrowheads="1"/>
                </p:cNvSpPr>
                <p:nvPr/>
              </p:nvSpPr>
              <p:spPr bwMode="auto">
                <a:xfrm>
                  <a:off x="6066" y="1710"/>
                  <a:ext cx="314"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60"/>
                <p:cNvSpPr>
                  <a:spLocks/>
                </p:cNvSpPr>
                <p:nvPr/>
              </p:nvSpPr>
              <p:spPr bwMode="auto">
                <a:xfrm>
                  <a:off x="5981" y="1553"/>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E811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61"/>
                <p:cNvSpPr>
                  <a:spLocks noChangeArrowheads="1"/>
                </p:cNvSpPr>
                <p:nvPr/>
              </p:nvSpPr>
              <p:spPr bwMode="auto">
                <a:xfrm>
                  <a:off x="6307" y="1710"/>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62"/>
                <p:cNvSpPr>
                  <a:spLocks/>
                </p:cNvSpPr>
                <p:nvPr/>
              </p:nvSpPr>
              <p:spPr bwMode="auto">
                <a:xfrm>
                  <a:off x="6514" y="1298"/>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63"/>
                <p:cNvSpPr>
                  <a:spLocks/>
                </p:cNvSpPr>
                <p:nvPr/>
              </p:nvSpPr>
              <p:spPr bwMode="auto">
                <a:xfrm>
                  <a:off x="6514" y="1298"/>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Rectangle 66"/>
                <p:cNvSpPr>
                  <a:spLocks noChangeArrowheads="1"/>
                </p:cNvSpPr>
                <p:nvPr/>
              </p:nvSpPr>
              <p:spPr bwMode="auto">
                <a:xfrm>
                  <a:off x="6699"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67"/>
                <p:cNvSpPr>
                  <a:spLocks noChangeArrowheads="1"/>
                </p:cNvSpPr>
                <p:nvPr/>
              </p:nvSpPr>
              <p:spPr bwMode="auto">
                <a:xfrm>
                  <a:off x="6340"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9" name="Rectangle 468"/>
              <p:cNvSpPr/>
              <p:nvPr/>
            </p:nvSpPr>
            <p:spPr bwMode="auto">
              <a:xfrm>
                <a:off x="10199583" y="2910361"/>
                <a:ext cx="421584" cy="417293"/>
              </a:xfrm>
              <a:prstGeom prst="rect">
                <a:avLst/>
              </a:prstGeom>
              <a:solidFill>
                <a:srgbClr val="C4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Freeform 7"/>
              <p:cNvSpPr>
                <a:spLocks/>
              </p:cNvSpPr>
              <p:nvPr/>
            </p:nvSpPr>
            <p:spPr bwMode="auto">
              <a:xfrm>
                <a:off x="10143626" y="1647547"/>
                <a:ext cx="513556" cy="436621"/>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
              <p:cNvSpPr>
                <a:spLocks/>
              </p:cNvSpPr>
              <p:nvPr/>
            </p:nvSpPr>
            <p:spPr bwMode="auto">
              <a:xfrm>
                <a:off x="10249987" y="1811186"/>
                <a:ext cx="300835" cy="29399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21"/>
              <p:cNvSpPr>
                <a:spLocks/>
              </p:cNvSpPr>
              <p:nvPr/>
            </p:nvSpPr>
            <p:spPr bwMode="auto">
              <a:xfrm rot="1291647">
                <a:off x="10399751" y="1797441"/>
                <a:ext cx="211805" cy="76798"/>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22"/>
              <p:cNvSpPr>
                <a:spLocks/>
              </p:cNvSpPr>
              <p:nvPr/>
            </p:nvSpPr>
            <p:spPr bwMode="auto">
              <a:xfrm>
                <a:off x="10222972" y="1774670"/>
                <a:ext cx="248179" cy="122341"/>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6" name="Isosceles Triangle 465"/>
            <p:cNvSpPr/>
            <p:nvPr/>
          </p:nvSpPr>
          <p:spPr bwMode="auto">
            <a:xfrm rot="8024703">
              <a:off x="7310218" y="4705896"/>
              <a:ext cx="107082" cy="221719"/>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Isosceles Triangle 466"/>
            <p:cNvSpPr/>
            <p:nvPr/>
          </p:nvSpPr>
          <p:spPr bwMode="auto">
            <a:xfrm rot="14173054">
              <a:off x="7362040" y="4720743"/>
              <a:ext cx="130793" cy="155626"/>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2" name="Group 491"/>
          <p:cNvGrpSpPr>
            <a:grpSpLocks noChangeAspect="1"/>
          </p:cNvGrpSpPr>
          <p:nvPr/>
        </p:nvGrpSpPr>
        <p:grpSpPr bwMode="auto">
          <a:xfrm>
            <a:off x="8991484" y="3863716"/>
            <a:ext cx="1032372" cy="2147887"/>
            <a:chOff x="1369" y="787"/>
            <a:chExt cx="745" cy="1550"/>
          </a:xfrm>
        </p:grpSpPr>
        <p:sp>
          <p:nvSpPr>
            <p:cNvPr id="493" name="AutoShape 3"/>
            <p:cNvSpPr>
              <a:spLocks noChangeAspect="1" noChangeArrowheads="1" noTextEdit="1"/>
            </p:cNvSpPr>
            <p:nvPr/>
          </p:nvSpPr>
          <p:spPr bwMode="auto">
            <a:xfrm>
              <a:off x="1369" y="787"/>
              <a:ext cx="740" cy="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5"/>
            <p:cNvSpPr>
              <a:spLocks noChangeArrowheads="1"/>
            </p:cNvSpPr>
            <p:nvPr/>
          </p:nvSpPr>
          <p:spPr bwMode="auto">
            <a:xfrm>
              <a:off x="1633" y="1053"/>
              <a:ext cx="212" cy="12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7"/>
            <p:cNvSpPr>
              <a:spLocks/>
            </p:cNvSpPr>
            <p:nvPr/>
          </p:nvSpPr>
          <p:spPr bwMode="auto">
            <a:xfrm>
              <a:off x="1609" y="930"/>
              <a:ext cx="261" cy="54"/>
            </a:xfrm>
            <a:custGeom>
              <a:avLst/>
              <a:gdLst>
                <a:gd name="T0" fmla="*/ 0 w 169"/>
                <a:gd name="T1" fmla="*/ 27 h 35"/>
                <a:gd name="T2" fmla="*/ 9 w 169"/>
                <a:gd name="T3" fmla="*/ 35 h 35"/>
                <a:gd name="T4" fmla="*/ 160 w 169"/>
                <a:gd name="T5" fmla="*/ 35 h 35"/>
                <a:gd name="T6" fmla="*/ 169 w 169"/>
                <a:gd name="T7" fmla="*/ 27 h 35"/>
                <a:gd name="T8" fmla="*/ 169 w 169"/>
                <a:gd name="T9" fmla="*/ 9 h 35"/>
                <a:gd name="T10" fmla="*/ 160 w 169"/>
                <a:gd name="T11" fmla="*/ 0 h 35"/>
                <a:gd name="T12" fmla="*/ 9 w 169"/>
                <a:gd name="T13" fmla="*/ 0 h 35"/>
                <a:gd name="T14" fmla="*/ 0 w 169"/>
                <a:gd name="T15" fmla="*/ 9 h 35"/>
                <a:gd name="T16" fmla="*/ 0 w 169"/>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35">
                  <a:moveTo>
                    <a:pt x="0" y="27"/>
                  </a:moveTo>
                  <a:cubicBezTo>
                    <a:pt x="0" y="32"/>
                    <a:pt x="4" y="35"/>
                    <a:pt x="9" y="35"/>
                  </a:cubicBezTo>
                  <a:cubicBezTo>
                    <a:pt x="160" y="35"/>
                    <a:pt x="160" y="35"/>
                    <a:pt x="160" y="35"/>
                  </a:cubicBezTo>
                  <a:cubicBezTo>
                    <a:pt x="165" y="35"/>
                    <a:pt x="169" y="32"/>
                    <a:pt x="169" y="27"/>
                  </a:cubicBezTo>
                  <a:cubicBezTo>
                    <a:pt x="169" y="9"/>
                    <a:pt x="169" y="9"/>
                    <a:pt x="169" y="9"/>
                  </a:cubicBezTo>
                  <a:cubicBezTo>
                    <a:pt x="169" y="4"/>
                    <a:pt x="165" y="0"/>
                    <a:pt x="160"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Rectangle 8"/>
            <p:cNvSpPr>
              <a:spLocks noChangeArrowheads="1"/>
            </p:cNvSpPr>
            <p:nvPr/>
          </p:nvSpPr>
          <p:spPr bwMode="auto">
            <a:xfrm>
              <a:off x="1609" y="1133"/>
              <a:ext cx="263" cy="20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9"/>
            <p:cNvSpPr>
              <a:spLocks noChangeArrowheads="1"/>
            </p:cNvSpPr>
            <p:nvPr/>
          </p:nvSpPr>
          <p:spPr bwMode="auto">
            <a:xfrm>
              <a:off x="1609" y="1181"/>
              <a:ext cx="263" cy="161"/>
            </a:xfrm>
            <a:prstGeom prst="rect">
              <a:avLst/>
            </a:prstGeom>
            <a:solidFill>
              <a:srgbClr val="FFBD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0"/>
            <p:cNvSpPr>
              <a:spLocks/>
            </p:cNvSpPr>
            <p:nvPr/>
          </p:nvSpPr>
          <p:spPr bwMode="auto">
            <a:xfrm>
              <a:off x="1801" y="1642"/>
              <a:ext cx="155" cy="606"/>
            </a:xfrm>
            <a:custGeom>
              <a:avLst/>
              <a:gdLst>
                <a:gd name="T0" fmla="*/ 0 w 155"/>
                <a:gd name="T1" fmla="*/ 606 h 606"/>
                <a:gd name="T2" fmla="*/ 155 w 155"/>
                <a:gd name="T3" fmla="*/ 606 h 606"/>
                <a:gd name="T4" fmla="*/ 74 w 155"/>
                <a:gd name="T5" fmla="*/ 0 h 606"/>
                <a:gd name="T6" fmla="*/ 0 w 155"/>
                <a:gd name="T7" fmla="*/ 0 h 606"/>
                <a:gd name="T8" fmla="*/ 0 w 155"/>
                <a:gd name="T9" fmla="*/ 606 h 606"/>
              </a:gdLst>
              <a:ahLst/>
              <a:cxnLst>
                <a:cxn ang="0">
                  <a:pos x="T0" y="T1"/>
                </a:cxn>
                <a:cxn ang="0">
                  <a:pos x="T2" y="T3"/>
                </a:cxn>
                <a:cxn ang="0">
                  <a:pos x="T4" y="T5"/>
                </a:cxn>
                <a:cxn ang="0">
                  <a:pos x="T6" y="T7"/>
                </a:cxn>
                <a:cxn ang="0">
                  <a:pos x="T8" y="T9"/>
                </a:cxn>
              </a:cxnLst>
              <a:rect l="0" t="0" r="r" b="b"/>
              <a:pathLst>
                <a:path w="155" h="606">
                  <a:moveTo>
                    <a:pt x="0" y="606"/>
                  </a:moveTo>
                  <a:lnTo>
                    <a:pt x="155"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1"/>
            <p:cNvSpPr>
              <a:spLocks/>
            </p:cNvSpPr>
            <p:nvPr/>
          </p:nvSpPr>
          <p:spPr bwMode="auto">
            <a:xfrm>
              <a:off x="1591" y="1642"/>
              <a:ext cx="156" cy="606"/>
            </a:xfrm>
            <a:custGeom>
              <a:avLst/>
              <a:gdLst>
                <a:gd name="T0" fmla="*/ 0 w 156"/>
                <a:gd name="T1" fmla="*/ 606 h 606"/>
                <a:gd name="T2" fmla="*/ 156 w 156"/>
                <a:gd name="T3" fmla="*/ 606 h 606"/>
                <a:gd name="T4" fmla="*/ 74 w 156"/>
                <a:gd name="T5" fmla="*/ 0 h 606"/>
                <a:gd name="T6" fmla="*/ 0 w 156"/>
                <a:gd name="T7" fmla="*/ 0 h 606"/>
                <a:gd name="T8" fmla="*/ 0 w 156"/>
                <a:gd name="T9" fmla="*/ 606 h 606"/>
              </a:gdLst>
              <a:ahLst/>
              <a:cxnLst>
                <a:cxn ang="0">
                  <a:pos x="T0" y="T1"/>
                </a:cxn>
                <a:cxn ang="0">
                  <a:pos x="T2" y="T3"/>
                </a:cxn>
                <a:cxn ang="0">
                  <a:pos x="T4" y="T5"/>
                </a:cxn>
                <a:cxn ang="0">
                  <a:pos x="T6" y="T7"/>
                </a:cxn>
                <a:cxn ang="0">
                  <a:pos x="T8" y="T9"/>
                </a:cxn>
              </a:cxnLst>
              <a:rect l="0" t="0" r="r" b="b"/>
              <a:pathLst>
                <a:path w="156" h="606">
                  <a:moveTo>
                    <a:pt x="0" y="606"/>
                  </a:moveTo>
                  <a:lnTo>
                    <a:pt x="156"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2"/>
            <p:cNvSpPr>
              <a:spLocks/>
            </p:cNvSpPr>
            <p:nvPr/>
          </p:nvSpPr>
          <p:spPr bwMode="auto">
            <a:xfrm>
              <a:off x="180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3"/>
            <p:cNvSpPr>
              <a:spLocks/>
            </p:cNvSpPr>
            <p:nvPr/>
          </p:nvSpPr>
          <p:spPr bwMode="auto">
            <a:xfrm>
              <a:off x="1694" y="1027"/>
              <a:ext cx="91" cy="149"/>
            </a:xfrm>
            <a:custGeom>
              <a:avLst/>
              <a:gdLst>
                <a:gd name="T0" fmla="*/ 47 w 91"/>
                <a:gd name="T1" fmla="*/ 149 h 149"/>
                <a:gd name="T2" fmla="*/ 91 w 91"/>
                <a:gd name="T3" fmla="*/ 144 h 149"/>
                <a:gd name="T4" fmla="*/ 91 w 91"/>
                <a:gd name="T5" fmla="*/ 0 h 149"/>
                <a:gd name="T6" fmla="*/ 0 w 91"/>
                <a:gd name="T7" fmla="*/ 0 h 149"/>
                <a:gd name="T8" fmla="*/ 0 w 91"/>
                <a:gd name="T9" fmla="*/ 149 h 149"/>
                <a:gd name="T10" fmla="*/ 47 w 91"/>
                <a:gd name="T11" fmla="*/ 149 h 149"/>
              </a:gdLst>
              <a:ahLst/>
              <a:cxnLst>
                <a:cxn ang="0">
                  <a:pos x="T0" y="T1"/>
                </a:cxn>
                <a:cxn ang="0">
                  <a:pos x="T2" y="T3"/>
                </a:cxn>
                <a:cxn ang="0">
                  <a:pos x="T4" y="T5"/>
                </a:cxn>
                <a:cxn ang="0">
                  <a:pos x="T6" y="T7"/>
                </a:cxn>
                <a:cxn ang="0">
                  <a:pos x="T8" y="T9"/>
                </a:cxn>
                <a:cxn ang="0">
                  <a:pos x="T10" y="T11"/>
                </a:cxn>
              </a:cxnLst>
              <a:rect l="0" t="0" r="r" b="b"/>
              <a:pathLst>
                <a:path w="91" h="149">
                  <a:moveTo>
                    <a:pt x="47" y="149"/>
                  </a:moveTo>
                  <a:lnTo>
                    <a:pt x="91" y="144"/>
                  </a:lnTo>
                  <a:lnTo>
                    <a:pt x="91" y="0"/>
                  </a:lnTo>
                  <a:lnTo>
                    <a:pt x="0" y="0"/>
                  </a:lnTo>
                  <a:lnTo>
                    <a:pt x="0" y="149"/>
                  </a:lnTo>
                  <a:lnTo>
                    <a:pt x="47" y="149"/>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4"/>
            <p:cNvSpPr>
              <a:spLocks/>
            </p:cNvSpPr>
            <p:nvPr/>
          </p:nvSpPr>
          <p:spPr bwMode="auto">
            <a:xfrm>
              <a:off x="1694" y="1027"/>
              <a:ext cx="91" cy="78"/>
            </a:xfrm>
            <a:custGeom>
              <a:avLst/>
              <a:gdLst>
                <a:gd name="T0" fmla="*/ 59 w 59"/>
                <a:gd name="T1" fmla="*/ 47 h 51"/>
                <a:gd name="T2" fmla="*/ 30 w 59"/>
                <a:gd name="T3" fmla="*/ 51 h 51"/>
                <a:gd name="T4" fmla="*/ 0 w 59"/>
                <a:gd name="T5" fmla="*/ 47 h 51"/>
                <a:gd name="T6" fmla="*/ 0 w 59"/>
                <a:gd name="T7" fmla="*/ 0 h 51"/>
                <a:gd name="T8" fmla="*/ 59 w 59"/>
                <a:gd name="T9" fmla="*/ 0 h 51"/>
                <a:gd name="T10" fmla="*/ 59 w 59"/>
                <a:gd name="T11" fmla="*/ 47 h 51"/>
              </a:gdLst>
              <a:ahLst/>
              <a:cxnLst>
                <a:cxn ang="0">
                  <a:pos x="T0" y="T1"/>
                </a:cxn>
                <a:cxn ang="0">
                  <a:pos x="T2" y="T3"/>
                </a:cxn>
                <a:cxn ang="0">
                  <a:pos x="T4" y="T5"/>
                </a:cxn>
                <a:cxn ang="0">
                  <a:pos x="T6" y="T7"/>
                </a:cxn>
                <a:cxn ang="0">
                  <a:pos x="T8" y="T9"/>
                </a:cxn>
                <a:cxn ang="0">
                  <a:pos x="T10" y="T11"/>
                </a:cxn>
              </a:cxnLst>
              <a:rect l="0" t="0" r="r" b="b"/>
              <a:pathLst>
                <a:path w="59" h="51">
                  <a:moveTo>
                    <a:pt x="59" y="47"/>
                  </a:moveTo>
                  <a:cubicBezTo>
                    <a:pt x="50" y="50"/>
                    <a:pt x="40" y="51"/>
                    <a:pt x="30" y="51"/>
                  </a:cubicBezTo>
                  <a:cubicBezTo>
                    <a:pt x="19" y="51"/>
                    <a:pt x="10" y="50"/>
                    <a:pt x="0" y="47"/>
                  </a:cubicBezTo>
                  <a:cubicBezTo>
                    <a:pt x="0" y="0"/>
                    <a:pt x="0" y="0"/>
                    <a:pt x="0" y="0"/>
                  </a:cubicBezTo>
                  <a:cubicBezTo>
                    <a:pt x="59" y="0"/>
                    <a:pt x="59" y="0"/>
                    <a:pt x="59" y="0"/>
                  </a:cubicBezTo>
                  <a:lnTo>
                    <a:pt x="59" y="4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5"/>
            <p:cNvSpPr>
              <a:spLocks/>
            </p:cNvSpPr>
            <p:nvPr/>
          </p:nvSpPr>
          <p:spPr bwMode="auto">
            <a:xfrm>
              <a:off x="1633" y="887"/>
              <a:ext cx="212" cy="201"/>
            </a:xfrm>
            <a:custGeom>
              <a:avLst/>
              <a:gdLst>
                <a:gd name="T0" fmla="*/ 138 w 138"/>
                <a:gd name="T1" fmla="*/ 0 h 131"/>
                <a:gd name="T2" fmla="*/ 138 w 138"/>
                <a:gd name="T3" fmla="*/ 108 h 131"/>
                <a:gd name="T4" fmla="*/ 138 w 138"/>
                <a:gd name="T5" fmla="*/ 108 h 131"/>
                <a:gd name="T6" fmla="*/ 70 w 138"/>
                <a:gd name="T7" fmla="*/ 131 h 131"/>
                <a:gd name="T8" fmla="*/ 0 w 138"/>
                <a:gd name="T9" fmla="*/ 108 h 131"/>
                <a:gd name="T10" fmla="*/ 0 w 138"/>
                <a:gd name="T11" fmla="*/ 0 h 131"/>
                <a:gd name="T12" fmla="*/ 138 w 138"/>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138" h="131">
                  <a:moveTo>
                    <a:pt x="138" y="0"/>
                  </a:moveTo>
                  <a:cubicBezTo>
                    <a:pt x="138" y="108"/>
                    <a:pt x="138" y="108"/>
                    <a:pt x="138" y="108"/>
                  </a:cubicBezTo>
                  <a:cubicBezTo>
                    <a:pt x="138" y="108"/>
                    <a:pt x="138" y="108"/>
                    <a:pt x="138" y="108"/>
                  </a:cubicBezTo>
                  <a:cubicBezTo>
                    <a:pt x="119" y="122"/>
                    <a:pt x="95" y="131"/>
                    <a:pt x="70" y="131"/>
                  </a:cubicBezTo>
                  <a:cubicBezTo>
                    <a:pt x="44" y="131"/>
                    <a:pt x="19" y="122"/>
                    <a:pt x="0" y="108"/>
                  </a:cubicBezTo>
                  <a:cubicBezTo>
                    <a:pt x="0" y="0"/>
                    <a:pt x="0" y="0"/>
                    <a:pt x="0" y="0"/>
                  </a:cubicBezTo>
                  <a:lnTo>
                    <a:pt x="138"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6"/>
            <p:cNvSpPr>
              <a:spLocks/>
            </p:cNvSpPr>
            <p:nvPr/>
          </p:nvSpPr>
          <p:spPr bwMode="auto">
            <a:xfrm>
              <a:off x="1694" y="787"/>
              <a:ext cx="151" cy="158"/>
            </a:xfrm>
            <a:custGeom>
              <a:avLst/>
              <a:gdLst>
                <a:gd name="T0" fmla="*/ 0 w 98"/>
                <a:gd name="T1" fmla="*/ 6 h 103"/>
                <a:gd name="T2" fmla="*/ 29 w 98"/>
                <a:gd name="T3" fmla="*/ 0 h 103"/>
                <a:gd name="T4" fmla="*/ 98 w 98"/>
                <a:gd name="T5" fmla="*/ 69 h 103"/>
                <a:gd name="T6" fmla="*/ 98 w 98"/>
                <a:gd name="T7" fmla="*/ 103 h 103"/>
                <a:gd name="T8" fmla="*/ 0 w 98"/>
                <a:gd name="T9" fmla="*/ 6 h 103"/>
              </a:gdLst>
              <a:ahLst/>
              <a:cxnLst>
                <a:cxn ang="0">
                  <a:pos x="T0" y="T1"/>
                </a:cxn>
                <a:cxn ang="0">
                  <a:pos x="T2" y="T3"/>
                </a:cxn>
                <a:cxn ang="0">
                  <a:pos x="T4" y="T5"/>
                </a:cxn>
                <a:cxn ang="0">
                  <a:pos x="T6" y="T7"/>
                </a:cxn>
                <a:cxn ang="0">
                  <a:pos x="T8" y="T9"/>
                </a:cxn>
              </a:cxnLst>
              <a:rect l="0" t="0" r="r" b="b"/>
              <a:pathLst>
                <a:path w="98" h="103">
                  <a:moveTo>
                    <a:pt x="0" y="6"/>
                  </a:moveTo>
                  <a:cubicBezTo>
                    <a:pt x="9" y="2"/>
                    <a:pt x="19" y="0"/>
                    <a:pt x="29" y="0"/>
                  </a:cubicBezTo>
                  <a:cubicBezTo>
                    <a:pt x="67" y="0"/>
                    <a:pt x="98" y="31"/>
                    <a:pt x="98" y="69"/>
                  </a:cubicBezTo>
                  <a:cubicBezTo>
                    <a:pt x="98" y="103"/>
                    <a:pt x="98" y="103"/>
                    <a:pt x="98" y="103"/>
                  </a:cubicBezTo>
                  <a:cubicBezTo>
                    <a:pt x="47" y="97"/>
                    <a:pt x="6" y="57"/>
                    <a:pt x="0"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7"/>
            <p:cNvSpPr>
              <a:spLocks/>
            </p:cNvSpPr>
            <p:nvPr/>
          </p:nvSpPr>
          <p:spPr bwMode="auto">
            <a:xfrm>
              <a:off x="1633" y="787"/>
              <a:ext cx="151" cy="158"/>
            </a:xfrm>
            <a:custGeom>
              <a:avLst/>
              <a:gdLst>
                <a:gd name="T0" fmla="*/ 98 w 98"/>
                <a:gd name="T1" fmla="*/ 6 h 103"/>
                <a:gd name="T2" fmla="*/ 69 w 98"/>
                <a:gd name="T3" fmla="*/ 0 h 103"/>
                <a:gd name="T4" fmla="*/ 0 w 98"/>
                <a:gd name="T5" fmla="*/ 69 h 103"/>
                <a:gd name="T6" fmla="*/ 0 w 98"/>
                <a:gd name="T7" fmla="*/ 103 h 103"/>
                <a:gd name="T8" fmla="*/ 98 w 98"/>
                <a:gd name="T9" fmla="*/ 6 h 103"/>
              </a:gdLst>
              <a:ahLst/>
              <a:cxnLst>
                <a:cxn ang="0">
                  <a:pos x="T0" y="T1"/>
                </a:cxn>
                <a:cxn ang="0">
                  <a:pos x="T2" y="T3"/>
                </a:cxn>
                <a:cxn ang="0">
                  <a:pos x="T4" y="T5"/>
                </a:cxn>
                <a:cxn ang="0">
                  <a:pos x="T6" y="T7"/>
                </a:cxn>
                <a:cxn ang="0">
                  <a:pos x="T8" y="T9"/>
                </a:cxn>
              </a:cxnLst>
              <a:rect l="0" t="0" r="r" b="b"/>
              <a:pathLst>
                <a:path w="98" h="103">
                  <a:moveTo>
                    <a:pt x="98" y="6"/>
                  </a:moveTo>
                  <a:cubicBezTo>
                    <a:pt x="89" y="2"/>
                    <a:pt x="80" y="0"/>
                    <a:pt x="69" y="0"/>
                  </a:cubicBezTo>
                  <a:cubicBezTo>
                    <a:pt x="31" y="0"/>
                    <a:pt x="0" y="31"/>
                    <a:pt x="0" y="69"/>
                  </a:cubicBezTo>
                  <a:cubicBezTo>
                    <a:pt x="0" y="103"/>
                    <a:pt x="0" y="103"/>
                    <a:pt x="0" y="103"/>
                  </a:cubicBezTo>
                  <a:cubicBezTo>
                    <a:pt x="51" y="97"/>
                    <a:pt x="92" y="57"/>
                    <a:pt x="98"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8"/>
            <p:cNvSpPr>
              <a:spLocks/>
            </p:cNvSpPr>
            <p:nvPr/>
          </p:nvSpPr>
          <p:spPr bwMode="auto">
            <a:xfrm>
              <a:off x="1802"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8"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9"/>
            <p:cNvSpPr>
              <a:spLocks/>
            </p:cNvSpPr>
            <p:nvPr/>
          </p:nvSpPr>
          <p:spPr bwMode="auto">
            <a:xfrm>
              <a:off x="159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
            <p:cNvSpPr>
              <a:spLocks/>
            </p:cNvSpPr>
            <p:nvPr/>
          </p:nvSpPr>
          <p:spPr bwMode="auto">
            <a:xfrm>
              <a:off x="1593"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9"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1"/>
            <p:cNvSpPr>
              <a:spLocks/>
            </p:cNvSpPr>
            <p:nvPr/>
          </p:nvSpPr>
          <p:spPr bwMode="auto">
            <a:xfrm>
              <a:off x="1398" y="1128"/>
              <a:ext cx="680" cy="514"/>
            </a:xfrm>
            <a:custGeom>
              <a:avLst/>
              <a:gdLst>
                <a:gd name="T0" fmla="*/ 360 w 441"/>
                <a:gd name="T1" fmla="*/ 20 h 331"/>
                <a:gd name="T2" fmla="*/ 312 w 441"/>
                <a:gd name="T3" fmla="*/ 0 h 331"/>
                <a:gd name="T4" fmla="*/ 272 w 441"/>
                <a:gd name="T5" fmla="*/ 0 h 331"/>
                <a:gd name="T6" fmla="*/ 219 w 441"/>
                <a:gd name="T7" fmla="*/ 120 h 331"/>
                <a:gd name="T8" fmla="*/ 165 w 441"/>
                <a:gd name="T9" fmla="*/ 0 h 331"/>
                <a:gd name="T10" fmla="*/ 128 w 441"/>
                <a:gd name="T11" fmla="*/ 0 h 331"/>
                <a:gd name="T12" fmla="*/ 128 w 441"/>
                <a:gd name="T13" fmla="*/ 0 h 331"/>
                <a:gd name="T14" fmla="*/ 81 w 441"/>
                <a:gd name="T15" fmla="*/ 20 h 331"/>
                <a:gd name="T16" fmla="*/ 0 w 441"/>
                <a:gd name="T17" fmla="*/ 159 h 331"/>
                <a:gd name="T18" fmla="*/ 27 w 441"/>
                <a:gd name="T19" fmla="*/ 163 h 331"/>
                <a:gd name="T20" fmla="*/ 59 w 441"/>
                <a:gd name="T21" fmla="*/ 177 h 331"/>
                <a:gd name="T22" fmla="*/ 128 w 441"/>
                <a:gd name="T23" fmla="*/ 102 h 331"/>
                <a:gd name="T24" fmla="*/ 128 w 441"/>
                <a:gd name="T25" fmla="*/ 331 h 331"/>
                <a:gd name="T26" fmla="*/ 312 w 441"/>
                <a:gd name="T27" fmla="*/ 331 h 331"/>
                <a:gd name="T28" fmla="*/ 312 w 441"/>
                <a:gd name="T29" fmla="*/ 100 h 331"/>
                <a:gd name="T30" fmla="*/ 382 w 441"/>
                <a:gd name="T31" fmla="*/ 177 h 331"/>
                <a:gd name="T32" fmla="*/ 414 w 441"/>
                <a:gd name="T33" fmla="*/ 163 h 331"/>
                <a:gd name="T34" fmla="*/ 441 w 441"/>
                <a:gd name="T35" fmla="*/ 159 h 331"/>
                <a:gd name="T36" fmla="*/ 360 w 441"/>
                <a:gd name="T37" fmla="*/ 2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331">
                  <a:moveTo>
                    <a:pt x="360" y="20"/>
                  </a:moveTo>
                  <a:cubicBezTo>
                    <a:pt x="348" y="8"/>
                    <a:pt x="331" y="0"/>
                    <a:pt x="312" y="0"/>
                  </a:cubicBezTo>
                  <a:cubicBezTo>
                    <a:pt x="272" y="0"/>
                    <a:pt x="272" y="0"/>
                    <a:pt x="272" y="0"/>
                  </a:cubicBezTo>
                  <a:cubicBezTo>
                    <a:pt x="259" y="34"/>
                    <a:pt x="219" y="120"/>
                    <a:pt x="219" y="120"/>
                  </a:cubicBezTo>
                  <a:cubicBezTo>
                    <a:pt x="165" y="0"/>
                    <a:pt x="165" y="0"/>
                    <a:pt x="165" y="0"/>
                  </a:cubicBezTo>
                  <a:cubicBezTo>
                    <a:pt x="128" y="0"/>
                    <a:pt x="128" y="0"/>
                    <a:pt x="128" y="0"/>
                  </a:cubicBezTo>
                  <a:cubicBezTo>
                    <a:pt x="128" y="0"/>
                    <a:pt x="128" y="0"/>
                    <a:pt x="128" y="0"/>
                  </a:cubicBezTo>
                  <a:cubicBezTo>
                    <a:pt x="110" y="0"/>
                    <a:pt x="93" y="8"/>
                    <a:pt x="81" y="20"/>
                  </a:cubicBezTo>
                  <a:cubicBezTo>
                    <a:pt x="69" y="32"/>
                    <a:pt x="0" y="159"/>
                    <a:pt x="0" y="159"/>
                  </a:cubicBezTo>
                  <a:cubicBezTo>
                    <a:pt x="27" y="163"/>
                    <a:pt x="27" y="163"/>
                    <a:pt x="27" y="163"/>
                  </a:cubicBezTo>
                  <a:cubicBezTo>
                    <a:pt x="59" y="177"/>
                    <a:pt x="59" y="177"/>
                    <a:pt x="59" y="177"/>
                  </a:cubicBezTo>
                  <a:cubicBezTo>
                    <a:pt x="128" y="102"/>
                    <a:pt x="128" y="102"/>
                    <a:pt x="128" y="102"/>
                  </a:cubicBezTo>
                  <a:cubicBezTo>
                    <a:pt x="128" y="331"/>
                    <a:pt x="128" y="331"/>
                    <a:pt x="128" y="331"/>
                  </a:cubicBezTo>
                  <a:cubicBezTo>
                    <a:pt x="312" y="331"/>
                    <a:pt x="312" y="331"/>
                    <a:pt x="312" y="331"/>
                  </a:cubicBezTo>
                  <a:cubicBezTo>
                    <a:pt x="312" y="100"/>
                    <a:pt x="312" y="100"/>
                    <a:pt x="312" y="100"/>
                  </a:cubicBezTo>
                  <a:cubicBezTo>
                    <a:pt x="382" y="177"/>
                    <a:pt x="382" y="177"/>
                    <a:pt x="382" y="177"/>
                  </a:cubicBezTo>
                  <a:cubicBezTo>
                    <a:pt x="414" y="163"/>
                    <a:pt x="414" y="163"/>
                    <a:pt x="414" y="163"/>
                  </a:cubicBezTo>
                  <a:cubicBezTo>
                    <a:pt x="441" y="159"/>
                    <a:pt x="441" y="159"/>
                    <a:pt x="441" y="159"/>
                  </a:cubicBezTo>
                  <a:cubicBezTo>
                    <a:pt x="441" y="159"/>
                    <a:pt x="373" y="32"/>
                    <a:pt x="360" y="20"/>
                  </a:cubicBezTo>
                  <a:close/>
                </a:path>
              </a:pathLst>
            </a:custGeom>
            <a:solidFill>
              <a:srgbClr val="F472D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Oval 24"/>
            <p:cNvSpPr>
              <a:spLocks noChangeArrowheads="1"/>
            </p:cNvSpPr>
            <p:nvPr/>
          </p:nvSpPr>
          <p:spPr bwMode="auto">
            <a:xfrm>
              <a:off x="1852" y="1008"/>
              <a:ext cx="13"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25"/>
            <p:cNvSpPr>
              <a:spLocks noChangeArrowheads="1"/>
            </p:cNvSpPr>
            <p:nvPr/>
          </p:nvSpPr>
          <p:spPr bwMode="auto">
            <a:xfrm>
              <a:off x="1614" y="1008"/>
              <a:ext cx="16"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6"/>
            <p:cNvSpPr>
              <a:spLocks/>
            </p:cNvSpPr>
            <p:nvPr/>
          </p:nvSpPr>
          <p:spPr bwMode="auto">
            <a:xfrm>
              <a:off x="1591" y="1642"/>
              <a:ext cx="299" cy="111"/>
            </a:xfrm>
            <a:custGeom>
              <a:avLst/>
              <a:gdLst>
                <a:gd name="T0" fmla="*/ 284 w 299"/>
                <a:gd name="T1" fmla="*/ 0 h 111"/>
                <a:gd name="T2" fmla="*/ 0 w 299"/>
                <a:gd name="T3" fmla="*/ 0 h 111"/>
                <a:gd name="T4" fmla="*/ 0 w 299"/>
                <a:gd name="T5" fmla="*/ 111 h 111"/>
                <a:gd name="T6" fmla="*/ 299 w 299"/>
                <a:gd name="T7" fmla="*/ 111 h 111"/>
                <a:gd name="T8" fmla="*/ 284 w 299"/>
                <a:gd name="T9" fmla="*/ 0 h 111"/>
              </a:gdLst>
              <a:ahLst/>
              <a:cxnLst>
                <a:cxn ang="0">
                  <a:pos x="T0" y="T1"/>
                </a:cxn>
                <a:cxn ang="0">
                  <a:pos x="T2" y="T3"/>
                </a:cxn>
                <a:cxn ang="0">
                  <a:pos x="T4" y="T5"/>
                </a:cxn>
                <a:cxn ang="0">
                  <a:pos x="T6" y="T7"/>
                </a:cxn>
                <a:cxn ang="0">
                  <a:pos x="T8" y="T9"/>
                </a:cxn>
              </a:cxnLst>
              <a:rect l="0" t="0" r="r" b="b"/>
              <a:pathLst>
                <a:path w="299" h="111">
                  <a:moveTo>
                    <a:pt x="284" y="0"/>
                  </a:moveTo>
                  <a:lnTo>
                    <a:pt x="0" y="0"/>
                  </a:lnTo>
                  <a:lnTo>
                    <a:pt x="0" y="111"/>
                  </a:lnTo>
                  <a:lnTo>
                    <a:pt x="299" y="111"/>
                  </a:lnTo>
                  <a:lnTo>
                    <a:pt x="284"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1"/>
            <p:cNvSpPr>
              <a:spLocks/>
            </p:cNvSpPr>
            <p:nvPr/>
          </p:nvSpPr>
          <p:spPr bwMode="auto">
            <a:xfrm>
              <a:off x="1577" y="1385"/>
              <a:ext cx="324" cy="200"/>
            </a:xfrm>
            <a:custGeom>
              <a:avLst/>
              <a:gdLst>
                <a:gd name="T0" fmla="*/ 210 w 210"/>
                <a:gd name="T1" fmla="*/ 127 h 130"/>
                <a:gd name="T2" fmla="*/ 207 w 210"/>
                <a:gd name="T3" fmla="*/ 130 h 130"/>
                <a:gd name="T4" fmla="*/ 3 w 210"/>
                <a:gd name="T5" fmla="*/ 130 h 130"/>
                <a:gd name="T6" fmla="*/ 0 w 210"/>
                <a:gd name="T7" fmla="*/ 127 h 130"/>
                <a:gd name="T8" fmla="*/ 0 w 210"/>
                <a:gd name="T9" fmla="*/ 3 h 130"/>
                <a:gd name="T10" fmla="*/ 3 w 210"/>
                <a:gd name="T11" fmla="*/ 0 h 130"/>
                <a:gd name="T12" fmla="*/ 207 w 210"/>
                <a:gd name="T13" fmla="*/ 0 h 130"/>
                <a:gd name="T14" fmla="*/ 210 w 210"/>
                <a:gd name="T15" fmla="*/ 3 h 130"/>
                <a:gd name="T16" fmla="*/ 210 w 210"/>
                <a:gd name="T1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0">
                  <a:moveTo>
                    <a:pt x="210" y="127"/>
                  </a:moveTo>
                  <a:cubicBezTo>
                    <a:pt x="210" y="128"/>
                    <a:pt x="208" y="130"/>
                    <a:pt x="207" y="130"/>
                  </a:cubicBezTo>
                  <a:cubicBezTo>
                    <a:pt x="3" y="130"/>
                    <a:pt x="3" y="130"/>
                    <a:pt x="3" y="130"/>
                  </a:cubicBezTo>
                  <a:cubicBezTo>
                    <a:pt x="2" y="130"/>
                    <a:pt x="0" y="128"/>
                    <a:pt x="0" y="127"/>
                  </a:cubicBezTo>
                  <a:cubicBezTo>
                    <a:pt x="0" y="3"/>
                    <a:pt x="0" y="3"/>
                    <a:pt x="0" y="3"/>
                  </a:cubicBezTo>
                  <a:cubicBezTo>
                    <a:pt x="0" y="1"/>
                    <a:pt x="2" y="0"/>
                    <a:pt x="3" y="0"/>
                  </a:cubicBezTo>
                  <a:cubicBezTo>
                    <a:pt x="207" y="0"/>
                    <a:pt x="207" y="0"/>
                    <a:pt x="207" y="0"/>
                  </a:cubicBezTo>
                  <a:cubicBezTo>
                    <a:pt x="208" y="0"/>
                    <a:pt x="210" y="1"/>
                    <a:pt x="210" y="3"/>
                  </a:cubicBezTo>
                  <a:lnTo>
                    <a:pt x="210" y="1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Rectangle 32"/>
            <p:cNvSpPr>
              <a:spLocks noChangeArrowheads="1"/>
            </p:cNvSpPr>
            <p:nvPr/>
          </p:nvSpPr>
          <p:spPr bwMode="auto">
            <a:xfrm>
              <a:off x="1591" y="1402"/>
              <a:ext cx="296" cy="166"/>
            </a:xfrm>
            <a:prstGeom prst="rect">
              <a:avLst/>
            </a:prstGeom>
            <a:solidFill>
              <a:srgbClr val="6DC2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3"/>
            <p:cNvSpPr>
              <a:spLocks/>
            </p:cNvSpPr>
            <p:nvPr/>
          </p:nvSpPr>
          <p:spPr bwMode="auto">
            <a:xfrm>
              <a:off x="1839" y="1382"/>
              <a:ext cx="275" cy="232"/>
            </a:xfrm>
            <a:custGeom>
              <a:avLst/>
              <a:gdLst>
                <a:gd name="T0" fmla="*/ 153 w 178"/>
                <a:gd name="T1" fmla="*/ 48 h 151"/>
                <a:gd name="T2" fmla="*/ 68 w 178"/>
                <a:gd name="T3" fmla="*/ 133 h 151"/>
                <a:gd name="T4" fmla="*/ 0 w 178"/>
                <a:gd name="T5" fmla="*/ 132 h 151"/>
                <a:gd name="T6" fmla="*/ 126 w 178"/>
                <a:gd name="T7" fmla="*/ 6 h 151"/>
                <a:gd name="T8" fmla="*/ 157 w 178"/>
                <a:gd name="T9" fmla="*/ 0 h 151"/>
                <a:gd name="T10" fmla="*/ 153 w 178"/>
                <a:gd name="T11" fmla="*/ 48 h 151"/>
              </a:gdLst>
              <a:ahLst/>
              <a:cxnLst>
                <a:cxn ang="0">
                  <a:pos x="T0" y="T1"/>
                </a:cxn>
                <a:cxn ang="0">
                  <a:pos x="T2" y="T3"/>
                </a:cxn>
                <a:cxn ang="0">
                  <a:pos x="T4" y="T5"/>
                </a:cxn>
                <a:cxn ang="0">
                  <a:pos x="T6" y="T7"/>
                </a:cxn>
                <a:cxn ang="0">
                  <a:pos x="T8" y="T9"/>
                </a:cxn>
                <a:cxn ang="0">
                  <a:pos x="T10" y="T11"/>
                </a:cxn>
              </a:cxnLst>
              <a:rect l="0" t="0" r="r" b="b"/>
              <a:pathLst>
                <a:path w="178" h="151">
                  <a:moveTo>
                    <a:pt x="153" y="48"/>
                  </a:moveTo>
                  <a:cubicBezTo>
                    <a:pt x="128" y="73"/>
                    <a:pt x="68" y="133"/>
                    <a:pt x="68" y="133"/>
                  </a:cubicBezTo>
                  <a:cubicBezTo>
                    <a:pt x="49" y="151"/>
                    <a:pt x="18" y="151"/>
                    <a:pt x="0" y="132"/>
                  </a:cubicBezTo>
                  <a:cubicBezTo>
                    <a:pt x="126" y="6"/>
                    <a:pt x="126" y="6"/>
                    <a:pt x="126" y="6"/>
                  </a:cubicBezTo>
                  <a:cubicBezTo>
                    <a:pt x="157" y="0"/>
                    <a:pt x="157" y="0"/>
                    <a:pt x="157" y="0"/>
                  </a:cubicBezTo>
                  <a:cubicBezTo>
                    <a:pt x="157" y="0"/>
                    <a:pt x="178" y="23"/>
                    <a:pt x="153" y="48"/>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
            <p:cNvSpPr>
              <a:spLocks/>
            </p:cNvSpPr>
            <p:nvPr/>
          </p:nvSpPr>
          <p:spPr bwMode="auto">
            <a:xfrm>
              <a:off x="1371" y="1362"/>
              <a:ext cx="275" cy="252"/>
            </a:xfrm>
            <a:custGeom>
              <a:avLst/>
              <a:gdLst>
                <a:gd name="T0" fmla="*/ 25 w 179"/>
                <a:gd name="T1" fmla="*/ 61 h 164"/>
                <a:gd name="T2" fmla="*/ 111 w 179"/>
                <a:gd name="T3" fmla="*/ 146 h 164"/>
                <a:gd name="T4" fmla="*/ 179 w 179"/>
                <a:gd name="T5" fmla="*/ 145 h 164"/>
                <a:gd name="T6" fmla="*/ 34 w 179"/>
                <a:gd name="T7" fmla="*/ 0 h 164"/>
                <a:gd name="T8" fmla="*/ 22 w 179"/>
                <a:gd name="T9" fmla="*/ 13 h 164"/>
                <a:gd name="T10" fmla="*/ 25 w 179"/>
                <a:gd name="T11" fmla="*/ 61 h 164"/>
              </a:gdLst>
              <a:ahLst/>
              <a:cxnLst>
                <a:cxn ang="0">
                  <a:pos x="T0" y="T1"/>
                </a:cxn>
                <a:cxn ang="0">
                  <a:pos x="T2" y="T3"/>
                </a:cxn>
                <a:cxn ang="0">
                  <a:pos x="T4" y="T5"/>
                </a:cxn>
                <a:cxn ang="0">
                  <a:pos x="T6" y="T7"/>
                </a:cxn>
                <a:cxn ang="0">
                  <a:pos x="T8" y="T9"/>
                </a:cxn>
                <a:cxn ang="0">
                  <a:pos x="T10" y="T11"/>
                </a:cxn>
              </a:cxnLst>
              <a:rect l="0" t="0" r="r" b="b"/>
              <a:pathLst>
                <a:path w="179" h="164">
                  <a:moveTo>
                    <a:pt x="25" y="61"/>
                  </a:moveTo>
                  <a:cubicBezTo>
                    <a:pt x="51" y="86"/>
                    <a:pt x="111" y="146"/>
                    <a:pt x="111" y="146"/>
                  </a:cubicBezTo>
                  <a:cubicBezTo>
                    <a:pt x="130" y="164"/>
                    <a:pt x="160" y="164"/>
                    <a:pt x="179" y="145"/>
                  </a:cubicBezTo>
                  <a:cubicBezTo>
                    <a:pt x="34" y="0"/>
                    <a:pt x="34" y="0"/>
                    <a:pt x="34" y="0"/>
                  </a:cubicBezTo>
                  <a:cubicBezTo>
                    <a:pt x="22" y="13"/>
                    <a:pt x="22" y="13"/>
                    <a:pt x="22" y="13"/>
                  </a:cubicBezTo>
                  <a:cubicBezTo>
                    <a:pt x="22" y="13"/>
                    <a:pt x="0" y="36"/>
                    <a:pt x="25" y="61"/>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5"/>
            <p:cNvSpPr>
              <a:spLocks/>
            </p:cNvSpPr>
            <p:nvPr/>
          </p:nvSpPr>
          <p:spPr bwMode="auto">
            <a:xfrm>
              <a:off x="1983" y="1345"/>
              <a:ext cx="128" cy="65"/>
            </a:xfrm>
            <a:custGeom>
              <a:avLst/>
              <a:gdLst>
                <a:gd name="T0" fmla="*/ 128 w 128"/>
                <a:gd name="T1" fmla="*/ 65 h 65"/>
                <a:gd name="T2" fmla="*/ 0 w 128"/>
                <a:gd name="T3" fmla="*/ 65 h 65"/>
                <a:gd name="T4" fmla="*/ 0 w 128"/>
                <a:gd name="T5" fmla="*/ 0 h 65"/>
                <a:gd name="T6" fmla="*/ 67 w 128"/>
                <a:gd name="T7" fmla="*/ 0 h 65"/>
                <a:gd name="T8" fmla="*/ 91 w 128"/>
                <a:gd name="T9" fmla="*/ 27 h 65"/>
                <a:gd name="T10" fmla="*/ 91 w 128"/>
                <a:gd name="T11" fmla="*/ 0 h 65"/>
                <a:gd name="T12" fmla="*/ 128 w 128"/>
                <a:gd name="T13" fmla="*/ 0 h 65"/>
                <a:gd name="T14" fmla="*/ 128 w 12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5">
                  <a:moveTo>
                    <a:pt x="128" y="65"/>
                  </a:moveTo>
                  <a:lnTo>
                    <a:pt x="0" y="65"/>
                  </a:lnTo>
                  <a:lnTo>
                    <a:pt x="0" y="0"/>
                  </a:lnTo>
                  <a:lnTo>
                    <a:pt x="67" y="0"/>
                  </a:lnTo>
                  <a:lnTo>
                    <a:pt x="91" y="27"/>
                  </a:lnTo>
                  <a:lnTo>
                    <a:pt x="91" y="0"/>
                  </a:lnTo>
                  <a:lnTo>
                    <a:pt x="128" y="0"/>
                  </a:lnTo>
                  <a:lnTo>
                    <a:pt x="128"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6"/>
            <p:cNvSpPr>
              <a:spLocks/>
            </p:cNvSpPr>
            <p:nvPr/>
          </p:nvSpPr>
          <p:spPr bwMode="auto">
            <a:xfrm>
              <a:off x="1371" y="1345"/>
              <a:ext cx="129" cy="65"/>
            </a:xfrm>
            <a:custGeom>
              <a:avLst/>
              <a:gdLst>
                <a:gd name="T0" fmla="*/ 0 w 129"/>
                <a:gd name="T1" fmla="*/ 65 h 65"/>
                <a:gd name="T2" fmla="*/ 129 w 129"/>
                <a:gd name="T3" fmla="*/ 65 h 65"/>
                <a:gd name="T4" fmla="*/ 129 w 129"/>
                <a:gd name="T5" fmla="*/ 0 h 65"/>
                <a:gd name="T6" fmla="*/ 61 w 129"/>
                <a:gd name="T7" fmla="*/ 0 h 65"/>
                <a:gd name="T8" fmla="*/ 37 w 129"/>
                <a:gd name="T9" fmla="*/ 27 h 65"/>
                <a:gd name="T10" fmla="*/ 37 w 129"/>
                <a:gd name="T11" fmla="*/ 0 h 65"/>
                <a:gd name="T12" fmla="*/ 0 w 129"/>
                <a:gd name="T13" fmla="*/ 0 h 65"/>
                <a:gd name="T14" fmla="*/ 0 w 129"/>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65">
                  <a:moveTo>
                    <a:pt x="0" y="65"/>
                  </a:moveTo>
                  <a:lnTo>
                    <a:pt x="129" y="65"/>
                  </a:lnTo>
                  <a:lnTo>
                    <a:pt x="129" y="0"/>
                  </a:lnTo>
                  <a:lnTo>
                    <a:pt x="61" y="0"/>
                  </a:lnTo>
                  <a:lnTo>
                    <a:pt x="37" y="27"/>
                  </a:lnTo>
                  <a:lnTo>
                    <a:pt x="37" y="0"/>
                  </a:lnTo>
                  <a:lnTo>
                    <a:pt x="0" y="0"/>
                  </a:lnTo>
                  <a:lnTo>
                    <a:pt x="0"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9" name="Group 518"/>
          <p:cNvGrpSpPr>
            <a:grpSpLocks noChangeAspect="1"/>
          </p:cNvGrpSpPr>
          <p:nvPr/>
        </p:nvGrpSpPr>
        <p:grpSpPr>
          <a:xfrm>
            <a:off x="3928941" y="260760"/>
            <a:ext cx="1231909" cy="2121959"/>
            <a:chOff x="4258093" y="1683209"/>
            <a:chExt cx="1274344" cy="2195053"/>
          </a:xfrm>
        </p:grpSpPr>
        <p:grpSp>
          <p:nvGrpSpPr>
            <p:cNvPr id="520" name="Group 519"/>
            <p:cNvGrpSpPr/>
            <p:nvPr/>
          </p:nvGrpSpPr>
          <p:grpSpPr>
            <a:xfrm>
              <a:off x="4258093" y="2473324"/>
              <a:ext cx="629817" cy="383176"/>
              <a:chOff x="5380037" y="982662"/>
              <a:chExt cx="629817" cy="383176"/>
            </a:xfrm>
          </p:grpSpPr>
          <p:sp>
            <p:nvSpPr>
              <p:cNvPr id="555" name="Freeform 15"/>
              <p:cNvSpPr>
                <a:spLocks/>
              </p:cNvSpPr>
              <p:nvPr/>
            </p:nvSpPr>
            <p:spPr bwMode="auto">
              <a:xfrm>
                <a:off x="5669253" y="1260134"/>
                <a:ext cx="208471" cy="105704"/>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56" name="Group 555"/>
              <p:cNvGrpSpPr/>
              <p:nvPr/>
            </p:nvGrpSpPr>
            <p:grpSpPr>
              <a:xfrm>
                <a:off x="5380037" y="982662"/>
                <a:ext cx="629817" cy="383175"/>
                <a:chOff x="5380037" y="982662"/>
                <a:chExt cx="629817" cy="383175"/>
              </a:xfrm>
            </p:grpSpPr>
            <p:sp>
              <p:nvSpPr>
                <p:cNvPr id="557" name="Rectangle 17"/>
                <p:cNvSpPr>
                  <a:spLocks noChangeArrowheads="1"/>
                </p:cNvSpPr>
                <p:nvPr/>
              </p:nvSpPr>
              <p:spPr bwMode="auto">
                <a:xfrm>
                  <a:off x="5504826" y="1213155"/>
                  <a:ext cx="459516" cy="4697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2"/>
                <p:cNvSpPr>
                  <a:spLocks/>
                </p:cNvSpPr>
                <p:nvPr/>
              </p:nvSpPr>
              <p:spPr bwMode="auto">
                <a:xfrm>
                  <a:off x="5772021" y="1010556"/>
                  <a:ext cx="237833" cy="355281"/>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9" name="Freeform 18"/>
                <p:cNvSpPr>
                  <a:spLocks/>
                </p:cNvSpPr>
                <p:nvPr/>
              </p:nvSpPr>
              <p:spPr bwMode="auto">
                <a:xfrm>
                  <a:off x="5380037" y="982662"/>
                  <a:ext cx="478602" cy="230492"/>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1" name="Group 520"/>
            <p:cNvGrpSpPr>
              <a:grpSpLocks noChangeAspect="1"/>
            </p:cNvGrpSpPr>
            <p:nvPr/>
          </p:nvGrpSpPr>
          <p:grpSpPr>
            <a:xfrm>
              <a:off x="4721978" y="1683209"/>
              <a:ext cx="810459" cy="2195053"/>
              <a:chOff x="6806917" y="2480273"/>
              <a:chExt cx="1458828" cy="3951101"/>
            </a:xfrm>
          </p:grpSpPr>
          <p:grpSp>
            <p:nvGrpSpPr>
              <p:cNvPr id="522" name="Group 521"/>
              <p:cNvGrpSpPr/>
              <p:nvPr/>
            </p:nvGrpSpPr>
            <p:grpSpPr>
              <a:xfrm>
                <a:off x="6806917" y="2480273"/>
                <a:ext cx="1458828" cy="3951101"/>
                <a:chOff x="6806917" y="2480273"/>
                <a:chExt cx="1458828" cy="3951101"/>
              </a:xfrm>
            </p:grpSpPr>
            <p:grpSp>
              <p:nvGrpSpPr>
                <p:cNvPr id="527" name="Group 4"/>
                <p:cNvGrpSpPr>
                  <a:grpSpLocks noChangeAspect="1"/>
                </p:cNvGrpSpPr>
                <p:nvPr/>
              </p:nvGrpSpPr>
              <p:grpSpPr bwMode="auto">
                <a:xfrm>
                  <a:off x="6806917" y="2480273"/>
                  <a:ext cx="1458828" cy="3951101"/>
                  <a:chOff x="694" y="956"/>
                  <a:chExt cx="535" cy="1449"/>
                </a:xfrm>
              </p:grpSpPr>
              <p:sp>
                <p:nvSpPr>
                  <p:cNvPr id="529"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
                  <p:cNvSpPr>
                    <a:spLocks noChangeArrowheads="1"/>
                  </p:cNvSpPr>
                  <p:nvPr/>
                </p:nvSpPr>
                <p:spPr bwMode="auto">
                  <a:xfrm>
                    <a:off x="841" y="1192"/>
                    <a:ext cx="40" cy="46"/>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Oval 6"/>
                  <p:cNvSpPr>
                    <a:spLocks noChangeArrowheads="1"/>
                  </p:cNvSpPr>
                  <p:nvPr/>
                </p:nvSpPr>
                <p:spPr bwMode="auto">
                  <a:xfrm>
                    <a:off x="817" y="1229"/>
                    <a:ext cx="58" cy="59"/>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7"/>
                  <p:cNvSpPr>
                    <a:spLocks noChangeArrowheads="1"/>
                  </p:cNvSpPr>
                  <p:nvPr/>
                </p:nvSpPr>
                <p:spPr bwMode="auto">
                  <a:xfrm>
                    <a:off x="1044" y="1190"/>
                    <a:ext cx="48" cy="47"/>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Oval 8"/>
                  <p:cNvSpPr>
                    <a:spLocks noChangeArrowheads="1"/>
                  </p:cNvSpPr>
                  <p:nvPr/>
                </p:nvSpPr>
                <p:spPr bwMode="auto">
                  <a:xfrm>
                    <a:off x="1050" y="1229"/>
                    <a:ext cx="60" cy="58"/>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9"/>
                  <p:cNvSpPr>
                    <a:spLocks noChangeArrowheads="1"/>
                  </p:cNvSpPr>
                  <p:nvPr/>
                </p:nvSpPr>
                <p:spPr bwMode="auto">
                  <a:xfrm>
                    <a:off x="864" y="1205"/>
                    <a:ext cx="198" cy="11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16"/>
                  <p:cNvSpPr>
                    <a:spLocks noChangeArrowheads="1"/>
                  </p:cNvSpPr>
                  <p:nvPr/>
                </p:nvSpPr>
                <p:spPr bwMode="auto">
                  <a:xfrm>
                    <a:off x="1109" y="1459"/>
                    <a:ext cx="72" cy="425"/>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29"/>
                  <p:cNvSpPr>
                    <a:spLocks noChangeArrowheads="1"/>
                  </p:cNvSpPr>
                  <p:nvPr/>
                </p:nvSpPr>
                <p:spPr bwMode="auto">
                  <a:xfrm>
                    <a:off x="1097" y="1824"/>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30"/>
                  <p:cNvSpPr>
                    <a:spLocks noChangeArrowheads="1"/>
                  </p:cNvSpPr>
                  <p:nvPr/>
                </p:nvSpPr>
                <p:spPr bwMode="auto">
                  <a:xfrm>
                    <a:off x="1120" y="1829"/>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Oval 31"/>
                  <p:cNvSpPr>
                    <a:spLocks noChangeArrowheads="1"/>
                  </p:cNvSpPr>
                  <p:nvPr/>
                </p:nvSpPr>
                <p:spPr bwMode="auto">
                  <a:xfrm>
                    <a:off x="1145" y="1831"/>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8" name="Rectangle 527"/>
                <p:cNvSpPr/>
                <p:nvPr/>
              </p:nvSpPr>
              <p:spPr>
                <a:xfrm>
                  <a:off x="7291383" y="3363657"/>
                  <a:ext cx="476404" cy="51340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3" name="Oval 29"/>
              <p:cNvSpPr>
                <a:spLocks noChangeArrowheads="1"/>
              </p:cNvSpPr>
              <p:nvPr/>
            </p:nvSpPr>
            <p:spPr bwMode="auto">
              <a:xfrm flipH="1">
                <a:off x="7492912" y="3427424"/>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29"/>
              <p:cNvSpPr>
                <a:spLocks noChangeArrowheads="1"/>
              </p:cNvSpPr>
              <p:nvPr/>
            </p:nvSpPr>
            <p:spPr bwMode="auto">
              <a:xfrm flipH="1">
                <a:off x="7493337" y="3570367"/>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Oval 29"/>
              <p:cNvSpPr>
                <a:spLocks noChangeArrowheads="1"/>
              </p:cNvSpPr>
              <p:nvPr/>
            </p:nvSpPr>
            <p:spPr bwMode="auto">
              <a:xfrm flipH="1">
                <a:off x="7490372" y="3708847"/>
                <a:ext cx="91438" cy="91438"/>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Oval 31"/>
              <p:cNvSpPr>
                <a:spLocks noChangeArrowheads="1"/>
              </p:cNvSpPr>
              <p:nvPr/>
            </p:nvSpPr>
            <p:spPr bwMode="auto">
              <a:xfrm>
                <a:off x="8103437" y="4857116"/>
                <a:ext cx="54536" cy="54536"/>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60" name="Group 559"/>
          <p:cNvGrpSpPr>
            <a:grpSpLocks noChangeAspect="1"/>
          </p:cNvGrpSpPr>
          <p:nvPr/>
        </p:nvGrpSpPr>
        <p:grpSpPr>
          <a:xfrm>
            <a:off x="5324517" y="686188"/>
            <a:ext cx="1179865" cy="2118496"/>
            <a:chOff x="9952037" y="4326727"/>
            <a:chExt cx="1179865" cy="2118496"/>
          </a:xfrm>
        </p:grpSpPr>
        <p:grpSp>
          <p:nvGrpSpPr>
            <p:cNvPr id="561" name="Group 40"/>
            <p:cNvGrpSpPr>
              <a:grpSpLocks noChangeAspect="1"/>
            </p:cNvGrpSpPr>
            <p:nvPr/>
          </p:nvGrpSpPr>
          <p:grpSpPr bwMode="auto">
            <a:xfrm>
              <a:off x="9952037" y="4326727"/>
              <a:ext cx="1179865" cy="2118496"/>
              <a:chOff x="3699" y="2682"/>
              <a:chExt cx="807" cy="1449"/>
            </a:xfrm>
          </p:grpSpPr>
          <p:sp>
            <p:nvSpPr>
              <p:cNvPr id="564" name="AutoShape 39"/>
              <p:cNvSpPr>
                <a:spLocks noChangeAspect="1" noChangeArrowheads="1" noTextEdit="1"/>
              </p:cNvSpPr>
              <p:nvPr/>
            </p:nvSpPr>
            <p:spPr bwMode="auto">
              <a:xfrm>
                <a:off x="3699" y="2682"/>
                <a:ext cx="807"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41"/>
              <p:cNvSpPr>
                <a:spLocks/>
              </p:cNvSpPr>
              <p:nvPr/>
            </p:nvSpPr>
            <p:spPr bwMode="auto">
              <a:xfrm>
                <a:off x="3808" y="2825"/>
                <a:ext cx="241" cy="50"/>
              </a:xfrm>
              <a:custGeom>
                <a:avLst/>
                <a:gdLst>
                  <a:gd name="T0" fmla="*/ 0 w 146"/>
                  <a:gd name="T1" fmla="*/ 23 h 30"/>
                  <a:gd name="T2" fmla="*/ 7 w 146"/>
                  <a:gd name="T3" fmla="*/ 30 h 30"/>
                  <a:gd name="T4" fmla="*/ 139 w 146"/>
                  <a:gd name="T5" fmla="*/ 30 h 30"/>
                  <a:gd name="T6" fmla="*/ 146 w 146"/>
                  <a:gd name="T7" fmla="*/ 23 h 30"/>
                  <a:gd name="T8" fmla="*/ 146 w 146"/>
                  <a:gd name="T9" fmla="*/ 7 h 30"/>
                  <a:gd name="T10" fmla="*/ 139 w 146"/>
                  <a:gd name="T11" fmla="*/ 0 h 30"/>
                  <a:gd name="T12" fmla="*/ 7 w 146"/>
                  <a:gd name="T13" fmla="*/ 0 h 30"/>
                  <a:gd name="T14" fmla="*/ 0 w 146"/>
                  <a:gd name="T15" fmla="*/ 7 h 30"/>
                  <a:gd name="T16" fmla="*/ 0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0" y="23"/>
                    </a:moveTo>
                    <a:cubicBezTo>
                      <a:pt x="0" y="27"/>
                      <a:pt x="3" y="30"/>
                      <a:pt x="7" y="30"/>
                    </a:cubicBezTo>
                    <a:cubicBezTo>
                      <a:pt x="139" y="30"/>
                      <a:pt x="139" y="30"/>
                      <a:pt x="139" y="30"/>
                    </a:cubicBezTo>
                    <a:cubicBezTo>
                      <a:pt x="143" y="30"/>
                      <a:pt x="146" y="27"/>
                      <a:pt x="146" y="23"/>
                    </a:cubicBezTo>
                    <a:cubicBezTo>
                      <a:pt x="146" y="7"/>
                      <a:pt x="146" y="7"/>
                      <a:pt x="146" y="7"/>
                    </a:cubicBezTo>
                    <a:cubicBezTo>
                      <a:pt x="146" y="3"/>
                      <a:pt x="143" y="0"/>
                      <a:pt x="139"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42"/>
              <p:cNvSpPr>
                <a:spLocks/>
              </p:cNvSpPr>
              <p:nvPr/>
            </p:nvSpPr>
            <p:spPr bwMode="auto">
              <a:xfrm>
                <a:off x="3993" y="4048"/>
                <a:ext cx="158"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43"/>
              <p:cNvSpPr>
                <a:spLocks/>
              </p:cNvSpPr>
              <p:nvPr/>
            </p:nvSpPr>
            <p:spPr bwMode="auto">
              <a:xfrm>
                <a:off x="3796" y="3485"/>
                <a:ext cx="265" cy="573"/>
              </a:xfrm>
              <a:custGeom>
                <a:avLst/>
                <a:gdLst>
                  <a:gd name="T0" fmla="*/ 0 w 265"/>
                  <a:gd name="T1" fmla="*/ 0 h 573"/>
                  <a:gd name="T2" fmla="*/ 0 w 265"/>
                  <a:gd name="T3" fmla="*/ 0 h 573"/>
                  <a:gd name="T4" fmla="*/ 68 w 265"/>
                  <a:gd name="T5" fmla="*/ 0 h 573"/>
                  <a:gd name="T6" fmla="*/ 197 w 265"/>
                  <a:gd name="T7" fmla="*/ 0 h 573"/>
                  <a:gd name="T8" fmla="*/ 265 w 265"/>
                  <a:gd name="T9" fmla="*/ 0 h 573"/>
                  <a:gd name="T10" fmla="*/ 265 w 265"/>
                  <a:gd name="T11" fmla="*/ 88 h 573"/>
                  <a:gd name="T12" fmla="*/ 265 w 265"/>
                  <a:gd name="T13" fmla="*/ 573 h 573"/>
                  <a:gd name="T14" fmla="*/ 197 w 265"/>
                  <a:gd name="T15" fmla="*/ 573 h 573"/>
                  <a:gd name="T16" fmla="*/ 197 w 265"/>
                  <a:gd name="T17" fmla="*/ 88 h 573"/>
                  <a:gd name="T18" fmla="*/ 68 w 265"/>
                  <a:gd name="T19" fmla="*/ 88 h 573"/>
                  <a:gd name="T20" fmla="*/ 68 w 265"/>
                  <a:gd name="T21" fmla="*/ 573 h 573"/>
                  <a:gd name="T22" fmla="*/ 0 w 265"/>
                  <a:gd name="T23" fmla="*/ 573 h 573"/>
                  <a:gd name="T24" fmla="*/ 0 w 265"/>
                  <a:gd name="T25" fmla="*/ 88 h 573"/>
                  <a:gd name="T26" fmla="*/ 0 w 265"/>
                  <a:gd name="T27" fmla="*/ 88 h 573"/>
                  <a:gd name="T28" fmla="*/ 0 w 265"/>
                  <a:gd name="T29"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573">
                    <a:moveTo>
                      <a:pt x="0" y="0"/>
                    </a:moveTo>
                    <a:lnTo>
                      <a:pt x="0" y="0"/>
                    </a:lnTo>
                    <a:lnTo>
                      <a:pt x="68" y="0"/>
                    </a:lnTo>
                    <a:lnTo>
                      <a:pt x="197" y="0"/>
                    </a:lnTo>
                    <a:lnTo>
                      <a:pt x="265" y="0"/>
                    </a:lnTo>
                    <a:lnTo>
                      <a:pt x="265" y="88"/>
                    </a:lnTo>
                    <a:lnTo>
                      <a:pt x="265" y="573"/>
                    </a:lnTo>
                    <a:lnTo>
                      <a:pt x="197" y="573"/>
                    </a:lnTo>
                    <a:lnTo>
                      <a:pt x="197" y="88"/>
                    </a:lnTo>
                    <a:lnTo>
                      <a:pt x="68" y="88"/>
                    </a:lnTo>
                    <a:lnTo>
                      <a:pt x="68" y="573"/>
                    </a:lnTo>
                    <a:lnTo>
                      <a:pt x="0" y="573"/>
                    </a:lnTo>
                    <a:lnTo>
                      <a:pt x="0" y="88"/>
                    </a:lnTo>
                    <a:lnTo>
                      <a:pt x="0" y="88"/>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44"/>
              <p:cNvSpPr>
                <a:spLocks/>
              </p:cNvSpPr>
              <p:nvPr/>
            </p:nvSpPr>
            <p:spPr bwMode="auto">
              <a:xfrm>
                <a:off x="3796" y="4048"/>
                <a:ext cx="159"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45"/>
              <p:cNvSpPr>
                <a:spLocks/>
              </p:cNvSpPr>
              <p:nvPr/>
            </p:nvSpPr>
            <p:spPr bwMode="auto">
              <a:xfrm>
                <a:off x="3699" y="3011"/>
                <a:ext cx="459" cy="474"/>
              </a:xfrm>
              <a:custGeom>
                <a:avLst/>
                <a:gdLst>
                  <a:gd name="T0" fmla="*/ 59 w 278"/>
                  <a:gd name="T1" fmla="*/ 0 h 288"/>
                  <a:gd name="T2" fmla="*/ 219 w 278"/>
                  <a:gd name="T3" fmla="*/ 0 h 288"/>
                  <a:gd name="T4" fmla="*/ 278 w 278"/>
                  <a:gd name="T5" fmla="*/ 59 h 288"/>
                  <a:gd name="T6" fmla="*/ 278 w 278"/>
                  <a:gd name="T7" fmla="*/ 109 h 288"/>
                  <a:gd name="T8" fmla="*/ 219 w 278"/>
                  <a:gd name="T9" fmla="*/ 109 h 288"/>
                  <a:gd name="T10" fmla="*/ 219 w 278"/>
                  <a:gd name="T11" fmla="*/ 288 h 288"/>
                  <a:gd name="T12" fmla="*/ 59 w 278"/>
                  <a:gd name="T13" fmla="*/ 288 h 288"/>
                  <a:gd name="T14" fmla="*/ 59 w 278"/>
                  <a:gd name="T15" fmla="*/ 109 h 288"/>
                  <a:gd name="T16" fmla="*/ 0 w 278"/>
                  <a:gd name="T17" fmla="*/ 109 h 288"/>
                  <a:gd name="T18" fmla="*/ 0 w 278"/>
                  <a:gd name="T19" fmla="*/ 59 h 288"/>
                  <a:gd name="T20" fmla="*/ 5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59" y="0"/>
                    </a:moveTo>
                    <a:cubicBezTo>
                      <a:pt x="219" y="0"/>
                      <a:pt x="219" y="0"/>
                      <a:pt x="219" y="0"/>
                    </a:cubicBezTo>
                    <a:cubicBezTo>
                      <a:pt x="252" y="0"/>
                      <a:pt x="278" y="27"/>
                      <a:pt x="278" y="59"/>
                    </a:cubicBezTo>
                    <a:cubicBezTo>
                      <a:pt x="278" y="109"/>
                      <a:pt x="278" y="109"/>
                      <a:pt x="278" y="109"/>
                    </a:cubicBezTo>
                    <a:cubicBezTo>
                      <a:pt x="219" y="109"/>
                      <a:pt x="219" y="109"/>
                      <a:pt x="219" y="109"/>
                    </a:cubicBezTo>
                    <a:cubicBezTo>
                      <a:pt x="219" y="288"/>
                      <a:pt x="219" y="288"/>
                      <a:pt x="219"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6" y="0"/>
                      <a:pt x="59" y="0"/>
                    </a:cubicBez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46"/>
              <p:cNvSpPr>
                <a:spLocks/>
              </p:cNvSpPr>
              <p:nvPr/>
            </p:nvSpPr>
            <p:spPr bwMode="auto">
              <a:xfrm>
                <a:off x="4074" y="3191"/>
                <a:ext cx="163" cy="243"/>
              </a:xfrm>
              <a:custGeom>
                <a:avLst/>
                <a:gdLst>
                  <a:gd name="T0" fmla="*/ 37 w 99"/>
                  <a:gd name="T1" fmla="*/ 148 h 148"/>
                  <a:gd name="T2" fmla="*/ 99 w 99"/>
                  <a:gd name="T3" fmla="*/ 148 h 148"/>
                  <a:gd name="T4" fmla="*/ 99 w 99"/>
                  <a:gd name="T5" fmla="*/ 105 h 148"/>
                  <a:gd name="T6" fmla="*/ 43 w 99"/>
                  <a:gd name="T7" fmla="*/ 105 h 148"/>
                  <a:gd name="T8" fmla="*/ 43 w 99"/>
                  <a:gd name="T9" fmla="*/ 0 h 148"/>
                  <a:gd name="T10" fmla="*/ 0 w 99"/>
                  <a:gd name="T11" fmla="*/ 0 h 148"/>
                  <a:gd name="T12" fmla="*/ 0 w 99"/>
                  <a:gd name="T13" fmla="*/ 111 h 148"/>
                  <a:gd name="T14" fmla="*/ 37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37" y="148"/>
                    </a:moveTo>
                    <a:cubicBezTo>
                      <a:pt x="99" y="148"/>
                      <a:pt x="99" y="148"/>
                      <a:pt x="99" y="148"/>
                    </a:cubicBezTo>
                    <a:cubicBezTo>
                      <a:pt x="99" y="105"/>
                      <a:pt x="99" y="105"/>
                      <a:pt x="99" y="105"/>
                    </a:cubicBezTo>
                    <a:cubicBezTo>
                      <a:pt x="43" y="105"/>
                      <a:pt x="43" y="105"/>
                      <a:pt x="43" y="105"/>
                    </a:cubicBezTo>
                    <a:cubicBezTo>
                      <a:pt x="43" y="0"/>
                      <a:pt x="43" y="0"/>
                      <a:pt x="43" y="0"/>
                    </a:cubicBezTo>
                    <a:cubicBezTo>
                      <a:pt x="0" y="0"/>
                      <a:pt x="0" y="0"/>
                      <a:pt x="0" y="0"/>
                    </a:cubicBezTo>
                    <a:cubicBezTo>
                      <a:pt x="0" y="111"/>
                      <a:pt x="0" y="111"/>
                      <a:pt x="0" y="111"/>
                    </a:cubicBezTo>
                    <a:cubicBezTo>
                      <a:pt x="0" y="131"/>
                      <a:pt x="17" y="148"/>
                      <a:pt x="37"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Rectangle 47"/>
              <p:cNvSpPr>
                <a:spLocks noChangeArrowheads="1"/>
              </p:cNvSpPr>
              <p:nvPr/>
            </p:nvSpPr>
            <p:spPr bwMode="auto">
              <a:xfrm>
                <a:off x="3712" y="3191"/>
                <a:ext cx="71" cy="421"/>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8"/>
              <p:cNvSpPr>
                <a:spLocks/>
              </p:cNvSpPr>
              <p:nvPr/>
            </p:nvSpPr>
            <p:spPr bwMode="auto">
              <a:xfrm>
                <a:off x="3711" y="3541"/>
                <a:ext cx="72" cy="143"/>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7"/>
                      <a:pt x="0" y="43"/>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9"/>
              <p:cNvSpPr>
                <a:spLocks/>
              </p:cNvSpPr>
              <p:nvPr/>
            </p:nvSpPr>
            <p:spPr bwMode="auto">
              <a:xfrm>
                <a:off x="4220" y="3362"/>
                <a:ext cx="144" cy="72"/>
              </a:xfrm>
              <a:custGeom>
                <a:avLst/>
                <a:gdLst>
                  <a:gd name="T0" fmla="*/ 0 w 87"/>
                  <a:gd name="T1" fmla="*/ 0 h 44"/>
                  <a:gd name="T2" fmla="*/ 87 w 87"/>
                  <a:gd name="T3" fmla="*/ 0 h 44"/>
                  <a:gd name="T4" fmla="*/ 44 w 87"/>
                  <a:gd name="T5" fmla="*/ 44 h 44"/>
                  <a:gd name="T6" fmla="*/ 0 w 87"/>
                  <a:gd name="T7" fmla="*/ 0 h 44"/>
                </a:gdLst>
                <a:ahLst/>
                <a:cxnLst>
                  <a:cxn ang="0">
                    <a:pos x="T0" y="T1"/>
                  </a:cxn>
                  <a:cxn ang="0">
                    <a:pos x="T2" y="T3"/>
                  </a:cxn>
                  <a:cxn ang="0">
                    <a:pos x="T4" y="T5"/>
                  </a:cxn>
                  <a:cxn ang="0">
                    <a:pos x="T6" y="T7"/>
                  </a:cxn>
                </a:cxnLst>
                <a:rect l="0" t="0" r="r" b="b"/>
                <a:pathLst>
                  <a:path w="87" h="44">
                    <a:moveTo>
                      <a:pt x="0" y="0"/>
                    </a:moveTo>
                    <a:cubicBezTo>
                      <a:pt x="87" y="0"/>
                      <a:pt x="87" y="0"/>
                      <a:pt x="87" y="0"/>
                    </a:cubicBezTo>
                    <a:cubicBezTo>
                      <a:pt x="87" y="24"/>
                      <a:pt x="68" y="44"/>
                      <a:pt x="44" y="44"/>
                    </a:cubicBezTo>
                    <a:cubicBezTo>
                      <a:pt x="19" y="44"/>
                      <a:pt x="0" y="24"/>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Rectangle 50"/>
              <p:cNvSpPr>
                <a:spLocks noChangeArrowheads="1"/>
              </p:cNvSpPr>
              <p:nvPr/>
            </p:nvSpPr>
            <p:spPr bwMode="auto">
              <a:xfrm>
                <a:off x="4105" y="3329"/>
                <a:ext cx="315" cy="33"/>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1"/>
              <p:cNvSpPr>
                <a:spLocks/>
              </p:cNvSpPr>
              <p:nvPr/>
            </p:nvSpPr>
            <p:spPr bwMode="auto">
              <a:xfrm>
                <a:off x="4178" y="3171"/>
                <a:ext cx="328" cy="158"/>
              </a:xfrm>
              <a:custGeom>
                <a:avLst/>
                <a:gdLst>
                  <a:gd name="T0" fmla="*/ 85 w 328"/>
                  <a:gd name="T1" fmla="*/ 0 h 158"/>
                  <a:gd name="T2" fmla="*/ 328 w 328"/>
                  <a:gd name="T3" fmla="*/ 0 h 158"/>
                  <a:gd name="T4" fmla="*/ 242 w 328"/>
                  <a:gd name="T5" fmla="*/ 158 h 158"/>
                  <a:gd name="T6" fmla="*/ 0 w 328"/>
                  <a:gd name="T7" fmla="*/ 158 h 158"/>
                  <a:gd name="T8" fmla="*/ 85 w 328"/>
                  <a:gd name="T9" fmla="*/ 0 h 158"/>
                </a:gdLst>
                <a:ahLst/>
                <a:cxnLst>
                  <a:cxn ang="0">
                    <a:pos x="T0" y="T1"/>
                  </a:cxn>
                  <a:cxn ang="0">
                    <a:pos x="T2" y="T3"/>
                  </a:cxn>
                  <a:cxn ang="0">
                    <a:pos x="T4" y="T5"/>
                  </a:cxn>
                  <a:cxn ang="0">
                    <a:pos x="T6" y="T7"/>
                  </a:cxn>
                  <a:cxn ang="0">
                    <a:pos x="T8" y="T9"/>
                  </a:cxn>
                </a:cxnLst>
                <a:rect l="0" t="0" r="r" b="b"/>
                <a:pathLst>
                  <a:path w="328" h="158">
                    <a:moveTo>
                      <a:pt x="85" y="0"/>
                    </a:moveTo>
                    <a:lnTo>
                      <a:pt x="328" y="0"/>
                    </a:lnTo>
                    <a:lnTo>
                      <a:pt x="242" y="158"/>
                    </a:lnTo>
                    <a:lnTo>
                      <a:pt x="0" y="158"/>
                    </a:lnTo>
                    <a:lnTo>
                      <a:pt x="8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Rectangle 52"/>
              <p:cNvSpPr>
                <a:spLocks noChangeArrowheads="1"/>
              </p:cNvSpPr>
              <p:nvPr/>
            </p:nvSpPr>
            <p:spPr bwMode="auto">
              <a:xfrm>
                <a:off x="4105" y="3329"/>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3"/>
              <p:cNvSpPr>
                <a:spLocks/>
              </p:cNvSpPr>
              <p:nvPr/>
            </p:nvSpPr>
            <p:spPr bwMode="auto">
              <a:xfrm>
                <a:off x="3886" y="2914"/>
                <a:ext cx="84" cy="138"/>
              </a:xfrm>
              <a:custGeom>
                <a:avLst/>
                <a:gdLst>
                  <a:gd name="T0" fmla="*/ 42 w 84"/>
                  <a:gd name="T1" fmla="*/ 138 h 138"/>
                  <a:gd name="T2" fmla="*/ 84 w 84"/>
                  <a:gd name="T3" fmla="*/ 97 h 138"/>
                  <a:gd name="T4" fmla="*/ 84 w 84"/>
                  <a:gd name="T5" fmla="*/ 0 h 138"/>
                  <a:gd name="T6" fmla="*/ 0 w 84"/>
                  <a:gd name="T7" fmla="*/ 0 h 138"/>
                  <a:gd name="T8" fmla="*/ 0 w 84"/>
                  <a:gd name="T9" fmla="*/ 97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84" y="97"/>
                    </a:lnTo>
                    <a:lnTo>
                      <a:pt x="84" y="0"/>
                    </a:lnTo>
                    <a:lnTo>
                      <a:pt x="0" y="0"/>
                    </a:lnTo>
                    <a:lnTo>
                      <a:pt x="0" y="97"/>
                    </a:lnTo>
                    <a:lnTo>
                      <a:pt x="42" y="138"/>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4"/>
              <p:cNvSpPr>
                <a:spLocks/>
              </p:cNvSpPr>
              <p:nvPr/>
            </p:nvSpPr>
            <p:spPr bwMode="auto">
              <a:xfrm>
                <a:off x="3886" y="2914"/>
                <a:ext cx="84" cy="74"/>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4"/>
                      <a:pt x="35" y="45"/>
                      <a:pt x="26" y="45"/>
                    </a:cubicBezTo>
                    <a:cubicBezTo>
                      <a:pt x="17" y="45"/>
                      <a:pt x="9"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5"/>
              <p:cNvSpPr>
                <a:spLocks/>
              </p:cNvSpPr>
              <p:nvPr/>
            </p:nvSpPr>
            <p:spPr bwMode="auto">
              <a:xfrm>
                <a:off x="3829" y="2684"/>
                <a:ext cx="198" cy="135"/>
              </a:xfrm>
              <a:custGeom>
                <a:avLst/>
                <a:gdLst>
                  <a:gd name="T0" fmla="*/ 60 w 120"/>
                  <a:gd name="T1" fmla="*/ 0 h 82"/>
                  <a:gd name="T2" fmla="*/ 120 w 120"/>
                  <a:gd name="T3" fmla="*/ 60 h 82"/>
                  <a:gd name="T4" fmla="*/ 120 w 120"/>
                  <a:gd name="T5" fmla="*/ 82 h 82"/>
                  <a:gd name="T6" fmla="*/ 0 w 120"/>
                  <a:gd name="T7" fmla="*/ 82 h 82"/>
                  <a:gd name="T8" fmla="*/ 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93" y="0"/>
                      <a:pt x="120" y="26"/>
                      <a:pt x="120" y="60"/>
                    </a:cubicBezTo>
                    <a:cubicBezTo>
                      <a:pt x="120" y="82"/>
                      <a:pt x="120" y="82"/>
                      <a:pt x="120" y="82"/>
                    </a:cubicBezTo>
                    <a:cubicBezTo>
                      <a:pt x="0" y="82"/>
                      <a:pt x="0" y="82"/>
                      <a:pt x="0" y="82"/>
                    </a:cubicBezTo>
                    <a:cubicBezTo>
                      <a:pt x="0" y="60"/>
                      <a:pt x="0" y="60"/>
                      <a:pt x="0" y="60"/>
                    </a:cubicBezTo>
                    <a:cubicBezTo>
                      <a:pt x="0" y="26"/>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6"/>
              <p:cNvSpPr>
                <a:spLocks/>
              </p:cNvSpPr>
              <p:nvPr/>
            </p:nvSpPr>
            <p:spPr bwMode="auto">
              <a:xfrm>
                <a:off x="3829" y="2786"/>
                <a:ext cx="198" cy="186"/>
              </a:xfrm>
              <a:custGeom>
                <a:avLst/>
                <a:gdLst>
                  <a:gd name="T0" fmla="*/ 120 w 120"/>
                  <a:gd name="T1" fmla="*/ 0 h 113"/>
                  <a:gd name="T2" fmla="*/ 120 w 120"/>
                  <a:gd name="T3" fmla="*/ 93 h 113"/>
                  <a:gd name="T4" fmla="*/ 119 w 120"/>
                  <a:gd name="T5" fmla="*/ 93 h 113"/>
                  <a:gd name="T6" fmla="*/ 60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19" y="93"/>
                      <a:pt x="119" y="93"/>
                      <a:pt x="119" y="93"/>
                    </a:cubicBezTo>
                    <a:cubicBezTo>
                      <a:pt x="103" y="105"/>
                      <a:pt x="82" y="113"/>
                      <a:pt x="60" y="113"/>
                    </a:cubicBezTo>
                    <a:cubicBezTo>
                      <a:pt x="38" y="113"/>
                      <a:pt x="17"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Rectangle 57"/>
              <p:cNvSpPr>
                <a:spLocks noChangeArrowheads="1"/>
              </p:cNvSpPr>
              <p:nvPr/>
            </p:nvSpPr>
            <p:spPr bwMode="auto">
              <a:xfrm>
                <a:off x="3712"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58"/>
              <p:cNvSpPr>
                <a:spLocks noChangeArrowheads="1"/>
              </p:cNvSpPr>
              <p:nvPr/>
            </p:nvSpPr>
            <p:spPr bwMode="auto">
              <a:xfrm>
                <a:off x="4074"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2" name="Rectangle 561"/>
            <p:cNvSpPr/>
            <p:nvPr/>
          </p:nvSpPr>
          <p:spPr bwMode="auto">
            <a:xfrm>
              <a:off x="9952037" y="5060600"/>
              <a:ext cx="128016" cy="580571"/>
            </a:xfrm>
            <a:prstGeom prst="rect">
              <a:avLst/>
            </a:pr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3" name="Freeform 12"/>
            <p:cNvSpPr>
              <a:spLocks/>
            </p:cNvSpPr>
            <p:nvPr/>
          </p:nvSpPr>
          <p:spPr bwMode="auto">
            <a:xfrm flipH="1">
              <a:off x="10499454" y="5057835"/>
              <a:ext cx="283169" cy="37242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3017548" y="3431427"/>
            <a:ext cx="1588211" cy="995685"/>
            <a:chOff x="3513835" y="5354315"/>
            <a:chExt cx="1588211" cy="995685"/>
          </a:xfrm>
        </p:grpSpPr>
        <p:sp>
          <p:nvSpPr>
            <p:cNvPr id="2" name="Rectangle 1"/>
            <p:cNvSpPr/>
            <p:nvPr/>
          </p:nvSpPr>
          <p:spPr>
            <a:xfrm>
              <a:off x="3513835" y="5354315"/>
              <a:ext cx="1588211" cy="99568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5-Point Star 2"/>
            <p:cNvSpPr/>
            <p:nvPr/>
          </p:nvSpPr>
          <p:spPr>
            <a:xfrm>
              <a:off x="3708401" y="5486403"/>
              <a:ext cx="351533" cy="355867"/>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5-Point Star 582"/>
            <p:cNvSpPr>
              <a:spLocks noChangeAspect="1"/>
            </p:cNvSpPr>
            <p:nvPr/>
          </p:nvSpPr>
          <p:spPr>
            <a:xfrm>
              <a:off x="4097865" y="5384809"/>
              <a:ext cx="168646" cy="172210"/>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5-Point Star 583"/>
            <p:cNvSpPr>
              <a:spLocks noChangeAspect="1"/>
            </p:cNvSpPr>
            <p:nvPr/>
          </p:nvSpPr>
          <p:spPr>
            <a:xfrm>
              <a:off x="4260276" y="5532586"/>
              <a:ext cx="173736" cy="177406"/>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5-Point Star 584"/>
            <p:cNvSpPr>
              <a:spLocks noChangeAspect="1"/>
            </p:cNvSpPr>
            <p:nvPr/>
          </p:nvSpPr>
          <p:spPr>
            <a:xfrm>
              <a:off x="4277996" y="5723474"/>
              <a:ext cx="170142" cy="173736"/>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5-Point Star 585"/>
            <p:cNvSpPr>
              <a:spLocks noChangeAspect="1"/>
            </p:cNvSpPr>
            <p:nvPr/>
          </p:nvSpPr>
          <p:spPr>
            <a:xfrm>
              <a:off x="4097873" y="5832008"/>
              <a:ext cx="173736" cy="177406"/>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 name="Straight Connector 5"/>
          <p:cNvCxnSpPr/>
          <p:nvPr/>
        </p:nvCxnSpPr>
        <p:spPr>
          <a:xfrm>
            <a:off x="3005285" y="3396189"/>
            <a:ext cx="0" cy="15497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59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1/6</a:t>
                      </a:r>
                    </a:p>
                  </a:txBody>
                  <a:tcPr/>
                </a:tc>
                <a:tc>
                  <a:txBody>
                    <a:bodyPr/>
                    <a:lstStyle/>
                    <a:p>
                      <a:pPr algn="ctr"/>
                      <a:r>
                        <a:rPr lang="en-US" dirty="0"/>
                        <a:t>P(X=1) = 1/6</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P(X=2) = 1/6</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1/6</a:t>
                      </a:r>
                    </a:p>
                  </a:txBody>
                  <a:tcPr/>
                </a:tc>
                <a:tc>
                  <a:txBody>
                    <a:bodyPr/>
                    <a:lstStyle/>
                    <a:p>
                      <a:pPr algn="ctr"/>
                      <a:r>
                        <a:rPr lang="en-US" dirty="0"/>
                        <a:t>P(X=3) = 1/6</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1/6</a:t>
                      </a:r>
                    </a:p>
                  </a:txBody>
                  <a:tcPr/>
                </a:tc>
                <a:tc>
                  <a:txBody>
                    <a:bodyPr/>
                    <a:lstStyle/>
                    <a:p>
                      <a:pPr algn="ctr"/>
                      <a:r>
                        <a:rPr lang="en-US" dirty="0"/>
                        <a:t>P(X=4) = 1/6</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dirty="0"/>
                        <a:t>1/6</a:t>
                      </a:r>
                    </a:p>
                  </a:txBody>
                  <a:tcPr/>
                </a:tc>
                <a:tc>
                  <a:txBody>
                    <a:bodyPr/>
                    <a:lstStyle/>
                    <a:p>
                      <a:pPr algn="ctr"/>
                      <a:r>
                        <a:rPr lang="en-US" dirty="0"/>
                        <a:t>P(X=5) = 1/6</a:t>
                      </a:r>
                    </a:p>
                  </a:txBody>
                  <a:tcPr/>
                </a:tc>
                <a:extLst>
                  <a:ext uri="{0D108BD9-81ED-4DB2-BD59-A6C34878D82A}">
                    <a16:rowId xmlns:a16="http://schemas.microsoft.com/office/drawing/2014/main" val="10005"/>
                  </a:ext>
                </a:extLst>
              </a:tr>
              <a:tr h="370840">
                <a:tc>
                  <a:txBody>
                    <a:bodyPr/>
                    <a:lstStyle/>
                    <a:p>
                      <a:pPr algn="ctr"/>
                      <a:r>
                        <a:rPr lang="en-US" dirty="0"/>
                        <a:t>6</a:t>
                      </a:r>
                    </a:p>
                  </a:txBody>
                  <a:tcPr/>
                </a:tc>
                <a:tc>
                  <a:txBody>
                    <a:bodyPr/>
                    <a:lstStyle/>
                    <a:p>
                      <a:pPr algn="ctr"/>
                      <a:r>
                        <a:rPr lang="en-US" dirty="0"/>
                        <a:t>1/6</a:t>
                      </a:r>
                    </a:p>
                  </a:txBody>
                  <a:tcPr/>
                </a:tc>
                <a:tc>
                  <a:txBody>
                    <a:bodyPr/>
                    <a:lstStyle/>
                    <a:p>
                      <a:pPr algn="ctr"/>
                      <a:r>
                        <a:rPr lang="en-US" dirty="0"/>
                        <a:t>P(X=6) = 1/6</a:t>
                      </a:r>
                    </a:p>
                  </a:txBody>
                  <a:tcPr/>
                </a:tc>
                <a:extLst>
                  <a:ext uri="{0D108BD9-81ED-4DB2-BD59-A6C34878D82A}">
                    <a16:rowId xmlns:a16="http://schemas.microsoft.com/office/drawing/2014/main" val="10006"/>
                  </a:ext>
                </a:extLst>
              </a:tr>
            </a:tbl>
          </a:graphicData>
        </a:graphic>
      </p:graphicFrame>
      <p:pic>
        <p:nvPicPr>
          <p:cNvPr id="5" name="Picture 4" descr="die-v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421" y="923701"/>
            <a:ext cx="1847402" cy="1847402"/>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r>
              <a:rPr lang="en-US" sz="3600">
                <a:latin typeface="Segoe UI Light" panose="020B0502040204020203" pitchFamily="34" charset="0"/>
                <a:cs typeface="Segoe UI Light" panose="020B0502040204020203" pitchFamily="34" charset="0"/>
              </a:rPr>
              <a:t>Discrete Random Variables: Roll of a Die</a:t>
            </a:r>
            <a:endParaRPr lang="en-US" sz="3600" dirty="0">
              <a:latin typeface="Segoe UI Light" panose="020B0502040204020203" pitchFamily="34" charset="0"/>
              <a:cs typeface="Segoe UI Light" panose="020B0502040204020203" pitchFamily="34" charset="0"/>
            </a:endParaRPr>
          </a:p>
        </p:txBody>
      </p:sp>
      <p:sp>
        <p:nvSpPr>
          <p:cNvPr id="8" name="Content Placeholder 2"/>
          <p:cNvSpPr txBox="1">
            <a:spLocks/>
          </p:cNvSpPr>
          <p:nvPr/>
        </p:nvSpPr>
        <p:spPr>
          <a:xfrm>
            <a:off x="801331" y="4077109"/>
            <a:ext cx="9198075" cy="25569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pPr>
            <a:r>
              <a:rPr lang="en-US" dirty="0">
                <a:latin typeface="Segoe UI Light" panose="020B0502040204020203" pitchFamily="34" charset="0"/>
                <a:cs typeface="Segoe UI Light" panose="020B0502040204020203" pitchFamily="34" charset="0"/>
              </a:rPr>
              <a:t>This is the </a:t>
            </a:r>
            <a:r>
              <a:rPr lang="en-US" dirty="0">
                <a:solidFill>
                  <a:srgbClr val="0070C0"/>
                </a:solidFill>
                <a:latin typeface="Segoe UI Light" panose="020B0502040204020203" pitchFamily="34" charset="0"/>
                <a:cs typeface="Segoe UI Light" panose="020B0502040204020203" pitchFamily="34" charset="0"/>
              </a:rPr>
              <a:t>probability mass function </a:t>
            </a:r>
            <a:r>
              <a:rPr lang="en-US" dirty="0">
                <a:latin typeface="Segoe UI Light" panose="020B0502040204020203" pitchFamily="34" charset="0"/>
                <a:cs typeface="Segoe UI Light" panose="020B0502040204020203" pitchFamily="34" charset="0"/>
              </a:rPr>
              <a:t>for this random variable.</a:t>
            </a:r>
          </a:p>
        </p:txBody>
      </p:sp>
    </p:spTree>
    <p:extLst>
      <p:ext uri="{BB962C8B-B14F-4D97-AF65-F5344CB8AC3E}">
        <p14:creationId xmlns:p14="http://schemas.microsoft.com/office/powerpoint/2010/main" val="9698492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464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585" descr="Screen Shot 2016-02-25 at 11.52.08 AM.png"/>
          <p:cNvPicPr>
            <a:picLocks noChangeAspect="1"/>
          </p:cNvPicPr>
          <p:nvPr/>
        </p:nvPicPr>
        <p:blipFill rotWithShape="1">
          <a:blip r:embed="rId3">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Tree>
    <p:extLst>
      <p:ext uri="{BB962C8B-B14F-4D97-AF65-F5344CB8AC3E}">
        <p14:creationId xmlns:p14="http://schemas.microsoft.com/office/powerpoint/2010/main" val="2602263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585" descr="Screen Shot 2016-02-25 at 11.52.08 AM.png"/>
          <p:cNvPicPr>
            <a:picLocks noChangeAspect="1"/>
          </p:cNvPicPr>
          <p:nvPr/>
        </p:nvPicPr>
        <p:blipFill rotWithShape="1">
          <a:blip r:embed="rId4">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
        <p:nvSpPr>
          <p:cNvPr id="587" name="TextBox 586"/>
          <p:cNvSpPr txBox="1"/>
          <p:nvPr/>
        </p:nvSpPr>
        <p:spPr>
          <a:xfrm>
            <a:off x="4010228" y="6334780"/>
            <a:ext cx="3877784" cy="523220"/>
          </a:xfrm>
          <a:prstGeom prst="rect">
            <a:avLst/>
          </a:prstGeom>
          <a:noFill/>
        </p:spPr>
        <p:txBody>
          <a:bodyPr wrap="none" rtlCol="0">
            <a:spAutoFit/>
          </a:bodyPr>
          <a:lstStyle/>
          <a:p>
            <a:r>
              <a:rPr lang="en-US" sz="2800" dirty="0"/>
              <a:t>Sum of customers’ means</a:t>
            </a:r>
          </a:p>
        </p:txBody>
      </p:sp>
      <p:graphicFrame>
        <p:nvGraphicFramePr>
          <p:cNvPr id="588" name="Object 587"/>
          <p:cNvGraphicFramePr>
            <a:graphicFrameLocks noChangeAspect="1"/>
          </p:cNvGraphicFramePr>
          <p:nvPr>
            <p:extLst/>
          </p:nvPr>
        </p:nvGraphicFramePr>
        <p:xfrm>
          <a:off x="5497515" y="5542945"/>
          <a:ext cx="1009109" cy="982217"/>
        </p:xfrm>
        <a:graphic>
          <a:graphicData uri="http://schemas.openxmlformats.org/presentationml/2006/ole">
            <mc:AlternateContent xmlns:mc="http://schemas.openxmlformats.org/markup-compatibility/2006">
              <mc:Choice xmlns:v="urn:schemas-microsoft-com:vml" Requires="v">
                <p:oleObj spid="_x0000_s38921" name="Equation" r:id="rId5" imgW="368300" imgH="355600" progId="Equation.DSMT4">
                  <p:embed/>
                </p:oleObj>
              </mc:Choice>
              <mc:Fallback>
                <p:oleObj name="Equation" r:id="rId5" imgW="368300" imgH="355600" progId="Equation.DSMT4">
                  <p:embed/>
                  <p:pic>
                    <p:nvPicPr>
                      <p:cNvPr id="588" name="Object 587"/>
                      <p:cNvPicPr/>
                      <p:nvPr/>
                    </p:nvPicPr>
                    <p:blipFill>
                      <a:blip r:embed="rId6"/>
                      <a:stretch>
                        <a:fillRect/>
                      </a:stretch>
                    </p:blipFill>
                    <p:spPr>
                      <a:xfrm>
                        <a:off x="5497515" y="5542945"/>
                        <a:ext cx="1009109" cy="982217"/>
                      </a:xfrm>
                      <a:prstGeom prst="rect">
                        <a:avLst/>
                      </a:prstGeom>
                    </p:spPr>
                  </p:pic>
                </p:oleObj>
              </mc:Fallback>
            </mc:AlternateContent>
          </a:graphicData>
        </a:graphic>
      </p:graphicFrame>
    </p:spTree>
    <p:extLst>
      <p:ext uri="{BB962C8B-B14F-4D97-AF65-F5344CB8AC3E}">
        <p14:creationId xmlns:p14="http://schemas.microsoft.com/office/powerpoint/2010/main" val="3762840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5 at 11.52.08 AM.png"/>
          <p:cNvPicPr>
            <a:picLocks noChangeAspect="1"/>
          </p:cNvPicPr>
          <p:nvPr/>
        </p:nvPicPr>
        <p:blipFill rotWithShape="1">
          <a:blip r:embed="rId3">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Tree>
    <p:extLst>
      <p:ext uri="{BB962C8B-B14F-4D97-AF65-F5344CB8AC3E}">
        <p14:creationId xmlns:p14="http://schemas.microsoft.com/office/powerpoint/2010/main" val="1799104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5 at 11.52.08 AM.png"/>
          <p:cNvPicPr>
            <a:picLocks noChangeAspect="1"/>
          </p:cNvPicPr>
          <p:nvPr/>
        </p:nvPicPr>
        <p:blipFill rotWithShape="1">
          <a:blip r:embed="rId4">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
        <p:nvSpPr>
          <p:cNvPr id="5" name="TextBox 4"/>
          <p:cNvSpPr txBox="1"/>
          <p:nvPr/>
        </p:nvSpPr>
        <p:spPr>
          <a:xfrm>
            <a:off x="4238515" y="467489"/>
            <a:ext cx="3754879" cy="523220"/>
          </a:xfrm>
          <a:prstGeom prst="rect">
            <a:avLst/>
          </a:prstGeom>
          <a:noFill/>
        </p:spPr>
        <p:txBody>
          <a:bodyPr wrap="none" rtlCol="0">
            <a:spAutoFit/>
          </a:bodyPr>
          <a:lstStyle/>
          <a:p>
            <a:r>
              <a:rPr lang="en-US" sz="2800" dirty="0"/>
              <a:t>The Normal Distribution</a:t>
            </a:r>
          </a:p>
        </p:txBody>
      </p:sp>
      <p:graphicFrame>
        <p:nvGraphicFramePr>
          <p:cNvPr id="6" name="Object 9"/>
          <p:cNvGraphicFramePr>
            <a:graphicFrameLocks noChangeAspect="1"/>
          </p:cNvGraphicFramePr>
          <p:nvPr>
            <p:extLst/>
          </p:nvPr>
        </p:nvGraphicFramePr>
        <p:xfrm>
          <a:off x="6816725" y="1548537"/>
          <a:ext cx="3115016" cy="1133567"/>
        </p:xfrm>
        <a:graphic>
          <a:graphicData uri="http://schemas.openxmlformats.org/presentationml/2006/ole">
            <mc:AlternateContent xmlns:mc="http://schemas.openxmlformats.org/markup-compatibility/2006">
              <mc:Choice xmlns:v="urn:schemas-microsoft-com:vml" Requires="v">
                <p:oleObj spid="_x0000_s39945" name="Equation" r:id="rId5" imgW="1257300" imgH="457200" progId="Equation.DSMT4">
                  <p:embed/>
                </p:oleObj>
              </mc:Choice>
              <mc:Fallback>
                <p:oleObj name="Equation" r:id="rId5" imgW="1257300" imgH="457200" progId="Equation.DSMT4">
                  <p:embed/>
                  <p:pic>
                    <p:nvPicPr>
                      <p:cNvPr id="6" name="Object 9"/>
                      <p:cNvPicPr>
                        <a:picLocks noChangeAspect="1" noChangeArrowheads="1"/>
                      </p:cNvPicPr>
                      <p:nvPr/>
                    </p:nvPicPr>
                    <p:blipFill>
                      <a:blip r:embed="rId6"/>
                      <a:srcRect/>
                      <a:stretch>
                        <a:fillRect/>
                      </a:stretch>
                    </p:blipFill>
                    <p:spPr bwMode="auto">
                      <a:xfrm>
                        <a:off x="6816725" y="1548537"/>
                        <a:ext cx="3115016" cy="1133567"/>
                      </a:xfrm>
                      <a:prstGeom prst="rect">
                        <a:avLst/>
                      </a:prstGeom>
                      <a:solidFill>
                        <a:srgbClr val="FFFFFF"/>
                      </a:solidFill>
                      <a:ln w="9525">
                        <a:solidFill>
                          <a:schemeClr val="tx2"/>
                        </a:solidFill>
                        <a:miter lim="800000"/>
                        <a:headEnd/>
                        <a:tailEnd/>
                      </a:ln>
                    </p:spPr>
                  </p:pic>
                </p:oleObj>
              </mc:Fallback>
            </mc:AlternateContent>
          </a:graphicData>
        </a:graphic>
      </p:graphicFrame>
    </p:spTree>
    <p:extLst>
      <p:ext uri="{BB962C8B-B14F-4D97-AF65-F5344CB8AC3E}">
        <p14:creationId xmlns:p14="http://schemas.microsoft.com/office/powerpoint/2010/main" val="163728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38515" y="467489"/>
            <a:ext cx="3754879" cy="523220"/>
          </a:xfrm>
          <a:prstGeom prst="rect">
            <a:avLst/>
          </a:prstGeom>
          <a:noFill/>
        </p:spPr>
        <p:txBody>
          <a:bodyPr wrap="none" rtlCol="0">
            <a:spAutoFit/>
          </a:bodyPr>
          <a:lstStyle/>
          <a:p>
            <a:r>
              <a:rPr lang="en-US" sz="2800" dirty="0"/>
              <a:t>The Normal Distribution</a:t>
            </a:r>
          </a:p>
        </p:txBody>
      </p:sp>
      <p:graphicFrame>
        <p:nvGraphicFramePr>
          <p:cNvPr id="6" name="Object 9"/>
          <p:cNvGraphicFramePr>
            <a:graphicFrameLocks noChangeAspect="1"/>
          </p:cNvGraphicFramePr>
          <p:nvPr>
            <p:extLst/>
          </p:nvPr>
        </p:nvGraphicFramePr>
        <p:xfrm>
          <a:off x="6816725" y="1548537"/>
          <a:ext cx="3115016" cy="1133567"/>
        </p:xfrm>
        <a:graphic>
          <a:graphicData uri="http://schemas.openxmlformats.org/presentationml/2006/ole">
            <mc:AlternateContent xmlns:mc="http://schemas.openxmlformats.org/markup-compatibility/2006">
              <mc:Choice xmlns:v="urn:schemas-microsoft-com:vml" Requires="v">
                <p:oleObj spid="_x0000_s40969" name="Equation" r:id="rId4" imgW="1257300" imgH="457200" progId="Equation.DSMT4">
                  <p:embed/>
                </p:oleObj>
              </mc:Choice>
              <mc:Fallback>
                <p:oleObj name="Equation" r:id="rId4" imgW="1257300" imgH="457200" progId="Equation.DSMT4">
                  <p:embed/>
                  <p:pic>
                    <p:nvPicPr>
                      <p:cNvPr id="6" name="Object 9"/>
                      <p:cNvPicPr>
                        <a:picLocks noChangeAspect="1" noChangeArrowheads="1"/>
                      </p:cNvPicPr>
                      <p:nvPr/>
                    </p:nvPicPr>
                    <p:blipFill>
                      <a:blip r:embed="rId5"/>
                      <a:srcRect/>
                      <a:stretch>
                        <a:fillRect/>
                      </a:stretch>
                    </p:blipFill>
                    <p:spPr bwMode="auto">
                      <a:xfrm>
                        <a:off x="6816725" y="1548537"/>
                        <a:ext cx="3115016" cy="1133567"/>
                      </a:xfrm>
                      <a:prstGeom prst="rect">
                        <a:avLst/>
                      </a:prstGeom>
                      <a:solidFill>
                        <a:srgbClr val="FFFFFF"/>
                      </a:solidFill>
                      <a:ln w="9525">
                        <a:solidFill>
                          <a:schemeClr val="tx2"/>
                        </a:solidFill>
                        <a:miter lim="800000"/>
                        <a:headEnd/>
                        <a:tailEnd/>
                      </a:ln>
                    </p:spPr>
                  </p:pic>
                </p:oleObj>
              </mc:Fallback>
            </mc:AlternateContent>
          </a:graphicData>
        </a:graphic>
      </p:graphicFrame>
      <p:pic>
        <p:nvPicPr>
          <p:cNvPr id="7" name="Picture 6" descr="Screen Shot 2016-02-25 at 11.52.08 AM.png"/>
          <p:cNvPicPr>
            <a:picLocks noChangeAspect="1"/>
          </p:cNvPicPr>
          <p:nvPr/>
        </p:nvPicPr>
        <p:blipFill rotWithShape="1">
          <a:blip r:embed="rId6">
            <a:extLst>
              <a:ext uri="{28A0092B-C50C-407E-A947-70E740481C1C}">
                <a14:useLocalDpi xmlns:a14="http://schemas.microsoft.com/office/drawing/2010/main" val="0"/>
              </a:ext>
            </a:extLst>
          </a:blip>
          <a:srcRect l="11807" t="3816" r="5345" b="10730"/>
          <a:stretch/>
        </p:blipFill>
        <p:spPr>
          <a:xfrm>
            <a:off x="2834614" y="5074864"/>
            <a:ext cx="7097129" cy="1583485"/>
          </a:xfrm>
          <a:prstGeom prst="rect">
            <a:avLst/>
          </a:prstGeom>
        </p:spPr>
      </p:pic>
      <p:pic>
        <p:nvPicPr>
          <p:cNvPr id="8" name="Picture 7" descr="Screen Shot 2016-02-25 at 11.52.08 AM.png"/>
          <p:cNvPicPr>
            <a:picLocks noChangeAspect="1"/>
          </p:cNvPicPr>
          <p:nvPr/>
        </p:nvPicPr>
        <p:blipFill rotWithShape="1">
          <a:blip r:embed="rId6">
            <a:extLst>
              <a:ext uri="{28A0092B-C50C-407E-A947-70E740481C1C}">
                <a14:useLocalDpi xmlns:a14="http://schemas.microsoft.com/office/drawing/2010/main" val="0"/>
              </a:ext>
            </a:extLst>
          </a:blip>
          <a:srcRect l="11807" t="3816" r="5345" b="10730"/>
          <a:stretch/>
        </p:blipFill>
        <p:spPr>
          <a:xfrm>
            <a:off x="2041367" y="1548537"/>
            <a:ext cx="2801640" cy="2935265"/>
          </a:xfrm>
          <a:prstGeom prst="rect">
            <a:avLst/>
          </a:prstGeom>
        </p:spPr>
      </p:pic>
      <p:pic>
        <p:nvPicPr>
          <p:cNvPr id="9" name="Picture 8" descr="Screen Shot 2016-02-25 at 11.52.08 AM.png"/>
          <p:cNvPicPr>
            <a:picLocks noChangeAspect="1"/>
          </p:cNvPicPr>
          <p:nvPr/>
        </p:nvPicPr>
        <p:blipFill rotWithShape="1">
          <a:blip r:embed="rId6">
            <a:extLst>
              <a:ext uri="{28A0092B-C50C-407E-A947-70E740481C1C}">
                <a14:useLocalDpi xmlns:a14="http://schemas.microsoft.com/office/drawing/2010/main" val="0"/>
              </a:ext>
            </a:extLst>
          </a:blip>
          <a:srcRect l="11807" t="3816" r="5345" b="10730"/>
          <a:stretch/>
        </p:blipFill>
        <p:spPr>
          <a:xfrm>
            <a:off x="5537242" y="2963542"/>
            <a:ext cx="4157795" cy="1770426"/>
          </a:xfrm>
          <a:prstGeom prst="rect">
            <a:avLst/>
          </a:prstGeom>
        </p:spPr>
      </p:pic>
    </p:spTree>
    <p:extLst>
      <p:ext uri="{BB962C8B-B14F-4D97-AF65-F5344CB8AC3E}">
        <p14:creationId xmlns:p14="http://schemas.microsoft.com/office/powerpoint/2010/main" val="216183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28159"/>
            <a:ext cx="8229600" cy="4298004"/>
          </a:xfrm>
        </p:spPr>
        <p:txBody>
          <a:bodyPr/>
          <a:lstStyle/>
          <a:p>
            <a:r>
              <a:rPr lang="en-US" dirty="0"/>
              <a:t>The sum of a large number of independent random variables is approximately normal. </a:t>
            </a:r>
          </a:p>
        </p:txBody>
      </p:sp>
      <p:graphicFrame>
        <p:nvGraphicFramePr>
          <p:cNvPr id="6" name="Object 5"/>
          <p:cNvGraphicFramePr>
            <a:graphicFrameLocks noChangeAspect="1"/>
          </p:cNvGraphicFramePr>
          <p:nvPr>
            <p:extLst/>
          </p:nvPr>
        </p:nvGraphicFramePr>
        <p:xfrm>
          <a:off x="2066796" y="2953596"/>
          <a:ext cx="7389813" cy="1055687"/>
        </p:xfrm>
        <a:graphic>
          <a:graphicData uri="http://schemas.openxmlformats.org/presentationml/2006/ole">
            <mc:AlternateContent xmlns:mc="http://schemas.openxmlformats.org/markup-compatibility/2006">
              <mc:Choice xmlns:v="urn:schemas-microsoft-com:vml" Requires="v">
                <p:oleObj spid="_x0000_s42014" name="Equation" r:id="rId4" imgW="3111500" imgH="444500" progId="Equation.DSMT4">
                  <p:embed/>
                </p:oleObj>
              </mc:Choice>
              <mc:Fallback>
                <p:oleObj name="Equation" r:id="rId4" imgW="3111500" imgH="444500" progId="Equation.DSMT4">
                  <p:embed/>
                  <p:pic>
                    <p:nvPicPr>
                      <p:cNvPr id="6" name="Object 5"/>
                      <p:cNvPicPr>
                        <a:picLocks noChangeAspect="1" noChangeArrowheads="1"/>
                      </p:cNvPicPr>
                      <p:nvPr/>
                    </p:nvPicPr>
                    <p:blipFill>
                      <a:blip r:embed="rId5"/>
                      <a:srcRect/>
                      <a:stretch>
                        <a:fillRect/>
                      </a:stretch>
                    </p:blipFill>
                    <p:spPr bwMode="auto">
                      <a:xfrm>
                        <a:off x="2066796" y="2953596"/>
                        <a:ext cx="7389813" cy="10556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2066793" y="4163782"/>
          <a:ext cx="3136900" cy="482600"/>
        </p:xfrm>
        <a:graphic>
          <a:graphicData uri="http://schemas.openxmlformats.org/presentationml/2006/ole">
            <mc:AlternateContent xmlns:mc="http://schemas.openxmlformats.org/markup-compatibility/2006">
              <mc:Choice xmlns:v="urn:schemas-microsoft-com:vml" Requires="v">
                <p:oleObj spid="_x0000_s42015" name="Equation" r:id="rId6" imgW="1320800" imgH="203200" progId="Equation.DSMT4">
                  <p:embed/>
                </p:oleObj>
              </mc:Choice>
              <mc:Fallback>
                <p:oleObj name="Equation" r:id="rId6" imgW="1320800" imgH="203200" progId="Equation.DSMT4">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793" y="4163782"/>
                        <a:ext cx="3136900" cy="482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2456191" y="5362918"/>
          <a:ext cx="7764469" cy="1183705"/>
        </p:xfrm>
        <a:graphic>
          <a:graphicData uri="http://schemas.openxmlformats.org/presentationml/2006/ole">
            <mc:AlternateContent xmlns:mc="http://schemas.openxmlformats.org/markup-compatibility/2006">
              <mc:Choice xmlns:v="urn:schemas-microsoft-com:vml" Requires="v">
                <p:oleObj spid="_x0000_s42016" name="Equation" r:id="rId8" imgW="3251200" imgH="495300" progId="Equation.DSMT4">
                  <p:embed/>
                </p:oleObj>
              </mc:Choice>
              <mc:Fallback>
                <p:oleObj name="Equation" r:id="rId8" imgW="3251200" imgH="495300" progId="Equation.DSMT4">
                  <p:embed/>
                  <p:pic>
                    <p:nvPicPr>
                      <p:cNvPr id="8" name="Object 7"/>
                      <p:cNvPicPr>
                        <a:picLocks noChangeAspect="1" noChangeArrowheads="1"/>
                      </p:cNvPicPr>
                      <p:nvPr/>
                    </p:nvPicPr>
                    <p:blipFill>
                      <a:blip r:embed="rId9"/>
                      <a:srcRect/>
                      <a:stretch>
                        <a:fillRect/>
                      </a:stretch>
                    </p:blipFill>
                    <p:spPr bwMode="auto">
                      <a:xfrm>
                        <a:off x="2456191" y="5362918"/>
                        <a:ext cx="7764469" cy="1183705"/>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nvPr>
        </p:nvGraphicFramePr>
        <p:xfrm>
          <a:off x="2066793" y="4675187"/>
          <a:ext cx="4826000" cy="482600"/>
        </p:xfrm>
        <a:graphic>
          <a:graphicData uri="http://schemas.openxmlformats.org/presentationml/2006/ole">
            <mc:AlternateContent xmlns:mc="http://schemas.openxmlformats.org/markup-compatibility/2006">
              <mc:Choice xmlns:v="urn:schemas-microsoft-com:vml" Requires="v">
                <p:oleObj spid="_x0000_s42017" name="Equation" r:id="rId10" imgW="2032000" imgH="203200" progId="Equation.DSMT4">
                  <p:embed/>
                </p:oleObj>
              </mc:Choice>
              <mc:Fallback>
                <p:oleObj name="Equation" r:id="rId10" imgW="2032000" imgH="203200" progId="Equation.DSMT4">
                  <p:embed/>
                  <p:pic>
                    <p:nvPicPr>
                      <p:cNvPr id="9" name="Object 8"/>
                      <p:cNvPicPr>
                        <a:picLocks noChangeAspect="1" noChangeArrowheads="1"/>
                      </p:cNvPicPr>
                      <p:nvPr/>
                    </p:nvPicPr>
                    <p:blipFill>
                      <a:blip r:embed="rId11"/>
                      <a:srcRect/>
                      <a:stretch>
                        <a:fillRect/>
                      </a:stretch>
                    </p:blipFill>
                    <p:spPr bwMode="auto">
                      <a:xfrm>
                        <a:off x="2066793" y="4675187"/>
                        <a:ext cx="4826000" cy="482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The Central Limit Theorem</a:t>
            </a:r>
          </a:p>
        </p:txBody>
      </p:sp>
    </p:spTree>
    <p:extLst>
      <p:ext uri="{BB962C8B-B14F-4D97-AF65-F5344CB8AC3E}">
        <p14:creationId xmlns:p14="http://schemas.microsoft.com/office/powerpoint/2010/main" val="55500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5 at 11.52.08 AM.png"/>
          <p:cNvPicPr>
            <a:picLocks noChangeAspect="1"/>
          </p:cNvPicPr>
          <p:nvPr/>
        </p:nvPicPr>
        <p:blipFill rotWithShape="1">
          <a:blip r:embed="rId4">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graphicFrame>
        <p:nvGraphicFramePr>
          <p:cNvPr id="3" name="Object 9"/>
          <p:cNvGraphicFramePr>
            <a:graphicFrameLocks noChangeAspect="1"/>
          </p:cNvGraphicFramePr>
          <p:nvPr>
            <p:extLst/>
          </p:nvPr>
        </p:nvGraphicFramePr>
        <p:xfrm>
          <a:off x="6816725" y="1548537"/>
          <a:ext cx="3115016" cy="1133567"/>
        </p:xfrm>
        <a:graphic>
          <a:graphicData uri="http://schemas.openxmlformats.org/presentationml/2006/ole">
            <mc:AlternateContent xmlns:mc="http://schemas.openxmlformats.org/markup-compatibility/2006">
              <mc:Choice xmlns:v="urn:schemas-microsoft-com:vml" Requires="v">
                <p:oleObj spid="_x0000_s43017" name="Equation" r:id="rId5" imgW="1257300" imgH="457200" progId="Equation.DSMT4">
                  <p:embed/>
                </p:oleObj>
              </mc:Choice>
              <mc:Fallback>
                <p:oleObj name="Equation" r:id="rId5" imgW="1257300" imgH="457200" progId="Equation.DSMT4">
                  <p:embed/>
                  <p:pic>
                    <p:nvPicPr>
                      <p:cNvPr id="3" name="Object 9"/>
                      <p:cNvPicPr>
                        <a:picLocks noChangeAspect="1" noChangeArrowheads="1"/>
                      </p:cNvPicPr>
                      <p:nvPr/>
                    </p:nvPicPr>
                    <p:blipFill>
                      <a:blip r:embed="rId6"/>
                      <a:srcRect/>
                      <a:stretch>
                        <a:fillRect/>
                      </a:stretch>
                    </p:blipFill>
                    <p:spPr bwMode="auto">
                      <a:xfrm>
                        <a:off x="6816725" y="1548537"/>
                        <a:ext cx="3115016" cy="1133567"/>
                      </a:xfrm>
                      <a:prstGeom prst="rect">
                        <a:avLst/>
                      </a:prstGeom>
                      <a:solidFill>
                        <a:srgbClr val="FFFFFF"/>
                      </a:solidFill>
                      <a:ln w="9525">
                        <a:solidFill>
                          <a:schemeClr val="tx2"/>
                        </a:solidFill>
                        <a:miter lim="800000"/>
                        <a:headEnd/>
                        <a:tailEnd/>
                      </a:ln>
                    </p:spPr>
                  </p:pic>
                </p:oleObj>
              </mc:Fallback>
            </mc:AlternateContent>
          </a:graphicData>
        </a:graphic>
      </p:graphicFrame>
    </p:spTree>
    <p:extLst>
      <p:ext uri="{BB962C8B-B14F-4D97-AF65-F5344CB8AC3E}">
        <p14:creationId xmlns:p14="http://schemas.microsoft.com/office/powerpoint/2010/main" val="364922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56757"/>
            <a:ext cx="1925527" cy="630942"/>
          </a:xfrm>
          <a:prstGeom prst="rect">
            <a:avLst/>
          </a:prstGeom>
          <a:noFill/>
        </p:spPr>
        <p:txBody>
          <a:bodyPr wrap="none" rtlCol="0">
            <a:spAutoFit/>
          </a:bodyPr>
          <a:lstStyle/>
          <a:p>
            <a:r>
              <a:rPr lang="en-US" sz="3500" i="1" dirty="0"/>
              <a:t>n</a:t>
            </a:r>
            <a:r>
              <a:rPr lang="en-US" sz="3500" dirty="0"/>
              <a:t>=1, </a:t>
            </a:r>
            <a:r>
              <a:rPr lang="en-US" sz="3500" i="1" dirty="0"/>
              <a:t>p</a:t>
            </a:r>
            <a:r>
              <a:rPr lang="en-US" sz="3500" dirty="0"/>
              <a:t>=.5</a:t>
            </a:r>
            <a:endParaRPr lang="en-US" sz="3500" i="1" dirty="0"/>
          </a:p>
        </p:txBody>
      </p:sp>
      <p:pic>
        <p:nvPicPr>
          <p:cNvPr id="6" name="Picture 5" descr="Screen Shot 2016-02-26 at 9.11.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816" y="2828837"/>
            <a:ext cx="3712750" cy="3066401"/>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298631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10692"/>
            <a:ext cx="1925527" cy="630942"/>
          </a:xfrm>
          <a:prstGeom prst="rect">
            <a:avLst/>
          </a:prstGeom>
          <a:noFill/>
        </p:spPr>
        <p:txBody>
          <a:bodyPr wrap="none" rtlCol="0">
            <a:spAutoFit/>
          </a:bodyPr>
          <a:lstStyle/>
          <a:p>
            <a:r>
              <a:rPr lang="en-US" sz="3500" i="1" dirty="0"/>
              <a:t>n</a:t>
            </a:r>
            <a:r>
              <a:rPr lang="en-US" sz="3500" dirty="0"/>
              <a:t>=2, </a:t>
            </a:r>
            <a:r>
              <a:rPr lang="en-US" sz="3500" i="1" dirty="0"/>
              <a:t>p</a:t>
            </a:r>
            <a:r>
              <a:rPr lang="en-US" sz="3500" dirty="0"/>
              <a:t>=.5</a:t>
            </a:r>
            <a:endParaRPr lang="en-US" sz="3500" i="1" dirty="0"/>
          </a:p>
        </p:txBody>
      </p:sp>
      <p:pic>
        <p:nvPicPr>
          <p:cNvPr id="5" name="Picture 4" descr="Screen Shot 2016-02-26 at 9.13.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903" y="2713373"/>
            <a:ext cx="3679051" cy="3014162"/>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3298224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4165600"/>
            <a:ext cx="8415867" cy="2556932"/>
          </a:xfrm>
        </p:spPr>
        <p:txBody>
          <a:bodyPr>
            <a:normAutofit fontScale="77500" lnSpcReduction="20000"/>
          </a:bodyPr>
          <a:lstStyle/>
          <a:p>
            <a:pPr>
              <a:lnSpc>
                <a:spcPct val="130000"/>
              </a:lnSpc>
            </a:pPr>
            <a:r>
              <a:rPr lang="en-US" dirty="0"/>
              <a:t>X: random variable, the value on the die when you roll it.</a:t>
            </a:r>
          </a:p>
          <a:p>
            <a:pPr>
              <a:lnSpc>
                <a:spcPct val="130000"/>
              </a:lnSpc>
            </a:pPr>
            <a:r>
              <a:rPr lang="en-US" dirty="0"/>
              <a:t>x: an outcome, either 10, 20, 30, 40, 50 or 60.</a:t>
            </a:r>
          </a:p>
          <a:p>
            <a:pPr>
              <a:lnSpc>
                <a:spcPct val="130000"/>
              </a:lnSpc>
            </a:pPr>
            <a:r>
              <a:rPr lang="en-US" dirty="0"/>
              <a:t>P(X=x) the probability that X will have outcome x. The probabilities must sum to 1.  </a:t>
            </a:r>
          </a:p>
        </p:txBody>
      </p:sp>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t>10</a:t>
                      </a:r>
                    </a:p>
                  </a:txBody>
                  <a:tcPr/>
                </a:tc>
                <a:tc>
                  <a:txBody>
                    <a:bodyPr/>
                    <a:lstStyle/>
                    <a:p>
                      <a:pPr algn="ctr"/>
                      <a:r>
                        <a:rPr lang="en-US" dirty="0"/>
                        <a:t>1/6</a:t>
                      </a:r>
                    </a:p>
                  </a:txBody>
                  <a:tcPr/>
                </a:tc>
                <a:tc>
                  <a:txBody>
                    <a:bodyPr/>
                    <a:lstStyle/>
                    <a:p>
                      <a:pPr algn="ctr"/>
                      <a:r>
                        <a:rPr lang="en-US" dirty="0"/>
                        <a:t>P(X=10) = 1/6</a:t>
                      </a:r>
                    </a:p>
                  </a:txBody>
                  <a:tcPr/>
                </a:tc>
                <a:extLst>
                  <a:ext uri="{0D108BD9-81ED-4DB2-BD59-A6C34878D82A}">
                    <a16:rowId xmlns:a16="http://schemas.microsoft.com/office/drawing/2014/main" val="10001"/>
                  </a:ext>
                </a:extLst>
              </a:tr>
              <a:tr h="370840">
                <a:tc>
                  <a:txBody>
                    <a:bodyPr/>
                    <a:lstStyle/>
                    <a:p>
                      <a:pPr algn="ctr"/>
                      <a:r>
                        <a:rPr lang="en-US" dirty="0"/>
                        <a:t>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3/12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P(X=20) = 3/12</a:t>
                      </a:r>
                    </a:p>
                  </a:txBody>
                  <a:tcPr/>
                </a:tc>
                <a:extLst>
                  <a:ext uri="{0D108BD9-81ED-4DB2-BD59-A6C34878D82A}">
                    <a16:rowId xmlns:a16="http://schemas.microsoft.com/office/drawing/2014/main" val="10002"/>
                  </a:ext>
                </a:extLst>
              </a:tr>
              <a:tr h="370840">
                <a:tc>
                  <a:txBody>
                    <a:bodyPr/>
                    <a:lstStyle/>
                    <a:p>
                      <a:pPr algn="ctr"/>
                      <a:r>
                        <a:rPr lang="en-US" dirty="0"/>
                        <a:t>30</a:t>
                      </a:r>
                    </a:p>
                  </a:txBody>
                  <a:tcPr/>
                </a:tc>
                <a:tc>
                  <a:txBody>
                    <a:bodyPr/>
                    <a:lstStyle/>
                    <a:p>
                      <a:pPr algn="ctr"/>
                      <a:r>
                        <a:rPr lang="en-US" dirty="0"/>
                        <a:t>1/12</a:t>
                      </a:r>
                    </a:p>
                  </a:txBody>
                  <a:tcPr/>
                </a:tc>
                <a:tc>
                  <a:txBody>
                    <a:bodyPr/>
                    <a:lstStyle/>
                    <a:p>
                      <a:pPr algn="ctr"/>
                      <a:r>
                        <a:rPr lang="en-US" dirty="0"/>
                        <a:t>P(X=30) = 1/12</a:t>
                      </a:r>
                    </a:p>
                  </a:txBody>
                  <a:tcPr/>
                </a:tc>
                <a:extLst>
                  <a:ext uri="{0D108BD9-81ED-4DB2-BD59-A6C34878D82A}">
                    <a16:rowId xmlns:a16="http://schemas.microsoft.com/office/drawing/2014/main" val="10003"/>
                  </a:ext>
                </a:extLst>
              </a:tr>
              <a:tr h="370840">
                <a:tc>
                  <a:txBody>
                    <a:bodyPr/>
                    <a:lstStyle/>
                    <a:p>
                      <a:pPr algn="ctr"/>
                      <a:r>
                        <a:rPr lang="en-US" dirty="0"/>
                        <a:t>40</a:t>
                      </a:r>
                    </a:p>
                  </a:txBody>
                  <a:tcPr/>
                </a:tc>
                <a:tc>
                  <a:txBody>
                    <a:bodyPr/>
                    <a:lstStyle/>
                    <a:p>
                      <a:pPr algn="ctr"/>
                      <a:r>
                        <a:rPr lang="en-US" dirty="0"/>
                        <a:t>1/6</a:t>
                      </a:r>
                    </a:p>
                  </a:txBody>
                  <a:tcPr/>
                </a:tc>
                <a:tc>
                  <a:txBody>
                    <a:bodyPr/>
                    <a:lstStyle/>
                    <a:p>
                      <a:pPr algn="ctr"/>
                      <a:r>
                        <a:rPr lang="en-US" dirty="0"/>
                        <a:t>P(X=40) = 1/6</a:t>
                      </a:r>
                    </a:p>
                  </a:txBody>
                  <a:tcPr/>
                </a:tc>
                <a:extLst>
                  <a:ext uri="{0D108BD9-81ED-4DB2-BD59-A6C34878D82A}">
                    <a16:rowId xmlns:a16="http://schemas.microsoft.com/office/drawing/2014/main" val="10004"/>
                  </a:ext>
                </a:extLst>
              </a:tr>
              <a:tr h="370840">
                <a:tc>
                  <a:txBody>
                    <a:bodyPr/>
                    <a:lstStyle/>
                    <a:p>
                      <a:pPr algn="ctr"/>
                      <a:r>
                        <a:rPr lang="en-US" dirty="0"/>
                        <a:t>50</a:t>
                      </a:r>
                    </a:p>
                  </a:txBody>
                  <a:tcPr/>
                </a:tc>
                <a:tc>
                  <a:txBody>
                    <a:bodyPr/>
                    <a:lstStyle/>
                    <a:p>
                      <a:pPr algn="ctr"/>
                      <a:r>
                        <a:rPr lang="en-US" dirty="0"/>
                        <a:t>1/6</a:t>
                      </a:r>
                    </a:p>
                  </a:txBody>
                  <a:tcPr/>
                </a:tc>
                <a:tc>
                  <a:txBody>
                    <a:bodyPr/>
                    <a:lstStyle/>
                    <a:p>
                      <a:pPr algn="ctr"/>
                      <a:r>
                        <a:rPr lang="en-US" dirty="0"/>
                        <a:t>P(X=50) = 1/6</a:t>
                      </a:r>
                    </a:p>
                  </a:txBody>
                  <a:tcPr/>
                </a:tc>
                <a:extLst>
                  <a:ext uri="{0D108BD9-81ED-4DB2-BD59-A6C34878D82A}">
                    <a16:rowId xmlns:a16="http://schemas.microsoft.com/office/drawing/2014/main" val="10005"/>
                  </a:ext>
                </a:extLst>
              </a:tr>
              <a:tr h="370840">
                <a:tc>
                  <a:txBody>
                    <a:bodyPr/>
                    <a:lstStyle/>
                    <a:p>
                      <a:pPr algn="ctr"/>
                      <a:r>
                        <a:rPr lang="en-US" dirty="0"/>
                        <a:t>60</a:t>
                      </a:r>
                    </a:p>
                  </a:txBody>
                  <a:tcPr/>
                </a:tc>
                <a:tc>
                  <a:txBody>
                    <a:bodyPr/>
                    <a:lstStyle/>
                    <a:p>
                      <a:pPr algn="ctr"/>
                      <a:r>
                        <a:rPr lang="en-US" dirty="0"/>
                        <a:t>1/6</a:t>
                      </a:r>
                    </a:p>
                  </a:txBody>
                  <a:tcPr/>
                </a:tc>
                <a:tc>
                  <a:txBody>
                    <a:bodyPr/>
                    <a:lstStyle/>
                    <a:p>
                      <a:pPr algn="ctr"/>
                      <a:r>
                        <a:rPr lang="en-US" dirty="0"/>
                        <a:t>P(X=60) = 1/6</a:t>
                      </a:r>
                    </a:p>
                  </a:txBody>
                  <a:tcPr/>
                </a:tc>
                <a:extLst>
                  <a:ext uri="{0D108BD9-81ED-4DB2-BD59-A6C34878D82A}">
                    <a16:rowId xmlns:a16="http://schemas.microsoft.com/office/drawing/2014/main" val="10006"/>
                  </a:ext>
                </a:extLst>
              </a:tr>
            </a:tbl>
          </a:graphicData>
        </a:graphic>
      </p:graphicFrame>
      <p:pic>
        <p:nvPicPr>
          <p:cNvPr id="5" name="Picture 4" descr="die-v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421" y="923701"/>
            <a:ext cx="1847402" cy="1847402"/>
          </a:xfrm>
          <a:prstGeom prst="rect">
            <a:avLst/>
          </a:prstGeom>
        </p:spPr>
      </p:pic>
      <p:sp>
        <p:nvSpPr>
          <p:cNvPr id="7" name="Title 1"/>
          <p:cNvSpPr>
            <a:spLocks noGrp="1"/>
          </p:cNvSpPr>
          <p:nvPr>
            <p:ph type="title"/>
          </p:nvPr>
        </p:nvSpPr>
        <p:spPr>
          <a:xfrm>
            <a:off x="0" y="0"/>
            <a:ext cx="8229600" cy="1143000"/>
          </a:xfrm>
        </p:spPr>
        <p:txBody>
          <a:bodyPr>
            <a:normAutofit/>
          </a:bodyPr>
          <a:lstStyle/>
          <a:p>
            <a:r>
              <a:rPr lang="en-US" sz="3600" dirty="0">
                <a:latin typeface="Segoe UI Light" panose="020B0502040204020203" pitchFamily="34" charset="0"/>
                <a:cs typeface="Segoe UI Light" panose="020B0502040204020203" pitchFamily="34" charset="0"/>
              </a:rPr>
              <a:t>Discrete Random Variables: Roll of a Die</a:t>
            </a:r>
          </a:p>
        </p:txBody>
      </p:sp>
    </p:spTree>
    <p:extLst>
      <p:ext uri="{BB962C8B-B14F-4D97-AF65-F5344CB8AC3E}">
        <p14:creationId xmlns:p14="http://schemas.microsoft.com/office/powerpoint/2010/main" val="1971476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10692"/>
            <a:ext cx="1925527" cy="630942"/>
          </a:xfrm>
          <a:prstGeom prst="rect">
            <a:avLst/>
          </a:prstGeom>
          <a:noFill/>
        </p:spPr>
        <p:txBody>
          <a:bodyPr wrap="none" rtlCol="0">
            <a:spAutoFit/>
          </a:bodyPr>
          <a:lstStyle/>
          <a:p>
            <a:r>
              <a:rPr lang="en-US" sz="3500" i="1" dirty="0"/>
              <a:t>n</a:t>
            </a:r>
            <a:r>
              <a:rPr lang="en-US" sz="3500" dirty="0"/>
              <a:t>=3, </a:t>
            </a:r>
            <a:r>
              <a:rPr lang="en-US" sz="3500" i="1" dirty="0"/>
              <a:t>p</a:t>
            </a:r>
            <a:r>
              <a:rPr lang="en-US" sz="3500" dirty="0"/>
              <a:t>=.5</a:t>
            </a:r>
            <a:endParaRPr lang="en-US" sz="3500" i="1" dirty="0"/>
          </a:p>
        </p:txBody>
      </p:sp>
      <p:pic>
        <p:nvPicPr>
          <p:cNvPr id="4" name="Picture 3" descr="Screen Shot 2016-02-26 at 9.13.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973" y="2840433"/>
            <a:ext cx="3636436" cy="2989958"/>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3830539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10692"/>
            <a:ext cx="1925527" cy="630942"/>
          </a:xfrm>
          <a:prstGeom prst="rect">
            <a:avLst/>
          </a:prstGeom>
          <a:noFill/>
        </p:spPr>
        <p:txBody>
          <a:bodyPr wrap="none" rtlCol="0">
            <a:spAutoFit/>
          </a:bodyPr>
          <a:lstStyle/>
          <a:p>
            <a:r>
              <a:rPr lang="en-US" sz="3500" i="1" dirty="0"/>
              <a:t>n</a:t>
            </a:r>
            <a:r>
              <a:rPr lang="en-US" sz="3500" dirty="0"/>
              <a:t>=4, </a:t>
            </a:r>
            <a:r>
              <a:rPr lang="en-US" sz="3500" i="1" dirty="0"/>
              <a:t>p</a:t>
            </a:r>
            <a:r>
              <a:rPr lang="en-US" sz="3500" dirty="0"/>
              <a:t>=.5</a:t>
            </a:r>
            <a:endParaRPr lang="en-US" sz="3500" i="1" dirty="0"/>
          </a:p>
        </p:txBody>
      </p:sp>
      <p:pic>
        <p:nvPicPr>
          <p:cNvPr id="4" name="Picture 3" descr="Screen Shot 2016-02-26 at 9.15.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838" y="2716009"/>
            <a:ext cx="3629848" cy="2915311"/>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1818902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pic>
        <p:nvPicPr>
          <p:cNvPr id="4" name="Picture 3" descr="Screen Shot 2016-02-25 at 10.18.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867" y="3135813"/>
            <a:ext cx="2906966" cy="1893444"/>
          </a:xfrm>
          <a:prstGeom prst="rect">
            <a:avLst/>
          </a:prstGeom>
        </p:spPr>
      </p:pic>
      <p:pic>
        <p:nvPicPr>
          <p:cNvPr id="5" name="Picture 4" descr="Screen Shot 2016-02-25 at 10.17.1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952" y="3135812"/>
            <a:ext cx="2559901" cy="1893444"/>
          </a:xfrm>
          <a:prstGeom prst="rect">
            <a:avLst/>
          </a:prstGeom>
        </p:spPr>
      </p:pic>
      <p:pic>
        <p:nvPicPr>
          <p:cNvPr id="6" name="Picture 5" descr="Screen Shot 2016-02-25 at 10.20.3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3" y="3135815"/>
            <a:ext cx="3020113" cy="2008569"/>
          </a:xfrm>
          <a:prstGeom prst="rect">
            <a:avLst/>
          </a:prstGeom>
        </p:spPr>
      </p:pic>
      <p:sp>
        <p:nvSpPr>
          <p:cNvPr id="7" name="TextBox 6"/>
          <p:cNvSpPr txBox="1"/>
          <p:nvPr/>
        </p:nvSpPr>
        <p:spPr>
          <a:xfrm>
            <a:off x="1981200" y="5337169"/>
            <a:ext cx="2149948" cy="630942"/>
          </a:xfrm>
          <a:prstGeom prst="rect">
            <a:avLst/>
          </a:prstGeom>
          <a:noFill/>
        </p:spPr>
        <p:txBody>
          <a:bodyPr wrap="none" rtlCol="0">
            <a:spAutoFit/>
          </a:bodyPr>
          <a:lstStyle/>
          <a:p>
            <a:r>
              <a:rPr lang="en-US" sz="3500" i="1" dirty="0"/>
              <a:t>n</a:t>
            </a:r>
            <a:r>
              <a:rPr lang="en-US" sz="3500" dirty="0"/>
              <a:t>=10, </a:t>
            </a:r>
            <a:r>
              <a:rPr lang="en-US" sz="3500" i="1" dirty="0"/>
              <a:t>p</a:t>
            </a:r>
            <a:r>
              <a:rPr lang="en-US" sz="3500" dirty="0"/>
              <a:t>=.5</a:t>
            </a:r>
            <a:endParaRPr lang="en-US" sz="3500" i="1" dirty="0"/>
          </a:p>
        </p:txBody>
      </p:sp>
      <p:sp>
        <p:nvSpPr>
          <p:cNvPr id="8" name="TextBox 7"/>
          <p:cNvSpPr txBox="1"/>
          <p:nvPr/>
        </p:nvSpPr>
        <p:spPr>
          <a:xfrm>
            <a:off x="4988617" y="5317925"/>
            <a:ext cx="2374368" cy="630942"/>
          </a:xfrm>
          <a:prstGeom prst="rect">
            <a:avLst/>
          </a:prstGeom>
          <a:noFill/>
        </p:spPr>
        <p:txBody>
          <a:bodyPr wrap="none" rtlCol="0">
            <a:spAutoFit/>
          </a:bodyPr>
          <a:lstStyle/>
          <a:p>
            <a:r>
              <a:rPr lang="en-US" sz="3500" i="1" dirty="0"/>
              <a:t>n</a:t>
            </a:r>
            <a:r>
              <a:rPr lang="en-US" sz="3500" dirty="0"/>
              <a:t>=100, </a:t>
            </a:r>
            <a:r>
              <a:rPr lang="en-US" sz="3500" i="1" dirty="0"/>
              <a:t>p</a:t>
            </a:r>
            <a:r>
              <a:rPr lang="en-US" sz="3500" dirty="0"/>
              <a:t>=.5</a:t>
            </a:r>
            <a:endParaRPr lang="en-US" sz="3500" i="1" dirty="0"/>
          </a:p>
        </p:txBody>
      </p:sp>
      <p:sp>
        <p:nvSpPr>
          <p:cNvPr id="9" name="TextBox 8"/>
          <p:cNvSpPr txBox="1"/>
          <p:nvPr/>
        </p:nvSpPr>
        <p:spPr>
          <a:xfrm>
            <a:off x="7982684" y="5329314"/>
            <a:ext cx="2598788" cy="630942"/>
          </a:xfrm>
          <a:prstGeom prst="rect">
            <a:avLst/>
          </a:prstGeom>
          <a:noFill/>
        </p:spPr>
        <p:txBody>
          <a:bodyPr wrap="none" rtlCol="0">
            <a:spAutoFit/>
          </a:bodyPr>
          <a:lstStyle/>
          <a:p>
            <a:r>
              <a:rPr lang="en-US" sz="3500" i="1" dirty="0"/>
              <a:t>n</a:t>
            </a:r>
            <a:r>
              <a:rPr lang="en-US" sz="3500" dirty="0"/>
              <a:t>=1000, </a:t>
            </a:r>
            <a:r>
              <a:rPr lang="en-US" sz="3500" i="1" dirty="0"/>
              <a:t>p</a:t>
            </a:r>
            <a:r>
              <a:rPr lang="en-US" sz="3500" dirty="0"/>
              <a:t>=.5</a:t>
            </a:r>
            <a:endParaRPr lang="en-US" sz="3500" i="1" dirty="0"/>
          </a:p>
        </p:txBody>
      </p:sp>
      <p:sp>
        <p:nvSpPr>
          <p:cNvPr id="10"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12232991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For large n, the binomial distribution becomes the normal distribution.</a:t>
            </a:r>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4029956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Descriptive Statistics and Visualization </a:t>
            </a:r>
          </a:p>
        </p:txBody>
      </p:sp>
      <p:sp>
        <p:nvSpPr>
          <p:cNvPr id="4" name="Subtitle 3"/>
          <p:cNvSpPr>
            <a:spLocks noGrp="1"/>
          </p:cNvSpPr>
          <p:nvPr>
            <p:ph type="subTitle" idx="1"/>
          </p:nvPr>
        </p:nvSpPr>
        <p:spPr>
          <a:xfrm>
            <a:off x="180396" y="5397221"/>
            <a:ext cx="8410711" cy="1460779"/>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1734675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0820" y="3213710"/>
            <a:ext cx="3404448" cy="400110"/>
          </a:xfrm>
          <a:prstGeom prst="rect">
            <a:avLst/>
          </a:prstGeom>
          <a:noFill/>
        </p:spPr>
        <p:txBody>
          <a:bodyPr wrap="none" rtlCol="0">
            <a:spAutoFit/>
          </a:bodyPr>
          <a:lstStyle/>
          <a:p>
            <a:r>
              <a:rPr lang="en-US" sz="2000" dirty="0"/>
              <a:t>The most useful command is</a:t>
            </a:r>
            <a:r>
              <a:rPr lang="is-IS" sz="2000" dirty="0"/>
              <a:t>…</a:t>
            </a:r>
            <a:endParaRPr lang="en-US" sz="2000" dirty="0"/>
          </a:p>
        </p:txBody>
      </p:sp>
    </p:spTree>
    <p:extLst>
      <p:ext uri="{BB962C8B-B14F-4D97-AF65-F5344CB8AC3E}">
        <p14:creationId xmlns:p14="http://schemas.microsoft.com/office/powerpoint/2010/main" val="32451392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a:t>
            </a:r>
          </a:p>
        </p:txBody>
      </p:sp>
      <p:pic>
        <p:nvPicPr>
          <p:cNvPr id="4" name="Picture 3" descr="Screen Shot 2016-02-25 at 10.54.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642" y="1623543"/>
            <a:ext cx="5476159" cy="4502620"/>
          </a:xfrm>
          <a:prstGeom prst="rect">
            <a:avLst/>
          </a:prstGeom>
        </p:spPr>
      </p:pic>
      <p:sp>
        <p:nvSpPr>
          <p:cNvPr id="5" name="TextBox 4"/>
          <p:cNvSpPr txBox="1"/>
          <p:nvPr/>
        </p:nvSpPr>
        <p:spPr>
          <a:xfrm rot="16200000">
            <a:off x="3445626" y="3289758"/>
            <a:ext cx="1993254" cy="584776"/>
          </a:xfrm>
          <a:prstGeom prst="rect">
            <a:avLst/>
          </a:prstGeom>
          <a:noFill/>
        </p:spPr>
        <p:txBody>
          <a:bodyPr wrap="none" rtlCol="0">
            <a:spAutoFit/>
          </a:bodyPr>
          <a:lstStyle/>
          <a:p>
            <a:r>
              <a:rPr lang="en-US" sz="3200" dirty="0">
                <a:latin typeface="Times"/>
                <a:cs typeface="Times"/>
              </a:rPr>
              <a:t>probability</a:t>
            </a:r>
          </a:p>
        </p:txBody>
      </p:sp>
      <p:graphicFrame>
        <p:nvGraphicFramePr>
          <p:cNvPr id="3" name="Table 2"/>
          <p:cNvGraphicFramePr>
            <a:graphicFrameLocks noGrp="1"/>
          </p:cNvGraphicFramePr>
          <p:nvPr>
            <p:extLst/>
          </p:nvPr>
        </p:nvGraphicFramePr>
        <p:xfrm>
          <a:off x="1981201" y="2077171"/>
          <a:ext cx="1686641" cy="4048992"/>
        </p:xfrm>
        <a:graphic>
          <a:graphicData uri="http://schemas.openxmlformats.org/drawingml/2006/table">
            <a:tbl>
              <a:tblPr firstRow="1" bandRow="1">
                <a:tableStyleId>{3C2FFA5D-87B4-456A-9821-1D502468CF0F}</a:tableStyleId>
              </a:tblPr>
              <a:tblGrid>
                <a:gridCol w="1686641">
                  <a:extLst>
                    <a:ext uri="{9D8B030D-6E8A-4147-A177-3AD203B41FA5}">
                      <a16:colId xmlns:a16="http://schemas.microsoft.com/office/drawing/2014/main" val="20000"/>
                    </a:ext>
                  </a:extLst>
                </a:gridCol>
              </a:tblGrid>
              <a:tr h="506124">
                <a:tc>
                  <a:txBody>
                    <a:bodyPr/>
                    <a:lstStyle/>
                    <a:p>
                      <a:pPr algn="ctr"/>
                      <a:r>
                        <a:rPr lang="en-US" dirty="0"/>
                        <a:t>X</a:t>
                      </a:r>
                    </a:p>
                  </a:txBody>
                  <a:tcPr/>
                </a:tc>
                <a:extLst>
                  <a:ext uri="{0D108BD9-81ED-4DB2-BD59-A6C34878D82A}">
                    <a16:rowId xmlns:a16="http://schemas.microsoft.com/office/drawing/2014/main" val="10000"/>
                  </a:ext>
                </a:extLst>
              </a:tr>
              <a:tr h="506124">
                <a:tc>
                  <a:txBody>
                    <a:bodyPr/>
                    <a:lstStyle/>
                    <a:p>
                      <a:pPr algn="ctr"/>
                      <a:r>
                        <a:rPr lang="en-US" dirty="0"/>
                        <a:t>8.3</a:t>
                      </a:r>
                    </a:p>
                  </a:txBody>
                  <a:tcPr/>
                </a:tc>
                <a:extLst>
                  <a:ext uri="{0D108BD9-81ED-4DB2-BD59-A6C34878D82A}">
                    <a16:rowId xmlns:a16="http://schemas.microsoft.com/office/drawing/2014/main" val="10001"/>
                  </a:ext>
                </a:extLst>
              </a:tr>
              <a:tr h="506124">
                <a:tc>
                  <a:txBody>
                    <a:bodyPr/>
                    <a:lstStyle/>
                    <a:p>
                      <a:pPr algn="ctr"/>
                      <a:r>
                        <a:rPr lang="en-US" dirty="0"/>
                        <a:t>5.2</a:t>
                      </a:r>
                    </a:p>
                  </a:txBody>
                  <a:tcPr/>
                </a:tc>
                <a:extLst>
                  <a:ext uri="{0D108BD9-81ED-4DB2-BD59-A6C34878D82A}">
                    <a16:rowId xmlns:a16="http://schemas.microsoft.com/office/drawing/2014/main" val="10002"/>
                  </a:ext>
                </a:extLst>
              </a:tr>
              <a:tr h="506124">
                <a:tc>
                  <a:txBody>
                    <a:bodyPr/>
                    <a:lstStyle/>
                    <a:p>
                      <a:pPr algn="ctr"/>
                      <a:r>
                        <a:rPr lang="en-US" dirty="0"/>
                        <a:t>9.1</a:t>
                      </a:r>
                    </a:p>
                  </a:txBody>
                  <a:tcPr/>
                </a:tc>
                <a:extLst>
                  <a:ext uri="{0D108BD9-81ED-4DB2-BD59-A6C34878D82A}">
                    <a16:rowId xmlns:a16="http://schemas.microsoft.com/office/drawing/2014/main" val="10003"/>
                  </a:ext>
                </a:extLst>
              </a:tr>
              <a:tr h="506124">
                <a:tc>
                  <a:txBody>
                    <a:bodyPr/>
                    <a:lstStyle/>
                    <a:p>
                      <a:pPr algn="ctr"/>
                      <a:r>
                        <a:rPr lang="en-US" dirty="0"/>
                        <a:t>10.3</a:t>
                      </a:r>
                    </a:p>
                  </a:txBody>
                  <a:tcPr/>
                </a:tc>
                <a:extLst>
                  <a:ext uri="{0D108BD9-81ED-4DB2-BD59-A6C34878D82A}">
                    <a16:rowId xmlns:a16="http://schemas.microsoft.com/office/drawing/2014/main" val="10004"/>
                  </a:ext>
                </a:extLst>
              </a:tr>
              <a:tr h="506124">
                <a:tc>
                  <a:txBody>
                    <a:bodyPr/>
                    <a:lstStyle/>
                    <a:p>
                      <a:pPr algn="ctr"/>
                      <a:r>
                        <a:rPr lang="en-US" dirty="0"/>
                        <a:t>5.9</a:t>
                      </a:r>
                    </a:p>
                  </a:txBody>
                  <a:tcPr/>
                </a:tc>
                <a:extLst>
                  <a:ext uri="{0D108BD9-81ED-4DB2-BD59-A6C34878D82A}">
                    <a16:rowId xmlns:a16="http://schemas.microsoft.com/office/drawing/2014/main" val="10005"/>
                  </a:ext>
                </a:extLst>
              </a:tr>
              <a:tr h="506124">
                <a:tc>
                  <a:txBody>
                    <a:bodyPr/>
                    <a:lstStyle/>
                    <a:p>
                      <a:pPr algn="ctr"/>
                      <a:r>
                        <a:rPr lang="en-US" dirty="0"/>
                        <a:t>6.8</a:t>
                      </a:r>
                    </a:p>
                  </a:txBody>
                  <a:tcPr/>
                </a:tc>
                <a:extLst>
                  <a:ext uri="{0D108BD9-81ED-4DB2-BD59-A6C34878D82A}">
                    <a16:rowId xmlns:a16="http://schemas.microsoft.com/office/drawing/2014/main" val="10006"/>
                  </a:ext>
                </a:extLst>
              </a:tr>
              <a:tr h="506124">
                <a:tc>
                  <a:txBody>
                    <a:bodyPr/>
                    <a:lstStyle/>
                    <a:p>
                      <a:pPr algn="ctr"/>
                      <a:r>
                        <a:rPr lang="en-US" dirty="0"/>
                        <a:t>:</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33844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a:t>
            </a:r>
          </a:p>
        </p:txBody>
      </p:sp>
      <p:sp>
        <p:nvSpPr>
          <p:cNvPr id="3" name="Content Placeholder 2"/>
          <p:cNvSpPr>
            <a:spLocks noGrp="1"/>
          </p:cNvSpPr>
          <p:nvPr>
            <p:ph idx="1"/>
          </p:nvPr>
        </p:nvSpPr>
        <p:spPr>
          <a:xfrm>
            <a:off x="2108200" y="1634868"/>
            <a:ext cx="8229600" cy="4525963"/>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Good for summarizing data within categories.</a:t>
            </a:r>
          </a:p>
        </p:txBody>
      </p:sp>
      <p:grpSp>
        <p:nvGrpSpPr>
          <p:cNvPr id="4" name="Group 3"/>
          <p:cNvGrpSpPr/>
          <p:nvPr/>
        </p:nvGrpSpPr>
        <p:grpSpPr>
          <a:xfrm>
            <a:off x="2579116" y="2250147"/>
            <a:ext cx="6422783" cy="3159485"/>
            <a:chOff x="2579116" y="2250147"/>
            <a:chExt cx="6422783" cy="3159485"/>
          </a:xfrm>
        </p:grpSpPr>
        <p:cxnSp>
          <p:nvCxnSpPr>
            <p:cNvPr id="5" name="Straight Connector 4"/>
            <p:cNvCxnSpPr/>
            <p:nvPr/>
          </p:nvCxnSpPr>
          <p:spPr>
            <a:xfrm flipV="1">
              <a:off x="3172058" y="4414282"/>
              <a:ext cx="5829841" cy="38487"/>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H="1" flipV="1">
              <a:off x="3172057" y="2320756"/>
              <a:ext cx="17720" cy="2128109"/>
            </a:xfrm>
            <a:prstGeom prst="line">
              <a:avLst/>
            </a:prstGeom>
            <a:effectLst/>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4161165" y="4452775"/>
              <a:ext cx="713657" cy="461665"/>
            </a:xfrm>
            <a:prstGeom prst="rect">
              <a:avLst/>
            </a:prstGeom>
            <a:noFill/>
          </p:spPr>
          <p:txBody>
            <a:bodyPr wrap="none" rtlCol="0">
              <a:spAutoFit/>
            </a:bodyPr>
            <a:lstStyle/>
            <a:p>
              <a:r>
                <a:rPr lang="en-US" sz="2400" dirty="0"/>
                <a:t>bike</a:t>
              </a:r>
            </a:p>
          </p:txBody>
        </p:sp>
        <p:sp>
          <p:nvSpPr>
            <p:cNvPr id="11" name="TextBox 10"/>
            <p:cNvSpPr txBox="1"/>
            <p:nvPr/>
          </p:nvSpPr>
          <p:spPr>
            <a:xfrm>
              <a:off x="7792656" y="4415506"/>
              <a:ext cx="612668" cy="461665"/>
            </a:xfrm>
            <a:prstGeom prst="rect">
              <a:avLst/>
            </a:prstGeom>
            <a:noFill/>
          </p:spPr>
          <p:txBody>
            <a:bodyPr wrap="none" rtlCol="0">
              <a:spAutoFit/>
            </a:bodyPr>
            <a:lstStyle/>
            <a:p>
              <a:r>
                <a:rPr lang="en-US" sz="2400" dirty="0"/>
                <a:t>bus</a:t>
              </a:r>
            </a:p>
          </p:txBody>
        </p:sp>
        <p:sp>
          <p:nvSpPr>
            <p:cNvPr id="13" name="Rectangle 12"/>
            <p:cNvSpPr/>
            <p:nvPr/>
          </p:nvSpPr>
          <p:spPr>
            <a:xfrm>
              <a:off x="4211046" y="3027132"/>
              <a:ext cx="595035" cy="1397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338500" y="3548783"/>
              <a:ext cx="595035" cy="8681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587125" y="2529579"/>
              <a:ext cx="595035" cy="18671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797142" y="3830066"/>
              <a:ext cx="595035" cy="5656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51144" y="4442928"/>
              <a:ext cx="559769" cy="461665"/>
            </a:xfrm>
            <a:prstGeom prst="rect">
              <a:avLst/>
            </a:prstGeom>
            <a:noFill/>
          </p:spPr>
          <p:txBody>
            <a:bodyPr wrap="none" rtlCol="0">
              <a:spAutoFit/>
            </a:bodyPr>
            <a:lstStyle/>
            <a:p>
              <a:r>
                <a:rPr lang="en-US" sz="2400" dirty="0"/>
                <a:t>car</a:t>
              </a:r>
            </a:p>
          </p:txBody>
        </p:sp>
        <p:sp>
          <p:nvSpPr>
            <p:cNvPr id="18" name="TextBox 17"/>
            <p:cNvSpPr txBox="1"/>
            <p:nvPr/>
          </p:nvSpPr>
          <p:spPr>
            <a:xfrm>
              <a:off x="6497929" y="4414281"/>
              <a:ext cx="747320" cy="461665"/>
            </a:xfrm>
            <a:prstGeom prst="rect">
              <a:avLst/>
            </a:prstGeom>
            <a:noFill/>
          </p:spPr>
          <p:txBody>
            <a:bodyPr wrap="none" rtlCol="0">
              <a:spAutoFit/>
            </a:bodyPr>
            <a:lstStyle/>
            <a:p>
              <a:r>
                <a:rPr lang="en-US" sz="2400" dirty="0"/>
                <a:t>train</a:t>
              </a:r>
            </a:p>
          </p:txBody>
        </p:sp>
        <p:sp>
          <p:nvSpPr>
            <p:cNvPr id="19" name="TextBox 18"/>
            <p:cNvSpPr txBox="1"/>
            <p:nvPr/>
          </p:nvSpPr>
          <p:spPr>
            <a:xfrm rot="16200000">
              <a:off x="1874877" y="2954386"/>
              <a:ext cx="1993254" cy="584776"/>
            </a:xfrm>
            <a:prstGeom prst="rect">
              <a:avLst/>
            </a:prstGeom>
            <a:noFill/>
          </p:spPr>
          <p:txBody>
            <a:bodyPr wrap="none" rtlCol="0">
              <a:spAutoFit/>
            </a:bodyPr>
            <a:lstStyle/>
            <a:p>
              <a:r>
                <a:rPr lang="en-US" sz="3200" dirty="0"/>
                <a:t>probability</a:t>
              </a:r>
            </a:p>
          </p:txBody>
        </p:sp>
        <p:sp>
          <p:nvSpPr>
            <p:cNvPr id="20" name="TextBox 19"/>
            <p:cNvSpPr txBox="1"/>
            <p:nvPr/>
          </p:nvSpPr>
          <p:spPr>
            <a:xfrm>
              <a:off x="5198249" y="4824856"/>
              <a:ext cx="2298965" cy="584776"/>
            </a:xfrm>
            <a:prstGeom prst="rect">
              <a:avLst/>
            </a:prstGeom>
            <a:noFill/>
          </p:spPr>
          <p:txBody>
            <a:bodyPr wrap="square" rtlCol="0">
              <a:spAutoFit/>
            </a:bodyPr>
            <a:lstStyle/>
            <a:p>
              <a:r>
                <a:rPr lang="en-US" sz="3200" dirty="0"/>
                <a:t>categories</a:t>
              </a:r>
            </a:p>
          </p:txBody>
        </p:sp>
      </p:grpSp>
    </p:spTree>
    <p:extLst>
      <p:ext uri="{BB962C8B-B14F-4D97-AF65-F5344CB8AC3E}">
        <p14:creationId xmlns:p14="http://schemas.microsoft.com/office/powerpoint/2010/main" val="1477280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Pareto Chart</a:t>
            </a:r>
          </a:p>
        </p:txBody>
      </p:sp>
      <p:sp>
        <p:nvSpPr>
          <p:cNvPr id="3" name="Content Placeholder 2"/>
          <p:cNvSpPr>
            <a:spLocks noGrp="1"/>
          </p:cNvSpPr>
          <p:nvPr>
            <p:ph idx="1"/>
          </p:nvPr>
        </p:nvSpPr>
        <p:spPr>
          <a:xfrm>
            <a:off x="1981200" y="1577718"/>
            <a:ext cx="8229600" cy="4525963"/>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Good for summarizing data within categories.</a:t>
            </a:r>
          </a:p>
        </p:txBody>
      </p:sp>
      <p:grpSp>
        <p:nvGrpSpPr>
          <p:cNvPr id="4" name="Group 3"/>
          <p:cNvGrpSpPr/>
          <p:nvPr/>
        </p:nvGrpSpPr>
        <p:grpSpPr>
          <a:xfrm>
            <a:off x="2579116" y="2250147"/>
            <a:ext cx="6422783" cy="3095908"/>
            <a:chOff x="2579116" y="2250147"/>
            <a:chExt cx="6422783" cy="3095908"/>
          </a:xfrm>
        </p:grpSpPr>
        <p:cxnSp>
          <p:nvCxnSpPr>
            <p:cNvPr id="5" name="Straight Connector 4"/>
            <p:cNvCxnSpPr/>
            <p:nvPr/>
          </p:nvCxnSpPr>
          <p:spPr>
            <a:xfrm flipV="1">
              <a:off x="3172058" y="4414282"/>
              <a:ext cx="5829841" cy="38487"/>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H="1" flipV="1">
              <a:off x="3172057" y="2278224"/>
              <a:ext cx="17720" cy="2128109"/>
            </a:xfrm>
            <a:prstGeom prst="line">
              <a:avLst/>
            </a:prstGeom>
            <a:effectLst/>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4167515" y="4452775"/>
              <a:ext cx="747320" cy="461665"/>
            </a:xfrm>
            <a:prstGeom prst="rect">
              <a:avLst/>
            </a:prstGeom>
            <a:noFill/>
          </p:spPr>
          <p:txBody>
            <a:bodyPr wrap="none" rtlCol="0">
              <a:spAutoFit/>
            </a:bodyPr>
            <a:lstStyle/>
            <a:p>
              <a:r>
                <a:rPr lang="en-US" sz="2400" dirty="0"/>
                <a:t>train</a:t>
              </a:r>
            </a:p>
          </p:txBody>
        </p:sp>
        <p:sp>
          <p:nvSpPr>
            <p:cNvPr id="11" name="TextBox 10"/>
            <p:cNvSpPr txBox="1"/>
            <p:nvPr/>
          </p:nvSpPr>
          <p:spPr>
            <a:xfrm>
              <a:off x="7799006" y="4415506"/>
              <a:ext cx="612668" cy="461665"/>
            </a:xfrm>
            <a:prstGeom prst="rect">
              <a:avLst/>
            </a:prstGeom>
            <a:noFill/>
          </p:spPr>
          <p:txBody>
            <a:bodyPr wrap="none" rtlCol="0">
              <a:spAutoFit/>
            </a:bodyPr>
            <a:lstStyle/>
            <a:p>
              <a:r>
                <a:rPr lang="en-US" sz="2400" dirty="0"/>
                <a:t>bus</a:t>
              </a:r>
            </a:p>
          </p:txBody>
        </p:sp>
        <p:sp>
          <p:nvSpPr>
            <p:cNvPr id="13" name="Rectangle 12"/>
            <p:cNvSpPr/>
            <p:nvPr/>
          </p:nvSpPr>
          <p:spPr>
            <a:xfrm>
              <a:off x="5390436" y="3019183"/>
              <a:ext cx="595035" cy="1397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70400" y="3530519"/>
              <a:ext cx="595035" cy="8681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199266" y="2558943"/>
              <a:ext cx="595035" cy="18671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797142" y="3840699"/>
              <a:ext cx="595035" cy="5656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57493" y="4442928"/>
              <a:ext cx="713657" cy="461665"/>
            </a:xfrm>
            <a:prstGeom prst="rect">
              <a:avLst/>
            </a:prstGeom>
            <a:noFill/>
          </p:spPr>
          <p:txBody>
            <a:bodyPr wrap="none" rtlCol="0">
              <a:spAutoFit/>
            </a:bodyPr>
            <a:lstStyle/>
            <a:p>
              <a:r>
                <a:rPr lang="en-US" sz="2400" dirty="0"/>
                <a:t>bike</a:t>
              </a:r>
            </a:p>
          </p:txBody>
        </p:sp>
        <p:sp>
          <p:nvSpPr>
            <p:cNvPr id="18" name="TextBox 17"/>
            <p:cNvSpPr txBox="1"/>
            <p:nvPr/>
          </p:nvSpPr>
          <p:spPr>
            <a:xfrm>
              <a:off x="6631280" y="4426981"/>
              <a:ext cx="559769" cy="461665"/>
            </a:xfrm>
            <a:prstGeom prst="rect">
              <a:avLst/>
            </a:prstGeom>
            <a:noFill/>
          </p:spPr>
          <p:txBody>
            <a:bodyPr wrap="none" rtlCol="0">
              <a:spAutoFit/>
            </a:bodyPr>
            <a:lstStyle/>
            <a:p>
              <a:r>
                <a:rPr lang="en-US" sz="2400" dirty="0"/>
                <a:t>car</a:t>
              </a:r>
            </a:p>
          </p:txBody>
        </p:sp>
        <p:sp>
          <p:nvSpPr>
            <p:cNvPr id="19" name="TextBox 18"/>
            <p:cNvSpPr txBox="1"/>
            <p:nvPr/>
          </p:nvSpPr>
          <p:spPr>
            <a:xfrm rot="16200000">
              <a:off x="1874877" y="2954386"/>
              <a:ext cx="1993254" cy="584776"/>
            </a:xfrm>
            <a:prstGeom prst="rect">
              <a:avLst/>
            </a:prstGeom>
            <a:noFill/>
          </p:spPr>
          <p:txBody>
            <a:bodyPr wrap="none" rtlCol="0">
              <a:spAutoFit/>
            </a:bodyPr>
            <a:lstStyle/>
            <a:p>
              <a:r>
                <a:rPr lang="en-US" sz="3200" dirty="0"/>
                <a:t>probability</a:t>
              </a:r>
            </a:p>
          </p:txBody>
        </p:sp>
        <p:sp>
          <p:nvSpPr>
            <p:cNvPr id="20" name="TextBox 19"/>
            <p:cNvSpPr txBox="1"/>
            <p:nvPr/>
          </p:nvSpPr>
          <p:spPr>
            <a:xfrm>
              <a:off x="5195241" y="4761279"/>
              <a:ext cx="2298965" cy="584776"/>
            </a:xfrm>
            <a:prstGeom prst="rect">
              <a:avLst/>
            </a:prstGeom>
            <a:noFill/>
          </p:spPr>
          <p:txBody>
            <a:bodyPr wrap="square" rtlCol="0">
              <a:spAutoFit/>
            </a:bodyPr>
            <a:lstStyle/>
            <a:p>
              <a:r>
                <a:rPr lang="en-US" sz="3200" dirty="0"/>
                <a:t>categories</a:t>
              </a:r>
            </a:p>
          </p:txBody>
        </p:sp>
      </p:grpSp>
    </p:spTree>
    <p:extLst>
      <p:ext uri="{BB962C8B-B14F-4D97-AF65-F5344CB8AC3E}">
        <p14:creationId xmlns:p14="http://schemas.microsoft.com/office/powerpoint/2010/main" val="11803684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Plots</a:t>
            </a:r>
          </a:p>
        </p:txBody>
      </p:sp>
      <p:graphicFrame>
        <p:nvGraphicFramePr>
          <p:cNvPr id="4" name="Content Placeholder 3"/>
          <p:cNvGraphicFramePr>
            <a:graphicFrameLocks noGrp="1"/>
          </p:cNvGraphicFramePr>
          <p:nvPr>
            <p:ph idx="1"/>
            <p:extLst/>
          </p:nvPr>
        </p:nvGraphicFramePr>
        <p:xfrm>
          <a:off x="1981200" y="2069823"/>
          <a:ext cx="2448100" cy="3687068"/>
        </p:xfrm>
        <a:graphic>
          <a:graphicData uri="http://schemas.openxmlformats.org/drawingml/2006/table">
            <a:tbl>
              <a:tblPr firstRow="1" bandRow="1">
                <a:tableStyleId>{3C2FFA5D-87B4-456A-9821-1D502468CF0F}</a:tableStyleId>
              </a:tblPr>
              <a:tblGrid>
                <a:gridCol w="1224050">
                  <a:extLst>
                    <a:ext uri="{9D8B030D-6E8A-4147-A177-3AD203B41FA5}">
                      <a16:colId xmlns:a16="http://schemas.microsoft.com/office/drawing/2014/main" val="20000"/>
                    </a:ext>
                  </a:extLst>
                </a:gridCol>
                <a:gridCol w="1224050">
                  <a:extLst>
                    <a:ext uri="{9D8B030D-6E8A-4147-A177-3AD203B41FA5}">
                      <a16:colId xmlns:a16="http://schemas.microsoft.com/office/drawing/2014/main" val="20001"/>
                    </a:ext>
                  </a:extLst>
                </a:gridCol>
              </a:tblGrid>
              <a:tr h="554601">
                <a:tc>
                  <a:txBody>
                    <a:bodyPr/>
                    <a:lstStyle/>
                    <a:p>
                      <a:pPr algn="ctr"/>
                      <a:r>
                        <a:rPr lang="en-US" dirty="0"/>
                        <a:t>Ads</a:t>
                      </a:r>
                      <a:r>
                        <a:rPr lang="en-US" baseline="0" dirty="0"/>
                        <a:t> Budget</a:t>
                      </a:r>
                      <a:endParaRPr lang="en-US" dirty="0"/>
                    </a:p>
                  </a:txBody>
                  <a:tcPr/>
                </a:tc>
                <a:tc>
                  <a:txBody>
                    <a:bodyPr/>
                    <a:lstStyle/>
                    <a:p>
                      <a:pPr algn="ctr"/>
                      <a:r>
                        <a:rPr lang="en-US" dirty="0"/>
                        <a:t>Sales</a:t>
                      </a:r>
                    </a:p>
                  </a:txBody>
                  <a:tcPr/>
                </a:tc>
                <a:extLst>
                  <a:ext uri="{0D108BD9-81ED-4DB2-BD59-A6C34878D82A}">
                    <a16:rowId xmlns:a16="http://schemas.microsoft.com/office/drawing/2014/main" val="10000"/>
                  </a:ext>
                </a:extLst>
              </a:tr>
              <a:tr h="435284">
                <a:tc>
                  <a:txBody>
                    <a:bodyPr/>
                    <a:lstStyle/>
                    <a:p>
                      <a:pPr algn="ctr"/>
                      <a:r>
                        <a:rPr lang="en-US" dirty="0"/>
                        <a:t>40</a:t>
                      </a:r>
                    </a:p>
                  </a:txBody>
                  <a:tcPr/>
                </a:tc>
                <a:tc>
                  <a:txBody>
                    <a:bodyPr/>
                    <a:lstStyle/>
                    <a:p>
                      <a:pPr algn="ctr"/>
                      <a:r>
                        <a:rPr lang="en-US" dirty="0"/>
                        <a:t>43</a:t>
                      </a:r>
                    </a:p>
                  </a:txBody>
                  <a:tcPr/>
                </a:tc>
                <a:extLst>
                  <a:ext uri="{0D108BD9-81ED-4DB2-BD59-A6C34878D82A}">
                    <a16:rowId xmlns:a16="http://schemas.microsoft.com/office/drawing/2014/main" val="10001"/>
                  </a:ext>
                </a:extLst>
              </a:tr>
              <a:tr h="435284">
                <a:tc>
                  <a:txBody>
                    <a:bodyPr/>
                    <a:lstStyle/>
                    <a:p>
                      <a:pPr algn="ctr"/>
                      <a:r>
                        <a:rPr lang="en-US" dirty="0"/>
                        <a:t>15</a:t>
                      </a:r>
                    </a:p>
                  </a:txBody>
                  <a:tcPr/>
                </a:tc>
                <a:tc>
                  <a:txBody>
                    <a:bodyPr/>
                    <a:lstStyle/>
                    <a:p>
                      <a:pPr algn="ctr"/>
                      <a:r>
                        <a:rPr lang="en-US" dirty="0"/>
                        <a:t>18</a:t>
                      </a:r>
                    </a:p>
                  </a:txBody>
                  <a:tcPr/>
                </a:tc>
                <a:extLst>
                  <a:ext uri="{0D108BD9-81ED-4DB2-BD59-A6C34878D82A}">
                    <a16:rowId xmlns:a16="http://schemas.microsoft.com/office/drawing/2014/main" val="10002"/>
                  </a:ext>
                </a:extLst>
              </a:tr>
              <a:tr h="435284">
                <a:tc>
                  <a:txBody>
                    <a:bodyPr/>
                    <a:lstStyle/>
                    <a:p>
                      <a:pPr algn="ctr"/>
                      <a:r>
                        <a:rPr lang="en-US" dirty="0"/>
                        <a:t>27</a:t>
                      </a:r>
                    </a:p>
                  </a:txBody>
                  <a:tcPr/>
                </a:tc>
                <a:tc>
                  <a:txBody>
                    <a:bodyPr/>
                    <a:lstStyle/>
                    <a:p>
                      <a:pPr algn="ctr"/>
                      <a:r>
                        <a:rPr lang="en-US" dirty="0"/>
                        <a:t>24</a:t>
                      </a:r>
                    </a:p>
                  </a:txBody>
                  <a:tcPr/>
                </a:tc>
                <a:extLst>
                  <a:ext uri="{0D108BD9-81ED-4DB2-BD59-A6C34878D82A}">
                    <a16:rowId xmlns:a16="http://schemas.microsoft.com/office/drawing/2014/main" val="10003"/>
                  </a:ext>
                </a:extLst>
              </a:tr>
              <a:tr h="435284">
                <a:tc>
                  <a:txBody>
                    <a:bodyPr/>
                    <a:lstStyle/>
                    <a:p>
                      <a:pPr algn="ctr"/>
                      <a:r>
                        <a:rPr lang="en-US" dirty="0"/>
                        <a:t>35</a:t>
                      </a:r>
                    </a:p>
                  </a:txBody>
                  <a:tcPr/>
                </a:tc>
                <a:tc>
                  <a:txBody>
                    <a:bodyPr/>
                    <a:lstStyle/>
                    <a:p>
                      <a:pPr algn="ctr"/>
                      <a:r>
                        <a:rPr lang="en-US" dirty="0"/>
                        <a:t>38</a:t>
                      </a:r>
                    </a:p>
                  </a:txBody>
                  <a:tcPr/>
                </a:tc>
                <a:extLst>
                  <a:ext uri="{0D108BD9-81ED-4DB2-BD59-A6C34878D82A}">
                    <a16:rowId xmlns:a16="http://schemas.microsoft.com/office/drawing/2014/main" val="10004"/>
                  </a:ext>
                </a:extLst>
              </a:tr>
              <a:tr h="435284">
                <a:tc>
                  <a:txBody>
                    <a:bodyPr/>
                    <a:lstStyle/>
                    <a:p>
                      <a:pPr algn="ctr"/>
                      <a:r>
                        <a:rPr lang="en-US" dirty="0"/>
                        <a:t>10</a:t>
                      </a:r>
                    </a:p>
                  </a:txBody>
                  <a:tcPr/>
                </a:tc>
                <a:tc>
                  <a:txBody>
                    <a:bodyPr/>
                    <a:lstStyle/>
                    <a:p>
                      <a:pPr algn="ctr"/>
                      <a:r>
                        <a:rPr lang="en-US" dirty="0"/>
                        <a:t>8</a:t>
                      </a:r>
                    </a:p>
                  </a:txBody>
                  <a:tcPr/>
                </a:tc>
                <a:extLst>
                  <a:ext uri="{0D108BD9-81ED-4DB2-BD59-A6C34878D82A}">
                    <a16:rowId xmlns:a16="http://schemas.microsoft.com/office/drawing/2014/main" val="10005"/>
                  </a:ext>
                </a:extLst>
              </a:tr>
              <a:tr h="435284">
                <a:tc>
                  <a:txBody>
                    <a:bodyPr/>
                    <a:lstStyle/>
                    <a:p>
                      <a:pPr algn="ctr"/>
                      <a:r>
                        <a:rPr lang="en-US" dirty="0"/>
                        <a:t>17</a:t>
                      </a:r>
                    </a:p>
                  </a:txBody>
                  <a:tcPr/>
                </a:tc>
                <a:tc>
                  <a:txBody>
                    <a:bodyPr/>
                    <a:lstStyle/>
                    <a:p>
                      <a:pPr algn="ctr"/>
                      <a:r>
                        <a:rPr lang="en-US" dirty="0"/>
                        <a:t>14</a:t>
                      </a:r>
                    </a:p>
                  </a:txBody>
                  <a:tcPr/>
                </a:tc>
                <a:extLst>
                  <a:ext uri="{0D108BD9-81ED-4DB2-BD59-A6C34878D82A}">
                    <a16:rowId xmlns:a16="http://schemas.microsoft.com/office/drawing/2014/main" val="10006"/>
                  </a:ext>
                </a:extLst>
              </a:tr>
              <a:tr h="435284">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0007"/>
                  </a:ext>
                </a:extLst>
              </a:tr>
            </a:tbl>
          </a:graphicData>
        </a:graphic>
      </p:graphicFrame>
      <p:pic>
        <p:nvPicPr>
          <p:cNvPr id="5" name="Picture 4" descr="Screen Shot 2016-02-26 at 9.32.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791" y="2069824"/>
            <a:ext cx="4593727" cy="3580131"/>
          </a:xfrm>
          <a:prstGeom prst="rect">
            <a:avLst/>
          </a:prstGeom>
        </p:spPr>
      </p:pic>
      <p:sp>
        <p:nvSpPr>
          <p:cNvPr id="6" name="TextBox 5"/>
          <p:cNvSpPr txBox="1"/>
          <p:nvPr/>
        </p:nvSpPr>
        <p:spPr>
          <a:xfrm>
            <a:off x="6776630" y="5688570"/>
            <a:ext cx="2024913" cy="553998"/>
          </a:xfrm>
          <a:prstGeom prst="rect">
            <a:avLst/>
          </a:prstGeom>
          <a:noFill/>
        </p:spPr>
        <p:txBody>
          <a:bodyPr wrap="none" rtlCol="0">
            <a:spAutoFit/>
          </a:bodyPr>
          <a:lstStyle/>
          <a:p>
            <a:r>
              <a:rPr lang="en-US" sz="3000" dirty="0">
                <a:latin typeface="Times"/>
                <a:cs typeface="Times"/>
              </a:rPr>
              <a:t>Ads Budget</a:t>
            </a:r>
          </a:p>
        </p:txBody>
      </p:sp>
      <p:sp>
        <p:nvSpPr>
          <p:cNvPr id="7" name="TextBox 6"/>
          <p:cNvSpPr txBox="1"/>
          <p:nvPr/>
        </p:nvSpPr>
        <p:spPr>
          <a:xfrm rot="16200000">
            <a:off x="4566416" y="3724155"/>
            <a:ext cx="996750" cy="553998"/>
          </a:xfrm>
          <a:prstGeom prst="rect">
            <a:avLst/>
          </a:prstGeom>
          <a:noFill/>
        </p:spPr>
        <p:txBody>
          <a:bodyPr wrap="none" rtlCol="0">
            <a:spAutoFit/>
          </a:bodyPr>
          <a:lstStyle/>
          <a:p>
            <a:r>
              <a:rPr lang="en-US" sz="3000" dirty="0">
                <a:latin typeface="Times"/>
                <a:cs typeface="Times"/>
              </a:rPr>
              <a:t>Sales</a:t>
            </a:r>
          </a:p>
        </p:txBody>
      </p:sp>
    </p:spTree>
    <p:extLst>
      <p:ext uri="{BB962C8B-B14F-4D97-AF65-F5344CB8AC3E}">
        <p14:creationId xmlns:p14="http://schemas.microsoft.com/office/powerpoint/2010/main" val="351322570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025FDD9-4C58-4084-9F89-0E6ADD6FFF55}">
  <ds:schemaRefs>
    <ds:schemaRef ds:uri="http://purl.org/dc/dcmitype/"/>
    <ds:schemaRef ds:uri="http://purl.org/dc/elements/1.1/"/>
    <ds:schemaRef ds:uri="636b0322-90fb-440c-9cbc-22749e7231e9"/>
    <ds:schemaRef ds:uri="http://schemas.microsoft.com/office/2006/documentManagement/types"/>
    <ds:schemaRef ds:uri="http://www.w3.org/XML/1998/namespace"/>
    <ds:schemaRef ds:uri="http://purl.org/dc/term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10122</TotalTime>
  <Words>10145</Words>
  <Application>Microsoft Office PowerPoint</Application>
  <PresentationFormat>Widescreen</PresentationFormat>
  <Paragraphs>1501</Paragraphs>
  <Slides>164</Slides>
  <Notes>137</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164</vt:i4>
      </vt:variant>
    </vt:vector>
  </HeadingPairs>
  <TitlesOfParts>
    <vt:vector size="177" baseType="lpstr">
      <vt:lpstr>ＭＳ Ｐゴシック</vt:lpstr>
      <vt:lpstr>Arial</vt:lpstr>
      <vt:lpstr>Calibri</vt:lpstr>
      <vt:lpstr>Consolas</vt:lpstr>
      <vt:lpstr>Segoe UI</vt:lpstr>
      <vt:lpstr>Segoe UI Historic</vt:lpstr>
      <vt:lpstr>Segoe UI Light</vt:lpstr>
      <vt:lpstr>Times</vt:lpstr>
      <vt:lpstr>Times New Roman</vt:lpstr>
      <vt:lpstr>Wingdings</vt:lpstr>
      <vt:lpstr>1_Office Theme</vt:lpstr>
      <vt:lpstr>2_COLOR TEMPLATE</vt:lpstr>
      <vt:lpstr>Equation</vt:lpstr>
      <vt:lpstr>PowerPoint Presentation</vt:lpstr>
      <vt:lpstr>    Probability</vt:lpstr>
      <vt:lpstr>    Common Mistakes</vt:lpstr>
      <vt:lpstr>    What is a Random Variable?</vt:lpstr>
      <vt:lpstr>    Varieties of Random Variables</vt:lpstr>
      <vt:lpstr>PowerPoint Presentation</vt:lpstr>
      <vt:lpstr>Discrete Random Variables: Roll of a Die</vt:lpstr>
      <vt:lpstr>PowerPoint Presentation</vt:lpstr>
      <vt:lpstr>Discrete Random Variables: Roll of a Die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vt:lpstr>
      <vt:lpstr>Bar Chart</vt:lpstr>
      <vt:lpstr>Pareto Chart</vt:lpstr>
      <vt:lpstr>Scatter Plots</vt:lpstr>
      <vt:lpstr>Scatter Plots</vt:lpstr>
      <vt:lpstr>PowerPoint Presentation</vt:lpstr>
      <vt:lpstr>Summary Statistics</vt:lpstr>
      <vt:lpstr>Summary Statistics</vt:lpstr>
      <vt:lpstr>Summary Statistics</vt:lpstr>
      <vt:lpstr>Summary Statistics</vt:lpstr>
      <vt:lpstr>Summary Statistics</vt:lpstr>
      <vt:lpstr>Summary Statistics</vt:lpstr>
      <vt:lpstr>Summary Statistics</vt:lpstr>
      <vt:lpstr>Summary Statistics</vt:lpstr>
      <vt:lpstr>PowerPoint Presentation</vt:lpstr>
      <vt:lpstr>PowerPoint Presentation</vt:lpstr>
      <vt:lpstr>PowerPoint Presentation</vt:lpstr>
      <vt:lpstr>PowerPoint Presentation</vt:lpstr>
      <vt:lpstr>Summary Statistics</vt:lpstr>
      <vt:lpstr>Box Plot</vt:lpstr>
      <vt:lpstr>Box Plot</vt:lpstr>
      <vt:lpstr>Box Plot</vt:lpstr>
      <vt:lpstr>Box Plot</vt:lpstr>
      <vt:lpstr>Box Plot</vt:lpstr>
      <vt:lpstr>PowerPoint Presentation</vt:lpstr>
      <vt:lpstr>Z-scores</vt:lpstr>
      <vt:lpstr>Z-scores</vt:lpstr>
      <vt:lpstr>Z-scores</vt:lpstr>
      <vt:lpstr>Z-scores</vt:lpstr>
      <vt:lpstr>Z-scores</vt:lpstr>
      <vt:lpstr>Z-scores</vt:lpstr>
      <vt:lpstr>Z-scores</vt:lpstr>
      <vt:lpstr>Sample z-scores</vt:lpstr>
      <vt:lpstr>Sample z-scores</vt:lpstr>
      <vt:lpstr>Percentiles of the Normal</vt:lpstr>
      <vt:lpstr>Percentiles of the Normal</vt:lpstr>
      <vt:lpstr>Percentiles of the Normal</vt:lpstr>
      <vt:lpstr>Percentiles of the Normal</vt:lpstr>
      <vt:lpstr>Z-scores</vt:lpstr>
      <vt:lpstr>PowerPoint Presentation</vt:lpstr>
      <vt:lpstr>A Negative Correlation</vt:lpstr>
      <vt:lpstr>A Negative Correlation</vt:lpstr>
      <vt:lpstr>A Negative Correlation</vt:lpstr>
      <vt:lpstr>PowerPoint Presentation</vt:lpstr>
      <vt:lpstr>PowerPoint Presentation</vt:lpstr>
      <vt:lpstr>PowerPoint Presentation</vt:lpstr>
      <vt:lpstr>PowerPoint Presentation</vt:lpstr>
      <vt:lpstr>PowerPoint Presentation</vt:lpstr>
      <vt:lpstr>PowerPoint Presentation</vt:lpstr>
      <vt:lpstr>Sample Covariance</vt:lpstr>
      <vt:lpstr>Sample Covariance</vt:lpstr>
      <vt:lpstr>Sample Covariance</vt:lpstr>
      <vt:lpstr>Sample Covariance</vt:lpstr>
      <vt:lpstr>PowerPoint Presentation</vt:lpstr>
      <vt:lpstr>Sample Covariance</vt:lpstr>
      <vt:lpstr>Sample Covariance</vt:lpstr>
      <vt:lpstr>Sample Covariance</vt:lpstr>
      <vt:lpstr>Correlation is not Causation!</vt:lpstr>
      <vt:lpstr>Correlation is not Causation!</vt:lpstr>
      <vt:lpstr>PowerPoint Presentation</vt:lpstr>
      <vt:lpstr>PowerPoint Presentation</vt:lpstr>
      <vt:lpstr>Simpson’s Paradox</vt:lpstr>
      <vt:lpstr>Simpson’s Paradox</vt:lpstr>
      <vt:lpstr>Simpson’s Paradox</vt:lpstr>
      <vt:lpstr>Simpson’s Paradox</vt:lpstr>
      <vt:lpstr>Simpson’s Paradox</vt:lpstr>
      <vt:lpstr>Simpson’s Paradox</vt:lpstr>
      <vt:lpstr>Simpson’s paradox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Graeme Malcolm</cp:lastModifiedBy>
  <cp:revision>219</cp:revision>
  <dcterms:created xsi:type="dcterms:W3CDTF">2013-02-15T23:12:42Z</dcterms:created>
  <dcterms:modified xsi:type="dcterms:W3CDTF">2017-05-11T18:40:29Z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